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4.xml" ContentType="application/vnd.openxmlformats-officedocument.presentationml.notesSlide+xml"/>
  <Override PartName="/ppt/charts/chart14.xml" ContentType="application/vnd.openxmlformats-officedocument.drawingml.chart+xml"/>
  <Override PartName="/ppt/notesSlides/notesSlide15.xml" ContentType="application/vnd.openxmlformats-officedocument.presentationml.notesSlide+xml"/>
  <Override PartName="/ppt/charts/chart15.xml" ContentType="application/vnd.openxmlformats-officedocument.drawingml.chart+xml"/>
  <Override PartName="/ppt/notesSlides/notesSlide16.xml" ContentType="application/vnd.openxmlformats-officedocument.presentationml.notesSlide+xml"/>
  <Override PartName="/ppt/charts/chart1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7.xml" ContentType="application/vnd.openxmlformats-officedocument.presentationml.notesSlide+xml"/>
  <Override PartName="/ppt/charts/chart17.xml" ContentType="application/vnd.openxmlformats-officedocument.drawingml.chart+xml"/>
  <Override PartName="/ppt/notesSlides/notesSlide18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9.xml" ContentType="application/vnd.openxmlformats-officedocument.presentationml.notesSlide+xml"/>
  <Override PartName="/ppt/charts/chart20.xml" ContentType="application/vnd.openxmlformats-officedocument.drawingml.chart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5" r:id="rId1"/>
    <p:sldMasterId id="2147483746" r:id="rId2"/>
    <p:sldMasterId id="2147483750" r:id="rId3"/>
  </p:sldMasterIdLst>
  <p:notesMasterIdLst>
    <p:notesMasterId r:id="rId27"/>
  </p:notesMasterIdLst>
  <p:sldIdLst>
    <p:sldId id="309" r:id="rId4"/>
    <p:sldId id="316" r:id="rId5"/>
    <p:sldId id="319" r:id="rId6"/>
    <p:sldId id="320" r:id="rId7"/>
    <p:sldId id="264" r:id="rId8"/>
    <p:sldId id="265" r:id="rId9"/>
    <p:sldId id="294" r:id="rId10"/>
    <p:sldId id="267" r:id="rId11"/>
    <p:sldId id="314" r:id="rId12"/>
    <p:sldId id="297" r:id="rId13"/>
    <p:sldId id="268" r:id="rId14"/>
    <p:sldId id="285" r:id="rId15"/>
    <p:sldId id="312" r:id="rId16"/>
    <p:sldId id="273" r:id="rId17"/>
    <p:sldId id="275" r:id="rId18"/>
    <p:sldId id="276" r:id="rId19"/>
    <p:sldId id="317" r:id="rId20"/>
    <p:sldId id="322" r:id="rId21"/>
    <p:sldId id="302" r:id="rId22"/>
    <p:sldId id="323" r:id="rId23"/>
    <p:sldId id="321" r:id="rId24"/>
    <p:sldId id="318" r:id="rId25"/>
    <p:sldId id="277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  <p:cmAuthor id="1" name="Laura E. Arce" initials="LEA" lastIdx="1" clrIdx="1">
    <p:extLst>
      <p:ext uri="{19B8F6BF-5375-455C-9EA6-DF929625EA0E}">
        <p15:presenceInfo xmlns:p15="http://schemas.microsoft.com/office/powerpoint/2012/main" userId="befc8e10deb144f2" providerId="Windows Live"/>
      </p:ext>
    </p:extLst>
  </p:cmAuthor>
  <p:cmAuthor id="2" name="Hugo Hernandez" initials="HH" lastIdx="4" clrIdx="2">
    <p:extLst>
      <p:ext uri="{19B8F6BF-5375-455C-9EA6-DF929625EA0E}">
        <p15:presenceInfo xmlns:p15="http://schemas.microsoft.com/office/powerpoint/2012/main" userId="Hugo Hernand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0101"/>
    <a:srgbClr val="008DF6"/>
    <a:srgbClr val="8D0505"/>
    <a:srgbClr val="401B5B"/>
    <a:srgbClr val="712627"/>
    <a:srgbClr val="BC0000"/>
    <a:srgbClr val="CC0000"/>
    <a:srgbClr val="CC0099"/>
    <a:srgbClr val="FF2D2D"/>
    <a:srgbClr val="D07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89C49F-10F6-43F4-9EEE-D7FD51877AEE}">
  <a:tblStyle styleId="{6E89C49F-10F6-43F4-9EEE-D7FD51877AE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92C141B-2050-4349-90E2-E13270FB8CFB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1273" autoAdjust="0"/>
  </p:normalViewPr>
  <p:slideViewPr>
    <p:cSldViewPr snapToGrid="0" snapToObjects="1" showGuides="1">
      <p:cViewPr varScale="1">
        <p:scale>
          <a:sx n="126" d="100"/>
          <a:sy n="126" d="100"/>
        </p:scale>
        <p:origin x="47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Varios%20g&#233;neros\TABLAS%20ELECTORAL%20Chihuahua_Graf%20(1)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Varios%20g&#233;neros\TABLAS%20ELECTORAL%20Chihuahua_Graf%20(1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00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CF9-45BB-8E27-A2205861BD2C}"/>
              </c:ext>
            </c:extLst>
          </c:dPt>
          <c:dPt>
            <c:idx val="1"/>
            <c:bubble3D val="0"/>
            <c:spPr>
              <a:solidFill>
                <a:srgbClr val="CC009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CF9-45BB-8E27-A2205861BD2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Hoja1!$A$2:$A$3</c:f>
              <c:strCache>
                <c:ptCount val="2"/>
                <c:pt idx="0">
                  <c:v>Masculino</c:v>
                </c:pt>
                <c:pt idx="1">
                  <c:v>Femenino</c:v>
                </c:pt>
              </c:strCache>
            </c:strRef>
          </c:cat>
          <c:val>
            <c:numRef>
              <c:f>Hoja1!$B$2:$B$3</c:f>
              <c:numCache>
                <c:formatCode>#,##0.0</c:formatCode>
                <c:ptCount val="2"/>
                <c:pt idx="0">
                  <c:v>47.658681270989732</c:v>
                </c:pt>
                <c:pt idx="1">
                  <c:v>52.341318729010197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F9-45BB-8E27-A2205861B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337364881495543"/>
          <c:y val="4.9433994148208142E-4"/>
          <c:w val="0.51109450237780052"/>
          <c:h val="0.997409398728937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Hoja1!$A$2:$A$7</c:f>
              <c:strCache>
                <c:ptCount val="6"/>
                <c:pt idx="0">
                  <c:v>No respondió</c:v>
                </c:pt>
                <c:pt idx="1">
                  <c:v>No sabe</c:v>
                </c:pt>
                <c:pt idx="2">
                  <c:v>No piensa ir a votar</c:v>
                </c:pt>
                <c:pt idx="3">
                  <c:v>Ya tiene idea de por quién votar, pero puede cambiar</c:v>
                </c:pt>
                <c:pt idx="4">
                  <c:v>Ya sabe con toda seguridad por quien votar</c:v>
                </c:pt>
                <c:pt idx="5">
                  <c:v>Aún no sabe por quién votar</c:v>
                </c:pt>
              </c:strCache>
            </c:strRef>
          </c:cat>
          <c:val>
            <c:numRef>
              <c:f>Hoja1!$B$2:$B$7</c:f>
              <c:numCache>
                <c:formatCode>#,##0.0</c:formatCode>
                <c:ptCount val="6"/>
                <c:pt idx="0">
                  <c:v>0.51254143900799698</c:v>
                </c:pt>
                <c:pt idx="1">
                  <c:v>2.8604525280041937</c:v>
                </c:pt>
                <c:pt idx="2">
                  <c:v>6.9669426306464555</c:v>
                </c:pt>
                <c:pt idx="3">
                  <c:v>21.975637685299862</c:v>
                </c:pt>
                <c:pt idx="4">
                  <c:v>20.864055771035101</c:v>
                </c:pt>
                <c:pt idx="5">
                  <c:v>46.820369946006451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AA-4FB7-8F56-6849ECDDC7D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Hoja1!$A$2:$A$7</c:f>
              <c:strCache>
                <c:ptCount val="6"/>
                <c:pt idx="0">
                  <c:v>No respondió</c:v>
                </c:pt>
                <c:pt idx="1">
                  <c:v>No sabe</c:v>
                </c:pt>
                <c:pt idx="2">
                  <c:v>No piensa ir a votar</c:v>
                </c:pt>
                <c:pt idx="3">
                  <c:v>Ya tiene idea de por quién votar, pero puede cambiar</c:v>
                </c:pt>
                <c:pt idx="4">
                  <c:v>Ya sabe con toda seguridad por quien votar</c:v>
                </c:pt>
                <c:pt idx="5">
                  <c:v>Aún no sabe por quién votar</c:v>
                </c:pt>
              </c:strCache>
            </c:strRef>
          </c:cat>
          <c:val>
            <c:numRef>
              <c:f>Hoja1!$C$2:$C$7</c:f>
              <c:numCache>
                <c:formatCode>#,##0.0</c:formatCode>
                <c:ptCount val="6"/>
                <c:pt idx="0">
                  <c:v>0.16398936574709627</c:v>
                </c:pt>
                <c:pt idx="1">
                  <c:v>4.0140127777134689</c:v>
                </c:pt>
                <c:pt idx="2">
                  <c:v>5.2419799074549784</c:v>
                </c:pt>
                <c:pt idx="3">
                  <c:v>19.376662543727015</c:v>
                </c:pt>
                <c:pt idx="4">
                  <c:v>25.904506516076729</c:v>
                </c:pt>
                <c:pt idx="5">
                  <c:v>45.298848889280578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AA-4FB7-8F56-6849ECDDC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83668096"/>
        <c:axId val="183673984"/>
      </c:barChart>
      <c:catAx>
        <c:axId val="183668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3673984"/>
        <c:crosses val="autoZero"/>
        <c:auto val="1"/>
        <c:lblAlgn val="ctr"/>
        <c:lblOffset val="100"/>
        <c:noMultiLvlLbl val="0"/>
      </c:catAx>
      <c:valAx>
        <c:axId val="183673984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one"/>
        <c:crossAx val="183668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70256266528801"/>
          <c:y val="0.38010038962245568"/>
          <c:w val="0.10053849059486586"/>
          <c:h val="0.186803149859172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122702963121906"/>
          <c:y val="8.5917579853522164E-2"/>
          <c:w val="0.75801465189224559"/>
          <c:h val="0.9140824201464778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MUY BUENA / BUENA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Víctor Hugo Olmedo </c:v>
                </c:pt>
                <c:pt idx="1">
                  <c:v>Carlos Girón Gutiérrez </c:v>
                </c:pt>
                <c:pt idx="2">
                  <c:v>Santiago Taboada Cortina </c:v>
                </c:pt>
                <c:pt idx="3">
                  <c:v>Fadlala Akabani Hneide </c:v>
                </c:pt>
              </c:strCache>
            </c:strRef>
          </c:cat>
          <c:val>
            <c:numRef>
              <c:f>Hoja1!$B$2:$B$5</c:f>
              <c:numCache>
                <c:formatCode>0</c:formatCode>
                <c:ptCount val="4"/>
                <c:pt idx="0">
                  <c:v>2.9496174810329916</c:v>
                </c:pt>
                <c:pt idx="1">
                  <c:v>5.3006257375419237</c:v>
                </c:pt>
                <c:pt idx="2">
                  <c:v>5.4690333625282763</c:v>
                </c:pt>
                <c:pt idx="3">
                  <c:v>7.808538810493479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55-4D01-8BB8-45AAD93EEC50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REGULAR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Víctor Hugo Olmedo </c:v>
                </c:pt>
                <c:pt idx="1">
                  <c:v>Carlos Girón Gutiérrez </c:v>
                </c:pt>
                <c:pt idx="2">
                  <c:v>Santiago Taboada Cortina </c:v>
                </c:pt>
                <c:pt idx="3">
                  <c:v>Fadlala Akabani Hneide </c:v>
                </c:pt>
              </c:strCache>
            </c:strRef>
          </c:cat>
          <c:val>
            <c:numRef>
              <c:f>Hoja1!$C$2:$C$5</c:f>
              <c:numCache>
                <c:formatCode>0</c:formatCode>
                <c:ptCount val="4"/>
                <c:pt idx="0">
                  <c:v>6.7927493990069125</c:v>
                </c:pt>
                <c:pt idx="1">
                  <c:v>7.0847767930941119</c:v>
                </c:pt>
                <c:pt idx="2">
                  <c:v>10.751122825621119</c:v>
                </c:pt>
                <c:pt idx="3">
                  <c:v>8.0336852015348512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55-4D01-8BB8-45AAD93EEC50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MALA / MUY MALA</c:v>
                </c:pt>
              </c:strCache>
            </c:strRef>
          </c:tx>
          <c:spPr>
            <a:solidFill>
              <a:srgbClr val="FF5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Víctor Hugo Olmedo </c:v>
                </c:pt>
                <c:pt idx="1">
                  <c:v>Carlos Girón Gutiérrez </c:v>
                </c:pt>
                <c:pt idx="2">
                  <c:v>Santiago Taboada Cortina </c:v>
                </c:pt>
                <c:pt idx="3">
                  <c:v>Fadlala Akabani Hneide </c:v>
                </c:pt>
              </c:strCache>
            </c:strRef>
          </c:cat>
          <c:val>
            <c:numRef>
              <c:f>Hoja1!$D$2:$D$5</c:f>
              <c:numCache>
                <c:formatCode>0</c:formatCode>
                <c:ptCount val="4"/>
                <c:pt idx="0">
                  <c:v>4.9308229906917909</c:v>
                </c:pt>
                <c:pt idx="1">
                  <c:v>4.7305147801664615</c:v>
                </c:pt>
                <c:pt idx="2">
                  <c:v>3.4918211900915508</c:v>
                </c:pt>
                <c:pt idx="3">
                  <c:v>3.8537962351844013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55-4D01-8BB8-45AAD93EEC50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NINGUNA / NS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Víctor Hugo Olmedo </c:v>
                </c:pt>
                <c:pt idx="1">
                  <c:v>Carlos Girón Gutiérrez </c:v>
                </c:pt>
                <c:pt idx="2">
                  <c:v>Santiago Taboada Cortina </c:v>
                </c:pt>
                <c:pt idx="3">
                  <c:v>Fadlala Akabani Hneide </c:v>
                </c:pt>
              </c:strCache>
            </c:strRef>
          </c:cat>
          <c:val>
            <c:numRef>
              <c:f>Hoja1!$E$2:$E$5</c:f>
              <c:numCache>
                <c:formatCode>0</c:formatCode>
                <c:ptCount val="4"/>
                <c:pt idx="0">
                  <c:v>1.5987131434524051</c:v>
                </c:pt>
                <c:pt idx="1">
                  <c:v>1.0579276263609128</c:v>
                </c:pt>
                <c:pt idx="2">
                  <c:v>2.9052783811981144</c:v>
                </c:pt>
                <c:pt idx="3">
                  <c:v>1.0359963149026727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55-4D01-8BB8-45AAD93EEC50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NO LO CONOCE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Víctor Hugo Olmedo </c:v>
                </c:pt>
                <c:pt idx="1">
                  <c:v>Carlos Girón Gutiérrez </c:v>
                </c:pt>
                <c:pt idx="2">
                  <c:v>Santiago Taboada Cortina </c:v>
                </c:pt>
                <c:pt idx="3">
                  <c:v>Fadlala Akabani Hneide </c:v>
                </c:pt>
              </c:strCache>
            </c:strRef>
          </c:cat>
          <c:val>
            <c:numRef>
              <c:f>Hoja1!$F$2:$F$5</c:f>
              <c:numCache>
                <c:formatCode>0</c:formatCode>
                <c:ptCount val="4"/>
                <c:pt idx="0">
                  <c:v>83.728096985815895</c:v>
                </c:pt>
                <c:pt idx="1">
                  <c:v>81.826155062836619</c:v>
                </c:pt>
                <c:pt idx="2">
                  <c:v>77.382744240560825</c:v>
                </c:pt>
                <c:pt idx="3">
                  <c:v>79.267983437884538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55-4D01-8BB8-45AAD93EEC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3420032"/>
        <c:axId val="123450496"/>
      </c:barChart>
      <c:catAx>
        <c:axId val="1234200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 algn="just">
              <a:defRPr sz="900" b="1"/>
            </a:pPr>
            <a:endParaRPr lang="es-MX"/>
          </a:p>
        </c:txPr>
        <c:crossAx val="123450496"/>
        <c:crosses val="autoZero"/>
        <c:auto val="1"/>
        <c:lblAlgn val="ctr"/>
        <c:lblOffset val="100"/>
        <c:noMultiLvlLbl val="0"/>
      </c:catAx>
      <c:valAx>
        <c:axId val="12345049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234200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756930077772386"/>
          <c:y val="5.4228496591095493E-4"/>
          <c:w val="0.75554804327612879"/>
          <c:h val="5.2734744094488306E-2"/>
        </c:manualLayout>
      </c:layout>
      <c:overlay val="0"/>
      <c:txPr>
        <a:bodyPr/>
        <a:lstStyle/>
        <a:p>
          <a:pPr>
            <a:defRPr sz="900"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608735574801509E-3"/>
          <c:y val="7.139048426679008E-2"/>
          <c:w val="0.99327600661701798"/>
          <c:h val="0.779071345513884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27-492F-878E-F85E52E6ABEC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rgbClr val="CC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Pt>
            <c:idx val="7"/>
            <c:invertIfNegative val="0"/>
            <c:bubble3D val="0"/>
            <c:spPr>
              <a:solidFill>
                <a:srgbClr val="D0757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A27-492F-878E-F85E52E6AB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Fadlala Akabani Hneide</c:v>
                </c:pt>
                <c:pt idx="1">
                  <c:v>Santiago Taboada Cortina </c:v>
                </c:pt>
                <c:pt idx="2">
                  <c:v>No sabe</c:v>
                </c:pt>
                <c:pt idx="3">
                  <c:v>Carlos Girón Gutiérrez </c:v>
                </c:pt>
                <c:pt idx="4">
                  <c:v>Ninguno</c:v>
                </c:pt>
                <c:pt idx="5">
                  <c:v>No votaría / NR / Anularía su voto </c:v>
                </c:pt>
                <c:pt idx="6">
                  <c:v>Víctor Hugo Olmedo </c:v>
                </c:pt>
                <c:pt idx="7">
                  <c:v>Otro candidato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32.988049667024534</c:v>
                </c:pt>
                <c:pt idx="1">
                  <c:v>28.836863675248566</c:v>
                </c:pt>
                <c:pt idx="2">
                  <c:v>13.22510803625922</c:v>
                </c:pt>
                <c:pt idx="3">
                  <c:v>8.4420755971622867</c:v>
                </c:pt>
                <c:pt idx="4">
                  <c:v>6.275588465006142</c:v>
                </c:pt>
                <c:pt idx="5">
                  <c:v>4.8491104938038472</c:v>
                </c:pt>
                <c:pt idx="6">
                  <c:v>3.1454170009926452</c:v>
                </c:pt>
                <c:pt idx="7">
                  <c:v>2.2377870645026778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85874304"/>
        <c:axId val="185875840"/>
      </c:barChart>
      <c:catAx>
        <c:axId val="18587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5875840"/>
        <c:crosses val="autoZero"/>
        <c:auto val="1"/>
        <c:lblAlgn val="ctr"/>
        <c:lblOffset val="100"/>
        <c:noMultiLvlLbl val="0"/>
      </c:catAx>
      <c:valAx>
        <c:axId val="18587584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5874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092523352477913E-2"/>
          <c:w val="0.99327600661701798"/>
          <c:h val="0.83006454856159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026-4D39-AEBE-56A6353F59D5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026-4D39-AEBE-56A6353F59D5}"/>
              </c:ext>
            </c:extLst>
          </c:dPt>
          <c:dPt>
            <c:idx val="3"/>
            <c:invertIfNegative val="0"/>
            <c:bubble3D val="0"/>
            <c:spPr>
              <a:solidFill>
                <a:srgbClr val="401B5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026-4D39-AEBE-56A6353F59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Fadlala Akabani Hneide</c:v>
                </c:pt>
                <c:pt idx="1">
                  <c:v>Santiago Taboada Cortina</c:v>
                </c:pt>
                <c:pt idx="2">
                  <c:v>Carlos Girón Gutiérrez</c:v>
                </c:pt>
                <c:pt idx="3">
                  <c:v>Víctor Hugo Olmedo</c:v>
                </c:pt>
              </c:strCache>
            </c:strRef>
          </c:cat>
          <c:val>
            <c:numRef>
              <c:f>Hoja1!$B$2:$B$5</c:f>
              <c:numCache>
                <c:formatCode>0.0</c:formatCode>
                <c:ptCount val="4"/>
                <c:pt idx="0">
                  <c:v>44.935252079591862</c:v>
                </c:pt>
                <c:pt idx="1">
                  <c:v>39.280641065828483</c:v>
                </c:pt>
                <c:pt idx="2">
                  <c:v>11.49952176204765</c:v>
                </c:pt>
                <c:pt idx="3">
                  <c:v>4.2845850925319775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026-4D39-AEBE-56A6353F5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23288192"/>
        <c:axId val="123222272"/>
      </c:barChart>
      <c:catAx>
        <c:axId val="12328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3222272"/>
        <c:crosses val="autoZero"/>
        <c:auto val="1"/>
        <c:lblAlgn val="ctr"/>
        <c:lblOffset val="100"/>
        <c:noMultiLvlLbl val="0"/>
      </c:catAx>
      <c:valAx>
        <c:axId val="12322227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23288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092523352477913E-2"/>
          <c:w val="0.99327600661701798"/>
          <c:h val="0.779071345513884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FD-4E9C-816A-8D7DAE671CEB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8FD-4E9C-816A-8D7DAE671CEB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8FD-4E9C-816A-8D7DAE671CEB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8FD-4E9C-816A-8D7DAE671CEB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8FD-4E9C-816A-8D7DAE671CEB}"/>
              </c:ext>
            </c:extLst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8FD-4E9C-816A-8D7DAE671CEB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8FD-4E9C-816A-8D7DAE671CE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Santiago Taboada Cortina  </c:v>
                </c:pt>
                <c:pt idx="1">
                  <c:v>Fadlala Akabani Hneide </c:v>
                </c:pt>
                <c:pt idx="2">
                  <c:v>No sabe</c:v>
                </c:pt>
                <c:pt idx="3">
                  <c:v>Ninguno</c:v>
                </c:pt>
                <c:pt idx="4">
                  <c:v>Carlos Girón Gutiérrez </c:v>
                </c:pt>
                <c:pt idx="5">
                  <c:v>No votaría / NR / Anularía su voto </c:v>
                </c:pt>
                <c:pt idx="6">
                  <c:v>Víctor Hugo Olmedo </c:v>
                </c:pt>
                <c:pt idx="7">
                  <c:v>Otro candidato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30.071196548852601</c:v>
                </c:pt>
                <c:pt idx="1">
                  <c:v>14.207421397621349</c:v>
                </c:pt>
                <c:pt idx="2">
                  <c:v>13.769893671732499</c:v>
                </c:pt>
                <c:pt idx="3">
                  <c:v>13.504494531365273</c:v>
                </c:pt>
                <c:pt idx="4">
                  <c:v>10.006241690057568</c:v>
                </c:pt>
                <c:pt idx="5">
                  <c:v>9.4446502492216222</c:v>
                </c:pt>
                <c:pt idx="6">
                  <c:v>5.1576112026356089</c:v>
                </c:pt>
                <c:pt idx="7">
                  <c:v>3.8384907085134401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8FD-4E9C-816A-8D7DAE671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85904512"/>
        <c:axId val="186057856"/>
      </c:barChart>
      <c:catAx>
        <c:axId val="18590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057856"/>
        <c:crosses val="autoZero"/>
        <c:auto val="1"/>
        <c:lblAlgn val="ctr"/>
        <c:lblOffset val="100"/>
        <c:noMultiLvlLbl val="0"/>
      </c:catAx>
      <c:valAx>
        <c:axId val="18605785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590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092523352477913E-2"/>
          <c:w val="0.99327600661701798"/>
          <c:h val="0.83006454856159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4DB9-499A-9C93-33FCB260F903}"/>
              </c:ext>
            </c:extLst>
          </c:dPt>
          <c:dPt>
            <c:idx val="1"/>
            <c:invertIfNegative val="0"/>
            <c:bubble3D val="0"/>
            <c:spPr>
              <a:solidFill>
                <a:srgbClr val="9F010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026-4D39-AEBE-56A6353F59D5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026-4D39-AEBE-56A6353F59D5}"/>
              </c:ext>
            </c:extLst>
          </c:dPt>
          <c:dPt>
            <c:idx val="3"/>
            <c:invertIfNegative val="0"/>
            <c:bubble3D val="0"/>
            <c:spPr>
              <a:solidFill>
                <a:srgbClr val="401B5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026-4D39-AEBE-56A6353F59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Santiago Taboada Cortina</c:v>
                </c:pt>
                <c:pt idx="1">
                  <c:v>Fadlala Akabani Hneide</c:v>
                </c:pt>
                <c:pt idx="2">
                  <c:v>Carlos Girón Gutiérrez</c:v>
                </c:pt>
                <c:pt idx="3">
                  <c:v>Víctor Hugo Olmedo</c:v>
                </c:pt>
              </c:strCache>
            </c:strRef>
          </c:cat>
          <c:val>
            <c:numRef>
              <c:f>Hoja1!$B$2:$B$5</c:f>
              <c:numCache>
                <c:formatCode>0.0</c:formatCode>
                <c:ptCount val="4"/>
                <c:pt idx="0">
                  <c:v>50.588739203348254</c:v>
                </c:pt>
                <c:pt idx="1">
                  <c:v>23.901128598880486</c:v>
                </c:pt>
                <c:pt idx="2">
                  <c:v>16.833488831800675</c:v>
                </c:pt>
                <c:pt idx="3">
                  <c:v>8.6766433659706301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026-4D39-AEBE-56A6353F5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86068352"/>
        <c:axId val="186025088"/>
      </c:barChart>
      <c:catAx>
        <c:axId val="18606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025088"/>
        <c:crosses val="autoZero"/>
        <c:auto val="1"/>
        <c:lblAlgn val="ctr"/>
        <c:lblOffset val="100"/>
        <c:noMultiLvlLbl val="0"/>
      </c:catAx>
      <c:valAx>
        <c:axId val="18602508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6068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092523352477913E-2"/>
          <c:w val="0.99327600661701798"/>
          <c:h val="0.779071345513884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CC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8D050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519-4908-BDA2-EAC4400B6FB6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519-4908-BDA2-EAC4400B6FB6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519-4908-BDA2-EAC4400B6FB6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519-4908-BDA2-EAC4400B6FB6}"/>
              </c:ext>
            </c:extLst>
          </c:dPt>
          <c:dPt>
            <c:idx val="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519-4908-BDA2-EAC4400B6FB6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519-4908-BDA2-EAC4400B6FB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Carlos Girón Gutiérrez </c:v>
                </c:pt>
                <c:pt idx="1">
                  <c:v>Fadlala Akabani Hneide </c:v>
                </c:pt>
                <c:pt idx="2">
                  <c:v>Santiago Taboada Cortina  </c:v>
                </c:pt>
                <c:pt idx="3">
                  <c:v>No sabe</c:v>
                </c:pt>
                <c:pt idx="4">
                  <c:v>Ninguno</c:v>
                </c:pt>
                <c:pt idx="5">
                  <c:v>Víctor Hugo Olmedo</c:v>
                </c:pt>
                <c:pt idx="6">
                  <c:v>Otro candidato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58.343040730989053</c:v>
                </c:pt>
                <c:pt idx="1">
                  <c:v>18.678060933793549</c:v>
                </c:pt>
                <c:pt idx="2">
                  <c:v>11.822796227103151</c:v>
                </c:pt>
                <c:pt idx="3">
                  <c:v>4.7139919564968977</c:v>
                </c:pt>
                <c:pt idx="4">
                  <c:v>2.8559478862733187</c:v>
                </c:pt>
                <c:pt idx="5">
                  <c:v>1.8560550551492301</c:v>
                </c:pt>
                <c:pt idx="6">
                  <c:v>0.86352518324246796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519-4908-BDA2-EAC4400B6F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86145408"/>
        <c:axId val="186147200"/>
      </c:barChart>
      <c:catAx>
        <c:axId val="18614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147200"/>
        <c:crosses val="autoZero"/>
        <c:auto val="1"/>
        <c:lblAlgn val="ctr"/>
        <c:lblOffset val="100"/>
        <c:noMultiLvlLbl val="0"/>
      </c:catAx>
      <c:valAx>
        <c:axId val="18614720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6145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092523352477913E-2"/>
          <c:w val="0.99327600661701798"/>
          <c:h val="0.83006454856159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F010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026-4D39-AEBE-56A6353F59D5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026-4D39-AEBE-56A6353F59D5}"/>
              </c:ext>
            </c:extLst>
          </c:dPt>
          <c:dPt>
            <c:idx val="3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026-4D39-AEBE-56A6353F59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Carlos Girón Gutiérrez</c:v>
                </c:pt>
                <c:pt idx="1">
                  <c:v>Fadlala Akabani Hneide</c:v>
                </c:pt>
                <c:pt idx="2">
                  <c:v>Santiago Taboada Cortina</c:v>
                </c:pt>
                <c:pt idx="3">
                  <c:v>Víctor Hugo Olmedo</c:v>
                </c:pt>
              </c:strCache>
            </c:strRef>
          </c:cat>
          <c:val>
            <c:numRef>
              <c:f>Hoja1!$B$2:$B$5</c:f>
              <c:numCache>
                <c:formatCode>0.0</c:formatCode>
                <c:ptCount val="4"/>
                <c:pt idx="0">
                  <c:v>64.325326348359667</c:v>
                </c:pt>
                <c:pt idx="1">
                  <c:v>20.593242142805472</c:v>
                </c:pt>
                <c:pt idx="2">
                  <c:v>13.035063241992127</c:v>
                </c:pt>
                <c:pt idx="3">
                  <c:v>2.0463682668425291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026-4D39-AEBE-56A6353F5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86245504"/>
        <c:axId val="186247040"/>
      </c:barChart>
      <c:catAx>
        <c:axId val="18624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47040"/>
        <c:crosses val="autoZero"/>
        <c:auto val="1"/>
        <c:lblAlgn val="ctr"/>
        <c:lblOffset val="100"/>
        <c:noMultiLvlLbl val="0"/>
      </c:catAx>
      <c:valAx>
        <c:axId val="18624704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6245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50010694464798E-2"/>
          <c:y val="8.2239720034995509E-3"/>
          <c:w val="0.9153661830864972"/>
          <c:h val="0.9906154727401759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8B4-4369-BC84-BD1989C973A2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8B4-4369-BC84-BD1989C973A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8B4-4369-BC84-BD1989C973A2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8B4-4369-BC84-BD1989C973A2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8B4-4369-BC84-BD1989C973A2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8B4-4369-BC84-BD1989C973A2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68B4-4369-BC84-BD1989C973A2}"/>
              </c:ext>
            </c:extLst>
          </c:dPt>
          <c:dPt>
            <c:idx val="7"/>
            <c:invertIfNegative val="0"/>
            <c:bubble3D val="0"/>
            <c:spPr>
              <a:solidFill>
                <a:srgbClr val="822B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8B4-4369-BC84-BD1989C973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'[TABLAS ELECTORAL Chihuahua_Graf (1).xlsx]Comparativa p7 vs p9'!$M$7:$T$7</c:f>
              <c:strCache>
                <c:ptCount val="8"/>
                <c:pt idx="0">
                  <c:v>Otro candidato</c:v>
                </c:pt>
                <c:pt idx="1">
                  <c:v>Víctor Hugo Olmedo </c:v>
                </c:pt>
                <c:pt idx="2">
                  <c:v>No votaría / NR / Anularía su voto </c:v>
                </c:pt>
                <c:pt idx="3">
                  <c:v>Ninguno</c:v>
                </c:pt>
                <c:pt idx="4">
                  <c:v>Carlos Girón Gutiérrez </c:v>
                </c:pt>
                <c:pt idx="5">
                  <c:v>No sabe</c:v>
                </c:pt>
                <c:pt idx="6">
                  <c:v>Santiago Taboada Cortina </c:v>
                </c:pt>
                <c:pt idx="7">
                  <c:v>Fadlala Akabani Hneide</c:v>
                </c:pt>
              </c:strCache>
            </c:strRef>
          </c:cat>
          <c:val>
            <c:numRef>
              <c:f>'[TABLAS ELECTORAL Chihuahua_Graf (1).xlsx]Comparativa p7 vs p9'!$M$8:$T$8</c:f>
              <c:numCache>
                <c:formatCode>#,##0.0</c:formatCode>
                <c:ptCount val="8"/>
                <c:pt idx="0">
                  <c:v>1.0918770199412113</c:v>
                </c:pt>
                <c:pt idx="1">
                  <c:v>2.0602167345620281</c:v>
                </c:pt>
                <c:pt idx="2">
                  <c:v>3.064339476518565</c:v>
                </c:pt>
                <c:pt idx="3">
                  <c:v>1.9895696024310212</c:v>
                </c:pt>
                <c:pt idx="4">
                  <c:v>11.531671817380294</c:v>
                </c:pt>
                <c:pt idx="5">
                  <c:v>10.62514306862203</c:v>
                </c:pt>
                <c:pt idx="6">
                  <c:v>40.913029706955058</c:v>
                </c:pt>
                <c:pt idx="7">
                  <c:v>28.724152573589716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B4-4369-BC84-BD1989C97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37475200"/>
        <c:axId val="137476736"/>
      </c:barChart>
      <c:catAx>
        <c:axId val="1374752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37476736"/>
        <c:crosses val="autoZero"/>
        <c:auto val="1"/>
        <c:lblAlgn val="ctr"/>
        <c:lblOffset val="100"/>
        <c:noMultiLvlLbl val="0"/>
      </c:catAx>
      <c:valAx>
        <c:axId val="137476736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one"/>
        <c:crossAx val="13747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270654796151171"/>
          <c:y val="2.2256679381992802E-3"/>
          <c:w val="0.61729345203849073"/>
          <c:h val="0.997773966049329"/>
        </c:manualLayout>
      </c:layout>
      <c:barChart>
        <c:barDir val="bar"/>
        <c:grouping val="clustered"/>
        <c:varyColors val="0"/>
        <c:ser>
          <c:idx val="0"/>
          <c:order val="0"/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6D8-44AD-AE92-12D8086083BC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6D8-44AD-AE92-12D8086083BC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6D8-44AD-AE92-12D8086083B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6D8-44AD-AE92-12D8086083BC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6D8-44AD-AE92-12D8086083BC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06D8-44AD-AE92-12D8086083BC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5F50-478C-8722-622E4B5B10AC}"/>
              </c:ext>
            </c:extLst>
          </c:dPt>
          <c:dPt>
            <c:idx val="7"/>
            <c:invertIfNegative val="0"/>
            <c:bubble3D val="0"/>
            <c:spPr>
              <a:solidFill>
                <a:srgbClr val="822B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5F50-478C-8722-622E4B5B10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Arial" pitchFamily="34" charset="0"/>
                    <a:cs typeface="Arial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'[TABLAS ELECTORAL Chihuahua_Graf (1).xlsx]Comparativa p7 vs p9'!$D$7:$K$7</c:f>
              <c:strCache>
                <c:ptCount val="8"/>
                <c:pt idx="0">
                  <c:v>Otro candidato</c:v>
                </c:pt>
                <c:pt idx="1">
                  <c:v>Víctor Hugo Olmedo </c:v>
                </c:pt>
                <c:pt idx="2">
                  <c:v>No votaría / NR / Anularía su voto </c:v>
                </c:pt>
                <c:pt idx="3">
                  <c:v>Ninguno</c:v>
                </c:pt>
                <c:pt idx="4">
                  <c:v>Carlos Girón Gutiérrez </c:v>
                </c:pt>
                <c:pt idx="5">
                  <c:v>No sabe</c:v>
                </c:pt>
                <c:pt idx="6">
                  <c:v>Santiago Taboada Cortina </c:v>
                </c:pt>
                <c:pt idx="7">
                  <c:v>Fadlala Akabani Hneide</c:v>
                </c:pt>
              </c:strCache>
            </c:strRef>
          </c:cat>
          <c:val>
            <c:numRef>
              <c:f>'[TABLAS ELECTORAL Chihuahua_Graf (1).xlsx]Comparativa p7 vs p9'!$D$8:$K$8</c:f>
              <c:numCache>
                <c:formatCode>0.0</c:formatCode>
                <c:ptCount val="8"/>
                <c:pt idx="0">
                  <c:v>2.2377870645026778</c:v>
                </c:pt>
                <c:pt idx="1">
                  <c:v>3.1454170009926452</c:v>
                </c:pt>
                <c:pt idx="2">
                  <c:v>4.8491104938038472</c:v>
                </c:pt>
                <c:pt idx="3">
                  <c:v>6.275588465006142</c:v>
                </c:pt>
                <c:pt idx="4">
                  <c:v>8.4420755971622867</c:v>
                </c:pt>
                <c:pt idx="5">
                  <c:v>13.22510803625922</c:v>
                </c:pt>
                <c:pt idx="6">
                  <c:v>28.836863675248566</c:v>
                </c:pt>
                <c:pt idx="7">
                  <c:v>32.988049667024541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D8-44AD-AE92-12D808608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38422144"/>
        <c:axId val="138423680"/>
      </c:barChart>
      <c:catAx>
        <c:axId val="138422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s-MX"/>
          </a:p>
        </c:txPr>
        <c:crossAx val="138423680"/>
        <c:crosses val="autoZero"/>
        <c:auto val="1"/>
        <c:lblAlgn val="ctr"/>
        <c:lblOffset val="100"/>
        <c:noMultiLvlLbl val="0"/>
      </c:catAx>
      <c:valAx>
        <c:axId val="138423680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one"/>
        <c:crossAx val="138422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38266153455388"/>
          <c:y val="1.2810709244388827E-3"/>
          <c:w val="0.75461733846544665"/>
          <c:h val="0.998718698624211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751C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52-42A6-B428-F625BA5B653D}"/>
              </c:ext>
            </c:extLst>
          </c:dPt>
          <c:dPt>
            <c:idx val="1"/>
            <c:invertIfNegative val="0"/>
            <c:bubble3D val="0"/>
            <c:spPr>
              <a:solidFill>
                <a:srgbClr val="8238B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52-42A6-B428-F625BA5B653D}"/>
              </c:ext>
            </c:extLst>
          </c:dPt>
          <c:dPt>
            <c:idx val="2"/>
            <c:invertIfNegative val="0"/>
            <c:bubble3D val="0"/>
            <c:spPr>
              <a:solidFill>
                <a:srgbClr val="7130A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52-42A6-B428-F625BA5B653D}"/>
              </c:ext>
            </c:extLst>
          </c:dPt>
          <c:dPt>
            <c:idx val="3"/>
            <c:invertIfNegative val="0"/>
            <c:bubble3D val="0"/>
            <c:spPr>
              <a:solidFill>
                <a:srgbClr val="5F288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B52-42A6-B428-F625BA5B653D}"/>
              </c:ext>
            </c:extLst>
          </c:dPt>
          <c:dPt>
            <c:idx val="4"/>
            <c:invertIfNegative val="0"/>
            <c:bubble3D val="0"/>
            <c:spPr>
              <a:solidFill>
                <a:srgbClr val="401B5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B52-42A6-B428-F625BA5B65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18 - 24 años</c:v>
                </c:pt>
                <c:pt idx="1">
                  <c:v>25 - 39 años</c:v>
                </c:pt>
                <c:pt idx="2">
                  <c:v>40 - 54 años</c:v>
                </c:pt>
                <c:pt idx="3">
                  <c:v>55 - 64 años</c:v>
                </c:pt>
                <c:pt idx="4">
                  <c:v>65 años o más</c:v>
                </c:pt>
              </c:strCache>
            </c:strRef>
          </c:cat>
          <c:val>
            <c:numRef>
              <c:f>Hoja1!$B$2:$B$6</c:f>
              <c:numCache>
                <c:formatCode>#,##0.0</c:formatCode>
                <c:ptCount val="5"/>
                <c:pt idx="0">
                  <c:v>9.1307046738645212</c:v>
                </c:pt>
                <c:pt idx="1">
                  <c:v>28.825342313024759</c:v>
                </c:pt>
                <c:pt idx="2">
                  <c:v>28.528331865978714</c:v>
                </c:pt>
                <c:pt idx="3">
                  <c:v>17.86563841049972</c:v>
                </c:pt>
                <c:pt idx="4">
                  <c:v>15.64998273663214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B52-42A6-B428-F625BA5B65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20404992"/>
        <c:axId val="120419072"/>
      </c:barChart>
      <c:catAx>
        <c:axId val="120404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0419072"/>
        <c:crosses val="autoZero"/>
        <c:auto val="1"/>
        <c:lblAlgn val="ctr"/>
        <c:lblOffset val="100"/>
        <c:noMultiLvlLbl val="0"/>
      </c:catAx>
      <c:valAx>
        <c:axId val="120419072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one"/>
        <c:crossAx val="12040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94528000334437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F010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E892-4E23-8718-C6F2F4496852}"/>
              </c:ext>
            </c:extLst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892-4E23-8718-C6F2F4496852}"/>
              </c:ext>
            </c:extLst>
          </c:dPt>
          <c:dPt>
            <c:idx val="2"/>
            <c:invertIfNegative val="0"/>
            <c:bubble3D val="0"/>
            <c:spPr>
              <a:solidFill>
                <a:srgbClr val="FF2D2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892-4E23-8718-C6F2F4496852}"/>
              </c:ext>
            </c:extLst>
          </c:dPt>
          <c:dPt>
            <c:idx val="3"/>
            <c:invertIfNegative val="0"/>
            <c:bubble3D val="0"/>
            <c:spPr>
              <a:solidFill>
                <a:srgbClr val="FFCB0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92-4E23-8718-C6F2F4496852}"/>
              </c:ext>
            </c:extLst>
          </c:dPt>
          <c:dPt>
            <c:idx val="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892-4E23-8718-C6F2F4496852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892-4E23-8718-C6F2F4496852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892-4E23-8718-C6F2F449685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892-4E23-8718-C6F2F4496852}"/>
              </c:ext>
            </c:extLst>
          </c:dPt>
          <c:dPt>
            <c:idx val="8"/>
            <c:invertIfNegative val="1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892-4E23-8718-C6F2F4496852}"/>
              </c:ext>
            </c:extLst>
          </c:dPt>
          <c:dPt>
            <c:idx val="9"/>
            <c:invertIfNegative val="0"/>
            <c:bubble3D val="0"/>
            <c:spPr>
              <a:solidFill>
                <a:srgbClr val="FC840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E892-4E23-8718-C6F2F4496852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892-4E23-8718-C6F2F4496852}"/>
              </c:ext>
            </c:extLst>
          </c:dPt>
          <c:dPt>
            <c:idx val="1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892-4E23-8718-C6F2F4496852}"/>
              </c:ext>
            </c:extLst>
          </c:dPt>
          <c:dPt>
            <c:idx val="1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892-4E23-8718-C6F2F449685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MORENA</c:v>
                </c:pt>
                <c:pt idx="1">
                  <c:v>PAN</c:v>
                </c:pt>
                <c:pt idx="2">
                  <c:v>PRI</c:v>
                </c:pt>
                <c:pt idx="3">
                  <c:v>PRD</c:v>
                </c:pt>
                <c:pt idx="4">
                  <c:v>Candidato Independiente</c:v>
                </c:pt>
                <c:pt idx="5">
                  <c:v>Partido Verde (PVEM)</c:v>
                </c:pt>
                <c:pt idx="6">
                  <c:v>Otro </c:v>
                </c:pt>
                <c:pt idx="7">
                  <c:v>Ninguno</c:v>
                </c:pt>
                <c:pt idx="8">
                  <c:v>No sabe</c:v>
                </c:pt>
              </c:strCache>
            </c:strRef>
          </c:cat>
          <c:val>
            <c:numRef>
              <c:f>Hoja1!$B$2:$B$10</c:f>
              <c:numCache>
                <c:formatCode>0.0</c:formatCode>
                <c:ptCount val="9"/>
                <c:pt idx="0">
                  <c:v>32.199697444958943</c:v>
                </c:pt>
                <c:pt idx="1">
                  <c:v>17.830782424668751</c:v>
                </c:pt>
                <c:pt idx="2">
                  <c:v>8.5354183448620269</c:v>
                </c:pt>
                <c:pt idx="3">
                  <c:v>7.6785878136912533</c:v>
                </c:pt>
                <c:pt idx="4">
                  <c:v>1.7228759388162453</c:v>
                </c:pt>
                <c:pt idx="5">
                  <c:v>1.0815084442482821</c:v>
                </c:pt>
                <c:pt idx="6">
                  <c:v>3.3864931473692721</c:v>
                </c:pt>
                <c:pt idx="7">
                  <c:v>26.455771137828929</c:v>
                </c:pt>
                <c:pt idx="8">
                  <c:v>1.1088653035562437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892-4E23-8718-C6F2F449685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cat>
            <c:strRef>
              <c:f>Hoja1!$A$2:$A$10</c:f>
              <c:strCache>
                <c:ptCount val="9"/>
                <c:pt idx="0">
                  <c:v>MORENA</c:v>
                </c:pt>
                <c:pt idx="1">
                  <c:v>PAN</c:v>
                </c:pt>
                <c:pt idx="2">
                  <c:v>PRI</c:v>
                </c:pt>
                <c:pt idx="3">
                  <c:v>PRD</c:v>
                </c:pt>
                <c:pt idx="4">
                  <c:v>Candidato Independiente</c:v>
                </c:pt>
                <c:pt idx="5">
                  <c:v>Partido Verde (PVEM)</c:v>
                </c:pt>
                <c:pt idx="6">
                  <c:v>Otro </c:v>
                </c:pt>
                <c:pt idx="7">
                  <c:v>Ninguno</c:v>
                </c:pt>
                <c:pt idx="8">
                  <c:v>No sabe</c:v>
                </c:pt>
              </c:strCache>
            </c:strRef>
          </c:cat>
          <c:val>
            <c:numRef>
              <c:f>Hoja1!$C$2:$C$10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F-E892-4E23-8718-C6F2F44968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186394112"/>
        <c:axId val="186395648"/>
      </c:barChart>
      <c:catAx>
        <c:axId val="18639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86395648"/>
        <c:crosses val="autoZero"/>
        <c:auto val="1"/>
        <c:lblAlgn val="ctr"/>
        <c:lblOffset val="100"/>
        <c:noMultiLvlLbl val="0"/>
      </c:catAx>
      <c:valAx>
        <c:axId val="18639564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639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772430977773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AB</c:v>
                </c:pt>
                <c:pt idx="1">
                  <c:v>C+</c:v>
                </c:pt>
                <c:pt idx="2">
                  <c:v>C</c:v>
                </c:pt>
                <c:pt idx="3">
                  <c:v>C-</c:v>
                </c:pt>
                <c:pt idx="4">
                  <c:v>D+</c:v>
                </c:pt>
                <c:pt idx="5">
                  <c:v>D</c:v>
                </c:pt>
                <c:pt idx="6">
                  <c:v>E</c:v>
                </c:pt>
              </c:strCache>
            </c:strRef>
          </c:cat>
          <c:val>
            <c:numRef>
              <c:f>Hoja1!$B$2:$B$8</c:f>
              <c:numCache>
                <c:formatCode>#,##0.0</c:formatCode>
                <c:ptCount val="7"/>
                <c:pt idx="0">
                  <c:v>25.250698814369791</c:v>
                </c:pt>
                <c:pt idx="1">
                  <c:v>32.244367889213358</c:v>
                </c:pt>
                <c:pt idx="2">
                  <c:v>18.552782394038999</c:v>
                </c:pt>
                <c:pt idx="3">
                  <c:v>15.401485509692804</c:v>
                </c:pt>
                <c:pt idx="4">
                  <c:v>5.6754495350364307</c:v>
                </c:pt>
                <c:pt idx="5">
                  <c:v>2.3391244937411795</c:v>
                </c:pt>
                <c:pt idx="6">
                  <c:v>0.53609136390719903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FC-4C6E-A841-5956790E3D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-27"/>
        <c:axId val="120744192"/>
        <c:axId val="120750080"/>
      </c:barChart>
      <c:catAx>
        <c:axId val="12074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0750080"/>
        <c:crosses val="autoZero"/>
        <c:auto val="1"/>
        <c:lblAlgn val="ctr"/>
        <c:lblOffset val="100"/>
        <c:noMultiLvlLbl val="0"/>
      </c:catAx>
      <c:valAx>
        <c:axId val="120750080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one"/>
        <c:crossAx val="12074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43767916548054"/>
          <c:y val="0"/>
          <c:w val="0.693562320834519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Hoja1!$A$2:$A$13</c:f>
              <c:strCache>
                <c:ptCount val="12"/>
                <c:pt idx="0">
                  <c:v>Otros</c:v>
                </c:pt>
                <c:pt idx="1">
                  <c:v>Narcotráfico</c:v>
                </c:pt>
                <c:pt idx="2">
                  <c:v>No sabe</c:v>
                </c:pt>
                <c:pt idx="3">
                  <c:v>Recolección de basura</c:v>
                </c:pt>
                <c:pt idx="4">
                  <c:v>Bajos salarios</c:v>
                </c:pt>
                <c:pt idx="5">
                  <c:v>Pobreza</c:v>
                </c:pt>
                <c:pt idx="6">
                  <c:v>Falta de trabajo (empleos)</c:v>
                </c:pt>
                <c:pt idx="7">
                  <c:v>Falta de alumbrado público</c:v>
                </c:pt>
                <c:pt idx="8">
                  <c:v>Pavimentación / Bacheo (calles en mal estado)</c:v>
                </c:pt>
                <c:pt idx="9">
                  <c:v>Falta de agua potable</c:v>
                </c:pt>
                <c:pt idx="10">
                  <c:v>Corrupción</c:v>
                </c:pt>
                <c:pt idx="11">
                  <c:v>Inseguridad</c:v>
                </c:pt>
              </c:strCache>
            </c:strRef>
          </c:cat>
          <c:val>
            <c:numRef>
              <c:f>Hoja1!$B$2:$B$13</c:f>
              <c:numCache>
                <c:formatCode>#,##0.0</c:formatCode>
                <c:ptCount val="12"/>
                <c:pt idx="0">
                  <c:v>10.447920093625449</c:v>
                </c:pt>
                <c:pt idx="1">
                  <c:v>0.35365908139922247</c:v>
                </c:pt>
                <c:pt idx="2">
                  <c:v>0.72934480860317674</c:v>
                </c:pt>
                <c:pt idx="3">
                  <c:v>0.75640214794447802</c:v>
                </c:pt>
                <c:pt idx="4">
                  <c:v>0.88714917294922102</c:v>
                </c:pt>
                <c:pt idx="5">
                  <c:v>1.2142437055301418</c:v>
                </c:pt>
                <c:pt idx="6">
                  <c:v>2.496482664701396</c:v>
                </c:pt>
                <c:pt idx="7">
                  <c:v>2.832729081587853</c:v>
                </c:pt>
                <c:pt idx="8">
                  <c:v>3.3024125653648304</c:v>
                </c:pt>
                <c:pt idx="9">
                  <c:v>7.7658373695620808</c:v>
                </c:pt>
                <c:pt idx="10">
                  <c:v>9.0521329996627014</c:v>
                </c:pt>
                <c:pt idx="11">
                  <c:v>60.161686309069395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F-4FC0-9316-8801960CE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23934976"/>
        <c:axId val="123940864"/>
      </c:barChart>
      <c:catAx>
        <c:axId val="123934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3940864"/>
        <c:crosses val="autoZero"/>
        <c:auto val="1"/>
        <c:lblAlgn val="ctr"/>
        <c:lblOffset val="100"/>
        <c:noMultiLvlLbl val="0"/>
      </c:catAx>
      <c:valAx>
        <c:axId val="123940864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one"/>
        <c:crossAx val="123934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Mala (1-5) </c:v>
                </c:pt>
              </c:strCache>
            </c:strRef>
          </c:tx>
          <c:spPr>
            <a:solidFill>
              <a:srgbClr val="BC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Hoja1!$B$2</c:f>
              <c:numCache>
                <c:formatCode>#,##0.0</c:formatCode>
                <c:ptCount val="1"/>
                <c:pt idx="0">
                  <c:v>50.359274402234426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51-4C72-97B3-8276BA41738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Regular (6-7)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Hoja1!$C$2</c:f>
              <c:numCache>
                <c:formatCode>#,##0.0</c:formatCode>
                <c:ptCount val="1"/>
                <c:pt idx="0">
                  <c:v>30.325133981718938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51-4C72-97B3-8276BA41738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Buena (8-10)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Hoja1!$D$2</c:f>
              <c:numCache>
                <c:formatCode>#,##0.0</c:formatCode>
                <c:ptCount val="1"/>
                <c:pt idx="0">
                  <c:v>16.82431443363879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51-4C72-97B3-8276BA4173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24127872"/>
        <c:axId val="124137856"/>
      </c:barChart>
      <c:catAx>
        <c:axId val="124127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4137856"/>
        <c:crosses val="autoZero"/>
        <c:auto val="1"/>
        <c:lblAlgn val="ctr"/>
        <c:lblOffset val="100"/>
        <c:noMultiLvlLbl val="0"/>
      </c:catAx>
      <c:valAx>
        <c:axId val="12413785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2412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3122040053787723"/>
          <c:y val="2.8820340352334311E-2"/>
          <c:w val="0.84511296395042057"/>
          <c:h val="0.202360620660362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1015465174398"/>
          <c:y val="0.27332468115197089"/>
          <c:w val="0.86604731405214952"/>
          <c:h val="0.726675318848029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Partidos diferentes para cada cargo y boleta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Millenials</c:v>
                </c:pt>
                <c:pt idx="2">
                  <c:v>Total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0.0">
                  <c:v>56.046792292592656</c:v>
                </c:pt>
                <c:pt idx="2" formatCode="0.0">
                  <c:v>56.653406213411444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1-4EEE-AB34-92EB8981B4C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El mismo partido para todos los cargos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Millenials</c:v>
                </c:pt>
                <c:pt idx="2">
                  <c:v>Total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 formatCode="0.0">
                  <c:v>43.953207707407344</c:v>
                </c:pt>
                <c:pt idx="2" formatCode="0.0">
                  <c:v>43.346593786588471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71-4EEE-AB34-92EB8981B4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124301312"/>
        <c:axId val="124302848"/>
      </c:barChart>
      <c:catAx>
        <c:axId val="124301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4302848"/>
        <c:crosses val="autoZero"/>
        <c:auto val="1"/>
        <c:lblAlgn val="ctr"/>
        <c:lblOffset val="100"/>
        <c:noMultiLvlLbl val="0"/>
      </c:catAx>
      <c:valAx>
        <c:axId val="12430284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2430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0270532064819838E-2"/>
          <c:y val="2.8820340352334311E-2"/>
          <c:w val="0.97902597711220352"/>
          <c:h val="0.212621203902758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1015465174398"/>
          <c:y val="0.29496830196852697"/>
          <c:w val="0.86604731405214952"/>
          <c:h val="0.7050316980314731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 el candidato más que en el partido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Millenials</c:v>
                </c:pt>
                <c:pt idx="2">
                  <c:v>Total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0.0">
                  <c:v>70.524699039017975</c:v>
                </c:pt>
                <c:pt idx="2" formatCode="0.0">
                  <c:v>72.457836941036405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5E-4AAC-8F16-C42083C7D37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Por el partido más que en el candidato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Millenials</c:v>
                </c:pt>
                <c:pt idx="2">
                  <c:v>Total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 formatCode="0.0">
                  <c:v>29.475300960982104</c:v>
                </c:pt>
                <c:pt idx="2" formatCode="0.0">
                  <c:v>27.54216305896357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5E-4AAC-8F16-C42083C7D3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124334464"/>
        <c:axId val="124336000"/>
      </c:barChart>
      <c:catAx>
        <c:axId val="124334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4336000"/>
        <c:crosses val="autoZero"/>
        <c:auto val="1"/>
        <c:lblAlgn val="ctr"/>
        <c:lblOffset val="100"/>
        <c:noMultiLvlLbl val="0"/>
      </c:catAx>
      <c:valAx>
        <c:axId val="12433600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24334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0270532064819838E-2"/>
          <c:y val="2.8820340352334311E-2"/>
          <c:w val="0.97902597711220352"/>
          <c:h val="0.19819891868476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1º de julio</c:v>
                </c:pt>
                <c:pt idx="1">
                  <c:v>En el mes de julio</c:v>
                </c:pt>
                <c:pt idx="2">
                  <c:v>Este año</c:v>
                </c:pt>
                <c:pt idx="3">
                  <c:v>No respondió</c:v>
                </c:pt>
                <c:pt idx="4">
                  <c:v>No sabe</c:v>
                </c:pt>
              </c:strCache>
            </c:strRef>
          </c:cat>
          <c:val>
            <c:numRef>
              <c:f>Hoja1!$B$2:$B$6</c:f>
              <c:numCache>
                <c:formatCode>0.0</c:formatCode>
                <c:ptCount val="5"/>
                <c:pt idx="0">
                  <c:v>52.08041920774599</c:v>
                </c:pt>
                <c:pt idx="1">
                  <c:v>27.930668468289177</c:v>
                </c:pt>
                <c:pt idx="2">
                  <c:v>3.484995080383638</c:v>
                </c:pt>
                <c:pt idx="3">
                  <c:v>0.51367406322962905</c:v>
                </c:pt>
                <c:pt idx="4">
                  <c:v>15.990243180351513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51-4418-978E-565882C49B2E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rgbClr val="8238BA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1º de julio</c:v>
                </c:pt>
                <c:pt idx="1">
                  <c:v>En el mes de julio</c:v>
                </c:pt>
                <c:pt idx="2">
                  <c:v>Este año</c:v>
                </c:pt>
                <c:pt idx="3">
                  <c:v>No respondió</c:v>
                </c:pt>
                <c:pt idx="4">
                  <c:v>No sabe</c:v>
                </c:pt>
              </c:strCache>
            </c:strRef>
          </c:cat>
          <c:val>
            <c:numRef>
              <c:f>Hoja1!$C$2:$C$6</c:f>
              <c:numCache>
                <c:formatCode>0.0</c:formatCode>
                <c:ptCount val="5"/>
                <c:pt idx="0">
                  <c:v>46.274763934914631</c:v>
                </c:pt>
                <c:pt idx="1">
                  <c:v>31.753218206832827</c:v>
                </c:pt>
                <c:pt idx="2">
                  <c:v>2.0909391362595047</c:v>
                </c:pt>
                <c:pt idx="3">
                  <c:v>0.84268433621943983</c:v>
                </c:pt>
                <c:pt idx="4">
                  <c:v>19.038394385773643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51-4418-978E-565882C49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7"/>
        <c:overlap val="-35"/>
        <c:axId val="125465344"/>
        <c:axId val="125466880"/>
      </c:barChart>
      <c:catAx>
        <c:axId val="12546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5466880"/>
        <c:crosses val="autoZero"/>
        <c:auto val="1"/>
        <c:lblAlgn val="ctr"/>
        <c:lblOffset val="100"/>
        <c:noMultiLvlLbl val="0"/>
      </c:catAx>
      <c:valAx>
        <c:axId val="12546688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2546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8634306457095626"/>
          <c:y val="4.8406511211868924E-2"/>
          <c:w val="0.42380235862129401"/>
          <c:h val="0.105194935381389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64896361861437E-4"/>
          <c:y val="7.0491159135559908E-2"/>
          <c:w val="0.99915287918353402"/>
          <c:h val="0.842462138205218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Sabe</c:v>
                </c:pt>
              </c:strCache>
            </c:strRef>
          </c:cat>
          <c:val>
            <c:numRef>
              <c:f>Hoja1!$B$2:$B$6</c:f>
              <c:numCache>
                <c:formatCode>0.0</c:formatCode>
                <c:ptCount val="5"/>
                <c:pt idx="0">
                  <c:v>62.660080777608897</c:v>
                </c:pt>
                <c:pt idx="1">
                  <c:v>22.963671324659281</c:v>
                </c:pt>
                <c:pt idx="2">
                  <c:v>8.7022908899293228</c:v>
                </c:pt>
                <c:pt idx="3">
                  <c:v>5.2549428550543373</c:v>
                </c:pt>
                <c:pt idx="4">
                  <c:v>0.41901415274809301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7-4A94-B275-590DEF706C7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Sabe</c:v>
                </c:pt>
              </c:strCache>
            </c:strRef>
          </c:cat>
          <c:val>
            <c:numRef>
              <c:f>Hoja1!$C$2:$C$6</c:f>
              <c:numCache>
                <c:formatCode>0.0</c:formatCode>
                <c:ptCount val="5"/>
                <c:pt idx="0">
                  <c:v>61.653731395878182</c:v>
                </c:pt>
                <c:pt idx="1">
                  <c:v>22.545039375708669</c:v>
                </c:pt>
                <c:pt idx="2">
                  <c:v>9.3082666011119191</c:v>
                </c:pt>
                <c:pt idx="3">
                  <c:v>6.4929626273012548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017-4A94-B275-590DEF706C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3313536"/>
        <c:axId val="183315072"/>
      </c:barChart>
      <c:catAx>
        <c:axId val="18331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3315072"/>
        <c:crosses val="autoZero"/>
        <c:auto val="1"/>
        <c:lblAlgn val="ctr"/>
        <c:lblOffset val="100"/>
        <c:noMultiLvlLbl val="0"/>
      </c:catAx>
      <c:valAx>
        <c:axId val="18331507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3313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349307071820501"/>
          <c:y val="2.3575638506876221E-2"/>
          <c:w val="0.55076455177514549"/>
          <c:h val="7.55849821326362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hape 1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5" name="Shape 1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7190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167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Shape 14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7" name="Shape 14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8413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Shape 14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Shape 14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Shape 14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Shape 14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Shape 14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Shape 14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Shape 14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Shape 14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MX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 se repite con la anterior. Hay que quitarla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Shape 14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40872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Shape 14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MX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 se repite con la anterior. Hay que quitarla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Shape 14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408728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Shape 14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3" name="Shape 14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6152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862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37065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Shape 14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3" name="Shape 14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" name="Shape 1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9" name="Shape 1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Shape 1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6" name="Shape 13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Shape 1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Shape 13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3480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8835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6478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360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a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9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Texto">
  <p:cSld name="Verde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72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78" name="Shape 7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Shape 80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cierre">
  <p:cSld name="Verde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88" name="Shape 8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Texto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6" name="Shape 106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10" name="Shape 110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Cierre">
  <p:cSld name="Azul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19" name="Shape 11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a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a">
  <p:cSld name="1_Rosa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illa">
  <p:cSld name="1_Rosa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3" name="Shape 13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sa Cierre">
  <p:cSld name="Rosa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53" name="Shape 153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a">
  <p:cSld name="Verde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Texto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13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hape 16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20" name="Shape 20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illa">
  <p:cSld name="Verde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3" name="Shape 16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Texto">
  <p:cSld name="Verde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73" name="Shape 17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5" name="Shape 175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cierre">
  <p:cSld name="Verde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82" name="Shape 1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83" name="Shape 183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zul Portad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 userDrawn="1"/>
        </p:nvSpPr>
        <p:spPr>
          <a:xfrm rot="10800000" flipH="1">
            <a:off x="4572000" y="-5"/>
            <a:ext cx="4571874" cy="51435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 hasCustomPrompt="1"/>
          </p:nvPr>
        </p:nvSpPr>
        <p:spPr>
          <a:xfrm>
            <a:off x="4982308" y="1200071"/>
            <a:ext cx="384517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48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pic>
        <p:nvPicPr>
          <p:cNvPr id="8" name="Picture 1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9" name="Picture 1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915971" y="4814286"/>
            <a:ext cx="198137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557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zul Text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26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Shape 28"/>
          <p:cNvSpPr/>
          <p:nvPr/>
        </p:nvSpPr>
        <p:spPr>
          <a:xfrm>
            <a:off x="-125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9" name="Shape 29"/>
          <p:cNvCxnSpPr/>
          <p:nvPr userDrawn="1"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 hasCustomPrompt="1"/>
          </p:nvPr>
        </p:nvSpPr>
        <p:spPr>
          <a:xfrm>
            <a:off x="593575" y="1007706"/>
            <a:ext cx="7956600" cy="343534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Cuerpo de texto</a:t>
            </a:r>
            <a:endParaRPr dirty="0"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2" name="Picture 1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13" name="Picture 1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3"/>
          </p:nvPr>
        </p:nvSpPr>
        <p:spPr>
          <a:xfrm>
            <a:off x="4025411" y="4838173"/>
            <a:ext cx="3086100" cy="274637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www.enkoll.com</a:t>
            </a: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1299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zul Portad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rot="10800000" flipH="1">
            <a:off x="4572000" y="0"/>
            <a:ext cx="4571874" cy="51435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 hasCustomPrompt="1"/>
          </p:nvPr>
        </p:nvSpPr>
        <p:spPr>
          <a:xfrm>
            <a:off x="4982308" y="1200071"/>
            <a:ext cx="384517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48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pic>
        <p:nvPicPr>
          <p:cNvPr id="9" name="Picture 1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13" name="Picture 1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sp>
        <p:nvSpPr>
          <p:cNvPr id="15" name="Marcador de pie de página 3"/>
          <p:cNvSpPr>
            <a:spLocks noGrp="1"/>
          </p:cNvSpPr>
          <p:nvPr>
            <p:ph type="ftr" sz="quarter" idx="13"/>
          </p:nvPr>
        </p:nvSpPr>
        <p:spPr>
          <a:xfrm>
            <a:off x="5739415" y="4868863"/>
            <a:ext cx="1976804" cy="274637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www.enkoll.com</a:t>
            </a:r>
            <a:endParaRPr kumimoji="0" lang="es-MX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764808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osa Portad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2"/>
          <p:cNvSpPr/>
          <p:nvPr/>
        </p:nvSpPr>
        <p:spPr>
          <a:xfrm rot="10800000" flipH="1">
            <a:off x="4648201" y="76200"/>
            <a:ext cx="457199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 hasCustomPrompt="1"/>
          </p:nvPr>
        </p:nvSpPr>
        <p:spPr>
          <a:xfrm>
            <a:off x="5040410" y="1411950"/>
            <a:ext cx="363518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48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sp>
        <p:nvSpPr>
          <p:cNvPr id="6" name="Shape 31"/>
          <p:cNvSpPr txBox="1">
            <a:spLocks noGrp="1"/>
          </p:cNvSpPr>
          <p:nvPr>
            <p:ph type="body" idx="13" hasCustomPrompt="1"/>
          </p:nvPr>
        </p:nvSpPr>
        <p:spPr>
          <a:xfrm>
            <a:off x="5931918" y="4784176"/>
            <a:ext cx="1762765" cy="324672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 b="1">
                <a:solidFill>
                  <a:srgbClr val="000000"/>
                </a:solidFill>
                <a:latin typeface="+mn-lt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www.enkoll.com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4213109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osa Portadill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15"/>
          <p:cNvSpPr/>
          <p:nvPr/>
        </p:nvSpPr>
        <p:spPr>
          <a:xfrm rot="10800000" flipH="1">
            <a:off x="4572000" y="-2"/>
            <a:ext cx="4571999" cy="5143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 hasCustomPrompt="1"/>
          </p:nvPr>
        </p:nvSpPr>
        <p:spPr>
          <a:xfrm>
            <a:off x="4571874" y="804795"/>
            <a:ext cx="4558200" cy="1159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l" rtl="0">
              <a:spcBef>
                <a:spcPts val="0"/>
              </a:spcBef>
              <a:buSzPct val="100000"/>
              <a:defRPr sz="36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 rtl="0">
              <a:spcBef>
                <a:spcPts val="0"/>
              </a:spcBef>
              <a:buSzPct val="100000"/>
              <a:defRPr sz="3600"/>
            </a:lvl2pPr>
            <a:lvl3pPr lvl="2" algn="l" rtl="0">
              <a:spcBef>
                <a:spcPts val="0"/>
              </a:spcBef>
              <a:buSzPct val="100000"/>
              <a:defRPr sz="3600"/>
            </a:lvl3pPr>
            <a:lvl4pPr lvl="3" algn="l" rtl="0">
              <a:spcBef>
                <a:spcPts val="0"/>
              </a:spcBef>
              <a:buSzPct val="100000"/>
              <a:defRPr sz="3600"/>
            </a:lvl4pPr>
            <a:lvl5pPr lvl="4" algn="l" rtl="0">
              <a:spcBef>
                <a:spcPts val="0"/>
              </a:spcBef>
              <a:buSzPct val="100000"/>
              <a:defRPr sz="3600"/>
            </a:lvl5pPr>
            <a:lvl6pPr lvl="5" algn="l" rtl="0">
              <a:spcBef>
                <a:spcPts val="0"/>
              </a:spcBef>
              <a:buSzPct val="100000"/>
              <a:defRPr sz="3600"/>
            </a:lvl6pPr>
            <a:lvl7pPr lvl="6" algn="l" rtl="0">
              <a:spcBef>
                <a:spcPts val="0"/>
              </a:spcBef>
              <a:buSzPct val="100000"/>
              <a:defRPr sz="3600"/>
            </a:lvl7pPr>
            <a:lvl8pPr lvl="7" algn="l" rtl="0">
              <a:spcBef>
                <a:spcPts val="0"/>
              </a:spcBef>
              <a:buSzPct val="100000"/>
              <a:defRPr sz="3600"/>
            </a:lvl8pPr>
            <a:lvl9pPr lvl="8" algn="l" rtl="0">
              <a:spcBef>
                <a:spcPts val="0"/>
              </a:spcBef>
              <a:buSzPct val="100000"/>
              <a:defRPr sz="3600"/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 hasCustomPrompt="1"/>
          </p:nvPr>
        </p:nvSpPr>
        <p:spPr>
          <a:xfrm>
            <a:off x="4730261" y="2933340"/>
            <a:ext cx="3979985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9pPr>
          </a:lstStyle>
          <a:p>
            <a:r>
              <a:rPr lang="es-ES_tradnl" dirty="0" smtClean="0"/>
              <a:t>Escribe un subtítulo</a:t>
            </a:r>
            <a:endParaRPr dirty="0"/>
          </a:p>
        </p:txBody>
      </p:sp>
      <p:pic>
        <p:nvPicPr>
          <p:cNvPr id="2" name="Picture 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3" name="Picture 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sp>
        <p:nvSpPr>
          <p:cNvPr id="10" name="Shape 31"/>
          <p:cNvSpPr txBox="1">
            <a:spLocks noGrp="1"/>
          </p:cNvSpPr>
          <p:nvPr>
            <p:ph type="body" idx="13" hasCustomPrompt="1"/>
          </p:nvPr>
        </p:nvSpPr>
        <p:spPr>
          <a:xfrm>
            <a:off x="5931918" y="4824025"/>
            <a:ext cx="1762765" cy="262775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 sz="1200" b="1">
                <a:solidFill>
                  <a:srgbClr val="000000"/>
                </a:solidFill>
                <a:latin typeface="+mn-lt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www.enkoll.com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871112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osa Text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26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Shape 28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 hasCustomPrompt="1"/>
          </p:nvPr>
        </p:nvSpPr>
        <p:spPr>
          <a:xfrm>
            <a:off x="593575" y="0"/>
            <a:ext cx="7956600" cy="676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 sz="200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 hasCustomPrompt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Cuerpo de texto</a:t>
            </a:r>
            <a:endParaRPr dirty="0"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2" name="Picture 1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13" name="Picture 1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cxnSp>
        <p:nvCxnSpPr>
          <p:cNvPr id="14" name="Shape 29"/>
          <p:cNvCxnSpPr/>
          <p:nvPr userDrawn="1"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7" name="Shape 31"/>
          <p:cNvSpPr txBox="1">
            <a:spLocks noGrp="1"/>
          </p:cNvSpPr>
          <p:nvPr>
            <p:ph type="body" idx="13" hasCustomPrompt="1"/>
          </p:nvPr>
        </p:nvSpPr>
        <p:spPr>
          <a:xfrm>
            <a:off x="5931918" y="4824025"/>
            <a:ext cx="1762765" cy="262775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 sz="1200" b="1">
                <a:solidFill>
                  <a:srgbClr val="000000"/>
                </a:solidFill>
                <a:latin typeface="+mn-lt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www.enkoll.com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6175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illa">
  <p:cSld name="Azul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Shape 27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sa Cier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 hasCustomPrompt="1"/>
          </p:nvPr>
        </p:nvSpPr>
        <p:spPr>
          <a:xfrm>
            <a:off x="589350" y="819475"/>
            <a:ext cx="3393300" cy="6762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 rtl="0">
              <a:spcBef>
                <a:spcPts val="0"/>
              </a:spcBef>
              <a:defRPr sz="200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 rtl="0">
              <a:spcBef>
                <a:spcPts val="0"/>
              </a:spcBef>
              <a:defRPr/>
            </a:lvl2pPr>
            <a:lvl3pPr lvl="2" algn="l" rtl="0">
              <a:spcBef>
                <a:spcPts val="0"/>
              </a:spcBef>
              <a:defRPr/>
            </a:lvl3pPr>
            <a:lvl4pPr lvl="3" algn="l" rtl="0">
              <a:spcBef>
                <a:spcPts val="0"/>
              </a:spcBef>
              <a:defRPr/>
            </a:lvl4pPr>
            <a:lvl5pPr lvl="4" algn="l" rtl="0">
              <a:spcBef>
                <a:spcPts val="0"/>
              </a:spcBef>
              <a:defRPr/>
            </a:lvl5pPr>
            <a:lvl6pPr lvl="5" algn="l" rtl="0">
              <a:spcBef>
                <a:spcPts val="0"/>
              </a:spcBef>
              <a:defRPr/>
            </a:lvl6pPr>
            <a:lvl7pPr lvl="6" algn="l" rtl="0">
              <a:spcBef>
                <a:spcPts val="0"/>
              </a:spcBef>
              <a:defRPr/>
            </a:lvl7pPr>
            <a:lvl8pPr lvl="7" algn="l" rtl="0">
              <a:spcBef>
                <a:spcPts val="0"/>
              </a:spcBef>
              <a:defRPr/>
            </a:lvl8pPr>
            <a:lvl9pPr lvl="8" algn="l" rtl="0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Subtítulo</a:t>
            </a:r>
            <a:endParaRPr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1" hasCustomPrompt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Cuerpo de texto</a:t>
            </a:r>
            <a:endParaRPr dirty="0"/>
          </a:p>
        </p:txBody>
      </p:sp>
      <p:sp>
        <p:nvSpPr>
          <p:cNvPr id="8" name="Shape 3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5"/>
            <a:ext cx="362248" cy="30334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sp>
        <p:nvSpPr>
          <p:cNvPr id="10" name="Shape 31"/>
          <p:cNvSpPr txBox="1">
            <a:spLocks noGrp="1"/>
          </p:cNvSpPr>
          <p:nvPr>
            <p:ph type="body" idx="13" hasCustomPrompt="1"/>
          </p:nvPr>
        </p:nvSpPr>
        <p:spPr>
          <a:xfrm>
            <a:off x="5931918" y="4824025"/>
            <a:ext cx="1762765" cy="262775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 sz="1200" b="1">
                <a:solidFill>
                  <a:srgbClr val="000000"/>
                </a:solidFill>
                <a:latin typeface="+mn-lt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www.enkoll.com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7997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erde Portad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2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 hasCustomPrompt="1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48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6832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e Portadilla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15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 hasCustomPrompt="1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l" rtl="0">
              <a:spcBef>
                <a:spcPts val="0"/>
              </a:spcBef>
              <a:buSzPct val="100000"/>
              <a:defRPr sz="3600" baseline="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 rtl="0">
              <a:spcBef>
                <a:spcPts val="0"/>
              </a:spcBef>
              <a:buSzPct val="100000"/>
              <a:defRPr sz="3600"/>
            </a:lvl2pPr>
            <a:lvl3pPr lvl="2" algn="l" rtl="0">
              <a:spcBef>
                <a:spcPts val="0"/>
              </a:spcBef>
              <a:buSzPct val="100000"/>
              <a:defRPr sz="3600"/>
            </a:lvl3pPr>
            <a:lvl4pPr lvl="3" algn="l" rtl="0">
              <a:spcBef>
                <a:spcPts val="0"/>
              </a:spcBef>
              <a:buSzPct val="100000"/>
              <a:defRPr sz="3600"/>
            </a:lvl4pPr>
            <a:lvl5pPr lvl="4" algn="l" rtl="0">
              <a:spcBef>
                <a:spcPts val="0"/>
              </a:spcBef>
              <a:buSzPct val="100000"/>
              <a:defRPr sz="3600"/>
            </a:lvl5pPr>
            <a:lvl6pPr lvl="5" algn="l" rtl="0">
              <a:spcBef>
                <a:spcPts val="0"/>
              </a:spcBef>
              <a:buSzPct val="100000"/>
              <a:defRPr sz="3600"/>
            </a:lvl6pPr>
            <a:lvl7pPr lvl="6" algn="l" rtl="0">
              <a:spcBef>
                <a:spcPts val="0"/>
              </a:spcBef>
              <a:buSzPct val="100000"/>
              <a:defRPr sz="3600"/>
            </a:lvl7pPr>
            <a:lvl8pPr lvl="7" algn="l" rtl="0">
              <a:spcBef>
                <a:spcPts val="0"/>
              </a:spcBef>
              <a:buSzPct val="100000"/>
              <a:defRPr sz="3600"/>
            </a:lvl8pPr>
            <a:lvl9pPr lvl="8" algn="l" rtl="0">
              <a:spcBef>
                <a:spcPts val="0"/>
              </a:spcBef>
              <a:buSzPct val="100000"/>
              <a:defRPr sz="3600"/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 hasCustomPrompt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</a:defRPr>
            </a:lvl9pPr>
          </a:lstStyle>
          <a:p>
            <a:r>
              <a:rPr lang="es-ES_tradnl" dirty="0" smtClean="0"/>
              <a:t>Escribe un subtítulo</a:t>
            </a:r>
            <a:endParaRPr dirty="0"/>
          </a:p>
        </p:txBody>
      </p:sp>
      <p:pic>
        <p:nvPicPr>
          <p:cNvPr id="2" name="Picture 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3" name="Picture 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101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Verde Text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26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Shape 28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 hasCustomPrompt="1"/>
          </p:nvPr>
        </p:nvSpPr>
        <p:spPr>
          <a:xfrm>
            <a:off x="593575" y="0"/>
            <a:ext cx="7956600" cy="676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 sz="200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Escribe un título</a:t>
            </a:r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 hasCustomPrompt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Cuerpo de texto</a:t>
            </a:r>
            <a:endParaRPr dirty="0"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2" name="Picture 11" descr="logo_25ano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4"/>
            <a:ext cx="362248" cy="303346"/>
          </a:xfrm>
          <a:prstGeom prst="rect">
            <a:avLst/>
          </a:prstGeom>
        </p:spPr>
      </p:pic>
      <p:pic>
        <p:nvPicPr>
          <p:cNvPr id="13" name="Picture 12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  <p:cxnSp>
        <p:nvCxnSpPr>
          <p:cNvPr id="14" name="Shape 29"/>
          <p:cNvCxnSpPr/>
          <p:nvPr userDrawn="1"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5122089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e cier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 hasCustomPrompt="1"/>
          </p:nvPr>
        </p:nvSpPr>
        <p:spPr>
          <a:xfrm>
            <a:off x="589350" y="819475"/>
            <a:ext cx="3393300" cy="6762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l" rtl="0">
              <a:spcBef>
                <a:spcPts val="0"/>
              </a:spcBef>
              <a:defRPr sz="2000">
                <a:solidFill>
                  <a:srgbClr val="000000"/>
                </a:solidFill>
                <a:latin typeface="Avenir Black"/>
                <a:cs typeface="Avenir Black"/>
              </a:defRPr>
            </a:lvl1pPr>
            <a:lvl2pPr lvl="1" algn="l" rtl="0">
              <a:spcBef>
                <a:spcPts val="0"/>
              </a:spcBef>
              <a:defRPr/>
            </a:lvl2pPr>
            <a:lvl3pPr lvl="2" algn="l" rtl="0">
              <a:spcBef>
                <a:spcPts val="0"/>
              </a:spcBef>
              <a:defRPr/>
            </a:lvl3pPr>
            <a:lvl4pPr lvl="3" algn="l" rtl="0">
              <a:spcBef>
                <a:spcPts val="0"/>
              </a:spcBef>
              <a:defRPr/>
            </a:lvl4pPr>
            <a:lvl5pPr lvl="4" algn="l" rtl="0">
              <a:spcBef>
                <a:spcPts val="0"/>
              </a:spcBef>
              <a:defRPr/>
            </a:lvl5pPr>
            <a:lvl6pPr lvl="5" algn="l" rtl="0">
              <a:spcBef>
                <a:spcPts val="0"/>
              </a:spcBef>
              <a:defRPr/>
            </a:lvl6pPr>
            <a:lvl7pPr lvl="6" algn="l" rtl="0">
              <a:spcBef>
                <a:spcPts val="0"/>
              </a:spcBef>
              <a:defRPr/>
            </a:lvl7pPr>
            <a:lvl8pPr lvl="7" algn="l" rtl="0">
              <a:spcBef>
                <a:spcPts val="0"/>
              </a:spcBef>
              <a:defRPr/>
            </a:lvl8pPr>
            <a:lvl9pPr lvl="8" algn="l" rtl="0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Subtítulo</a:t>
            </a:r>
            <a:endParaRPr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1" hasCustomPrompt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>
                <a:solidFill>
                  <a:srgbClr val="000000"/>
                </a:solidFill>
                <a:latin typeface="Avenir Roman"/>
                <a:cs typeface="Avenir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s-ES_tradnl" dirty="0" smtClean="0"/>
              <a:t>Cuerpo de texto</a:t>
            </a:r>
            <a:endParaRPr dirty="0"/>
          </a:p>
        </p:txBody>
      </p:sp>
      <p:sp>
        <p:nvSpPr>
          <p:cNvPr id="8" name="Shape 3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9" y="4784385"/>
            <a:ext cx="362248" cy="30334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Logo al pie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578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326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1_En blanco"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277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Cierre">
  <p:cSld name="Azul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s-MX" sz="10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  <a:tabLst/>
                <a:defRPr/>
              </a:pPr>
              <a:t>‹Nº›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8" name="Shape 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29" name="Shape 2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429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a">
  <p:cSld name="1_Rosa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illa">
  <p:cSld name="1_Rosa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8" name="Shape 3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Texto">
  <p:cSld name="1_Rosa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2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48" name="Shape 4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sa Cierre">
  <p:cSld name="Rosa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58" name="Shape 5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a">
  <p:cSld name="Verde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illa">
  <p:cSld name="Verde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8" name="Shape 6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sldNum" idx="12"/>
          </p:nvPr>
        </p:nvSpPr>
        <p:spPr>
          <a:xfrm>
            <a:off x="593575" y="4813750"/>
            <a:ext cx="7956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593575" y="4813750"/>
            <a:ext cx="7956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sldNum" idx="12"/>
          </p:nvPr>
        </p:nvSpPr>
        <p:spPr>
          <a:xfrm>
            <a:off x="593575" y="4813750"/>
            <a:ext cx="7956600" cy="32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000" b="0" i="0" u="none" strike="noStrike" kern="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Playfair Display"/>
                <a:ea typeface="Playfair Display"/>
                <a:cs typeface="Playfair Display"/>
                <a:sym typeface="Playfair Display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" sz="1000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3"/>
          </p:nvPr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www.enkoll.com</a:t>
            </a: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786178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5" r:id="rId14"/>
  </p:sldLayoutIdLst>
  <p:transition>
    <p:fade thruBlk="1"/>
  </p:transition>
  <p:timing>
    <p:tnLst>
      <p:par>
        <p:cTn id="1" dur="indefinite" restart="never" nodeType="tmRoot"/>
      </p:par>
    </p:tnLst>
  </p:timing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venir Black"/>
          <a:ea typeface="Arial"/>
          <a:cs typeface="Avenir Black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venir Roman"/>
          <a:ea typeface="Arial"/>
          <a:cs typeface="Avenir Roman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chart" Target="../charts/chart11.xml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chart" Target="../charts/chart20.xml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Shape 1277"/>
          <p:cNvSpPr txBox="1">
            <a:spLocks noGrp="1"/>
          </p:cNvSpPr>
          <p:nvPr>
            <p:ph type="ctrTitle"/>
          </p:nvPr>
        </p:nvSpPr>
        <p:spPr>
          <a:xfrm>
            <a:off x="186033" y="3210772"/>
            <a:ext cx="4098472" cy="86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-MX" sz="2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ENCUESTA ELECTORAL</a:t>
            </a:r>
            <a:r>
              <a:rPr lang="es-MX" sz="2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MX" sz="2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MX" sz="18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ALCALDÍA BENITO JUÁREZ</a:t>
            </a:r>
            <a:endParaRPr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0" name="Shape 1280"/>
          <p:cNvSpPr txBox="1"/>
          <p:nvPr/>
        </p:nvSpPr>
        <p:spPr>
          <a:xfrm>
            <a:off x="6376697" y="3137145"/>
            <a:ext cx="2767303" cy="458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venir"/>
              <a:buNone/>
            </a:pP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Abril </a:t>
            </a: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 sz="1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2" descr="Resultado de imagen para logo cultura colectiv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6" b="17354"/>
          <a:stretch/>
        </p:blipFill>
        <p:spPr bwMode="auto">
          <a:xfrm>
            <a:off x="1892914" y="4080025"/>
            <a:ext cx="1531006" cy="964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Imagen relacionad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t="40310" r="-186" b="40837"/>
          <a:stretch/>
        </p:blipFill>
        <p:spPr bwMode="auto">
          <a:xfrm>
            <a:off x="4284504" y="4236720"/>
            <a:ext cx="3526396" cy="498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" descr="Logotipo-01.pn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5422"/>
          <a:stretch/>
        </p:blipFill>
        <p:spPr>
          <a:xfrm>
            <a:off x="6376698" y="342044"/>
            <a:ext cx="2280398" cy="11701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02400" y="2255520"/>
            <a:ext cx="2154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CuadroTexto 20"/>
          <p:cNvSpPr txBox="1"/>
          <p:nvPr/>
        </p:nvSpPr>
        <p:spPr>
          <a:xfrm>
            <a:off x="7534275" y="1655995"/>
            <a:ext cx="1406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>
                <a:latin typeface="Avenir Black"/>
                <a:ea typeface="Roboto" charset="0"/>
                <a:cs typeface="Avenir Black"/>
              </a:rPr>
              <a:t>www.enkoll.com</a:t>
            </a:r>
          </a:p>
        </p:txBody>
      </p:sp>
    </p:spTree>
    <p:extLst>
      <p:ext uri="{BB962C8B-B14F-4D97-AF65-F5344CB8AC3E}">
        <p14:creationId xmlns:p14="http://schemas.microsoft.com/office/powerpoint/2010/main" val="37507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762751" y="57091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CONOCIMIENTO DE LA FECHA DE LAS ELECCIONES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10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34570" y="992066"/>
            <a:ext cx="8643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ea typeface="Yu Mincho"/>
              </a:rPr>
              <a:t>Sabe usted, ¿cuándo son las próximas elecciones para Presidente de la República, Jefe de Gobierno de la Ciudad de México, alcalde y todos los demás cargos a elegir?</a:t>
            </a:r>
            <a:endParaRPr lang="es-MX" sz="1200" dirty="0"/>
          </a:p>
        </p:txBody>
      </p:sp>
      <p:pic>
        <p:nvPicPr>
          <p:cNvPr id="1026" name="Picture 2" descr="Resultado de imagen para ICONO calenda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1" y="220141"/>
            <a:ext cx="385915" cy="385915"/>
          </a:xfrm>
          <a:prstGeom prst="rect">
            <a:avLst/>
          </a:prstGeom>
          <a:noFill/>
          <a:effectLst>
            <a:reflection blurRad="6350" stA="50000" endA="300" endPos="1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8"/>
          <p:cNvSpPr txBox="1"/>
          <p:nvPr/>
        </p:nvSpPr>
        <p:spPr>
          <a:xfrm>
            <a:off x="519994" y="4460091"/>
            <a:ext cx="3797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*Se consideró como Millenials a jóvenes de 18 a 35 años.</a:t>
            </a:r>
            <a:endParaRPr lang="es-MX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1" name="Gráfico 8"/>
          <p:cNvGraphicFramePr/>
          <p:nvPr>
            <p:extLst>
              <p:ext uri="{D42A27DB-BD31-4B8C-83A1-F6EECF244321}">
                <p14:modId xmlns:p14="http://schemas.microsoft.com/office/powerpoint/2010/main" val="2923987818"/>
              </p:ext>
            </p:extLst>
          </p:nvPr>
        </p:nvGraphicFramePr>
        <p:xfrm>
          <a:off x="462842" y="1479753"/>
          <a:ext cx="8187071" cy="2251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1039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762751" y="57091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PROBABILIDAD DE ASISTIR A VOTAR EN LAS ELECCIONES DEL </a:t>
            </a: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JULIO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11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0626" y="2084390"/>
            <a:ext cx="263813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100" b="1" dirty="0" smtClean="0"/>
              <a:t>86% </a:t>
            </a:r>
            <a:r>
              <a:rPr lang="es-MX" sz="1100" dirty="0" smtClean="0"/>
              <a:t>del</a:t>
            </a:r>
            <a:r>
              <a:rPr lang="es-MX" sz="1100" b="1" dirty="0" smtClean="0"/>
              <a:t> total </a:t>
            </a:r>
            <a:r>
              <a:rPr lang="es-MX" sz="1100" dirty="0" smtClean="0"/>
              <a:t>de los entrevistados se muestra participativa ante las próximas elecciones, pues declararon </a:t>
            </a:r>
            <a:r>
              <a:rPr lang="es-MX" sz="1100" b="1" dirty="0" smtClean="0"/>
              <a:t>muy probable </a:t>
            </a:r>
            <a:r>
              <a:rPr lang="es-MX" sz="1100" dirty="0" smtClean="0"/>
              <a:t>o </a:t>
            </a:r>
            <a:r>
              <a:rPr lang="es-MX" sz="1100" b="1" dirty="0" smtClean="0"/>
              <a:t>probable</a:t>
            </a:r>
            <a:r>
              <a:rPr lang="es-MX" sz="1100" dirty="0" smtClean="0"/>
              <a:t> acudir a votar el 1º de Julio; en contraste con el </a:t>
            </a:r>
            <a:r>
              <a:rPr lang="es-MX" sz="1100" b="1" dirty="0" smtClean="0"/>
              <a:t>14% </a:t>
            </a:r>
            <a:r>
              <a:rPr lang="es-MX" sz="1100" dirty="0" smtClean="0"/>
              <a:t>quienes declaran que es </a:t>
            </a:r>
            <a:r>
              <a:rPr lang="es-MX" sz="1100" b="1" dirty="0" smtClean="0"/>
              <a:t>poco</a:t>
            </a:r>
            <a:r>
              <a:rPr lang="es-MX" sz="1100" dirty="0" smtClean="0"/>
              <a:t> o n</a:t>
            </a:r>
            <a:r>
              <a:rPr lang="es-MX" sz="1100" b="1" dirty="0" smtClean="0"/>
              <a:t>ada probable</a:t>
            </a:r>
            <a:r>
              <a:rPr lang="es-MX" sz="1100" dirty="0" smtClean="0"/>
              <a:t> que acudan a votar.</a:t>
            </a: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626" y="179049"/>
            <a:ext cx="432283" cy="432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865483" y="1003731"/>
            <a:ext cx="77511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Las elecciones serán el 1° de julio de este año. ¿Qué tan probable es que usted acuda a votar?</a:t>
            </a:r>
          </a:p>
        </p:txBody>
      </p:sp>
      <p:graphicFrame>
        <p:nvGraphicFramePr>
          <p:cNvPr id="9" name="Gráfico 3"/>
          <p:cNvGraphicFramePr/>
          <p:nvPr>
            <p:extLst>
              <p:ext uri="{D42A27DB-BD31-4B8C-83A1-F6EECF244321}">
                <p14:modId xmlns:p14="http://schemas.microsoft.com/office/powerpoint/2010/main" val="2934949209"/>
              </p:ext>
            </p:extLst>
          </p:nvPr>
        </p:nvGraphicFramePr>
        <p:xfrm>
          <a:off x="3189767" y="1347889"/>
          <a:ext cx="5646184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uadroTexto 8"/>
          <p:cNvSpPr txBox="1"/>
          <p:nvPr/>
        </p:nvSpPr>
        <p:spPr>
          <a:xfrm>
            <a:off x="424297" y="4491990"/>
            <a:ext cx="3797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*Se consideró como Millenials a jóvenes de 18 a 35 años.</a:t>
            </a:r>
            <a:endParaRPr lang="es-MX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1024005" y="91682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CERTEZA DE ELECCIÓN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LAS ELECCIONES DEL </a:t>
            </a: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JULIO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091" y="213640"/>
            <a:ext cx="432283" cy="432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338101" y="872102"/>
            <a:ext cx="844439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1200" dirty="0"/>
              <a:t>Para la elección del próximo alcalde de </a:t>
            </a:r>
            <a:r>
              <a:rPr lang="es-ES" sz="1200" b="1" dirty="0" smtClean="0"/>
              <a:t>Benito Juárez</a:t>
            </a:r>
            <a:r>
              <a:rPr lang="es-ES" sz="1200" dirty="0" smtClean="0"/>
              <a:t>, </a:t>
            </a:r>
            <a:r>
              <a:rPr lang="es-ES" sz="1200" dirty="0"/>
              <a:t>de las siguientes afirmaciones, ¿con cuál se identifica más?</a:t>
            </a:r>
            <a:endParaRPr lang="es-MX" sz="1200" dirty="0"/>
          </a:p>
        </p:txBody>
      </p:sp>
      <p:sp>
        <p:nvSpPr>
          <p:cNvPr id="11" name="5 CuadroTexto"/>
          <p:cNvSpPr txBox="1"/>
          <p:nvPr/>
        </p:nvSpPr>
        <p:spPr>
          <a:xfrm>
            <a:off x="366609" y="4041207"/>
            <a:ext cx="841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b="1" dirty="0" smtClean="0"/>
              <a:t>26%</a:t>
            </a:r>
            <a:r>
              <a:rPr lang="es-MX" sz="1200" dirty="0" smtClean="0"/>
              <a:t> del </a:t>
            </a:r>
            <a:r>
              <a:rPr lang="es-MX" sz="1200" b="1" dirty="0" smtClean="0"/>
              <a:t>total</a:t>
            </a:r>
            <a:r>
              <a:rPr lang="es-MX" sz="1200" dirty="0" smtClean="0"/>
              <a:t> de entrevistados declara que </a:t>
            </a:r>
            <a:r>
              <a:rPr lang="es-MX" sz="1200" b="1" dirty="0" smtClean="0"/>
              <a:t>ya sabe con seguridad por quién votar; </a:t>
            </a:r>
            <a:r>
              <a:rPr lang="es-MX" sz="1200" dirty="0" smtClean="0"/>
              <a:t>en comparación con el </a:t>
            </a:r>
            <a:r>
              <a:rPr lang="es-MX" sz="1200" b="1" dirty="0" smtClean="0"/>
              <a:t>65% </a:t>
            </a:r>
            <a:r>
              <a:rPr lang="es-MX" sz="1200" dirty="0" smtClean="0"/>
              <a:t>quienes mencionaron aún </a:t>
            </a:r>
            <a:r>
              <a:rPr lang="es-MX" sz="1200" b="1" dirty="0" smtClean="0"/>
              <a:t>no saber </a:t>
            </a:r>
            <a:r>
              <a:rPr lang="es-MX" sz="1200" dirty="0" smtClean="0"/>
              <a:t>por quién votar </a:t>
            </a:r>
            <a:r>
              <a:rPr lang="es-MX" sz="1200" b="1" dirty="0" smtClean="0"/>
              <a:t>(45%)</a:t>
            </a:r>
            <a:r>
              <a:rPr lang="es-MX" sz="1200" dirty="0" smtClean="0"/>
              <a:t> o que </a:t>
            </a:r>
            <a:r>
              <a:rPr lang="es-MX" sz="1200" b="1" dirty="0" smtClean="0"/>
              <a:t>tiene una idea pero puede cambiar (19%)</a:t>
            </a:r>
            <a:r>
              <a:rPr lang="es-MX" sz="1200" dirty="0" smtClean="0"/>
              <a:t>.</a:t>
            </a:r>
            <a:endParaRPr lang="es-MX" sz="1200" dirty="0"/>
          </a:p>
        </p:txBody>
      </p:sp>
      <p:graphicFrame>
        <p:nvGraphicFramePr>
          <p:cNvPr id="13" name="Gráfico 4"/>
          <p:cNvGraphicFramePr/>
          <p:nvPr>
            <p:extLst>
              <p:ext uri="{D42A27DB-BD31-4B8C-83A1-F6EECF244321}">
                <p14:modId xmlns:p14="http://schemas.microsoft.com/office/powerpoint/2010/main" val="2635893131"/>
              </p:ext>
            </p:extLst>
          </p:nvPr>
        </p:nvGraphicFramePr>
        <p:xfrm>
          <a:off x="191387" y="1437345"/>
          <a:ext cx="8495413" cy="232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CuadroTexto 8"/>
          <p:cNvSpPr txBox="1"/>
          <p:nvPr/>
        </p:nvSpPr>
        <p:spPr>
          <a:xfrm>
            <a:off x="424297" y="4481357"/>
            <a:ext cx="3797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*Se consideró como Millenials a jóvenes de 18 a 35 años.</a:t>
            </a:r>
            <a:endParaRPr lang="es-MX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Gráfico"/>
          <p:cNvGraphicFramePr/>
          <p:nvPr/>
        </p:nvGraphicFramePr>
        <p:xfrm>
          <a:off x="1144856" y="1452282"/>
          <a:ext cx="7608499" cy="2785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13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OPINIÓN SOBRE LOS CANDIDATOS A LA ALCALDÍA DE </a:t>
            </a:r>
            <a:r>
              <a:rPr lang="es-MX" b="1" dirty="0">
                <a:latin typeface="Arial"/>
                <a:ea typeface="Arial"/>
                <a:cs typeface="Arial"/>
                <a:sym typeface="Arial"/>
              </a:rPr>
              <a:t>BENITO JUÁREZ</a:t>
            </a:r>
            <a:endParaRPr lang="es-MX" b="1" dirty="0">
              <a:latin typeface="+mj-lt"/>
            </a:endParaRP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8" y="136903"/>
            <a:ext cx="560813" cy="560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217128" y="941990"/>
            <a:ext cx="8659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¿</a:t>
            </a:r>
            <a:r>
              <a:rPr lang="es-ES" dirty="0"/>
              <a:t>Utilizando una escala </a:t>
            </a:r>
            <a:r>
              <a:rPr lang="es-ES_tradnl" dirty="0"/>
              <a:t>de </a:t>
            </a:r>
            <a:r>
              <a:rPr lang="es-ES_tradnl" b="1" dirty="0"/>
              <a:t>muy buena, buena, regular, mala y muy mala</a:t>
            </a:r>
            <a:r>
              <a:rPr lang="es-ES_tradnl" dirty="0"/>
              <a:t>, ¿qué opinión tiene usted </a:t>
            </a:r>
            <a:r>
              <a:rPr lang="es-ES_tradnl" dirty="0" smtClean="0"/>
              <a:t>de…</a:t>
            </a:r>
            <a:r>
              <a:rPr lang="es-MX" dirty="0" smtClean="0"/>
              <a:t>? </a:t>
            </a:r>
            <a:endParaRPr lang="es-MX" dirty="0"/>
          </a:p>
        </p:txBody>
      </p:sp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46" y="3766458"/>
            <a:ext cx="323853" cy="3245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7"/>
          <a:stretch/>
        </p:blipFill>
        <p:spPr>
          <a:xfrm>
            <a:off x="896958" y="1846393"/>
            <a:ext cx="435144" cy="3375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4" descr="Resultado de imagen para pri verde panal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6" r="32490" b="8761"/>
          <a:stretch/>
        </p:blipFill>
        <p:spPr bwMode="auto">
          <a:xfrm>
            <a:off x="937822" y="3095630"/>
            <a:ext cx="341324" cy="34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63" y="2475715"/>
            <a:ext cx="509783" cy="327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0252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Shape 141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14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Shape 1421"/>
          <p:cNvSpPr txBox="1"/>
          <p:nvPr/>
        </p:nvSpPr>
        <p:spPr>
          <a:xfrm>
            <a:off x="748858" y="136663"/>
            <a:ext cx="76914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MX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ALCALDE DE BENITO JUÁREZ, </a:t>
            </a:r>
            <a:r>
              <a:rPr lang="es-MX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VOTARÍA?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MX" sz="1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(VOTO BRUTO Y VOTO EFECTIVO)</a:t>
            </a:r>
            <a:endParaRPr sz="1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3125" t="4170" b="8676"/>
          <a:stretch/>
        </p:blipFill>
        <p:spPr>
          <a:xfrm>
            <a:off x="1062196" y="1031551"/>
            <a:ext cx="7041559" cy="356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48865213"/>
              </p:ext>
            </p:extLst>
          </p:nvPr>
        </p:nvGraphicFramePr>
        <p:xfrm>
          <a:off x="85061" y="1180496"/>
          <a:ext cx="8973880" cy="3274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8" name="Shape 1448"/>
          <p:cNvSpPr txBox="1">
            <a:spLocks noGrp="1"/>
          </p:cNvSpPr>
          <p:nvPr>
            <p:ph type="title"/>
          </p:nvPr>
        </p:nvSpPr>
        <p:spPr>
          <a:xfrm>
            <a:off x="593574" y="114300"/>
            <a:ext cx="8263347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ALCALDE DE </a:t>
            </a: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BENITO JUÁREZ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 USTED? </a:t>
            </a: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Shape 14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15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Shape 1451"/>
          <p:cNvSpPr txBox="1"/>
          <p:nvPr/>
        </p:nvSpPr>
        <p:spPr>
          <a:xfrm>
            <a:off x="7524321" y="2307084"/>
            <a:ext cx="1332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hape 1451"/>
          <p:cNvSpPr txBox="1"/>
          <p:nvPr/>
        </p:nvSpPr>
        <p:spPr>
          <a:xfrm>
            <a:off x="0" y="922049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26.5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- 37.4%)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2.7%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3" name="Shape 1451"/>
          <p:cNvSpPr txBox="1"/>
          <p:nvPr/>
        </p:nvSpPr>
        <p:spPr>
          <a:xfrm>
            <a:off x="1143000" y="1239299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25.5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- 34.4%)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2.2%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4" name="Shape 1451"/>
          <p:cNvSpPr txBox="1"/>
          <p:nvPr/>
        </p:nvSpPr>
        <p:spPr>
          <a:xfrm>
            <a:off x="2240280" y="2307084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10.0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- 18.8%)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2.2%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5" name="Shape 1451"/>
          <p:cNvSpPr txBox="1"/>
          <p:nvPr/>
        </p:nvSpPr>
        <p:spPr>
          <a:xfrm>
            <a:off x="4450080" y="2847384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4.8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- 9.6%)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1.2%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6" name="Shape 1451"/>
          <p:cNvSpPr txBox="1"/>
          <p:nvPr/>
        </p:nvSpPr>
        <p:spPr>
          <a:xfrm>
            <a:off x="3322320" y="2636784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6.5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- 10.9%)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</a:t>
            </a:r>
            <a:r>
              <a:rPr lang="es-MX" sz="800" dirty="0"/>
              <a:t>1</a:t>
            </a:r>
            <a:r>
              <a:rPr lang="es-MX" sz="800" dirty="0" smtClean="0"/>
              <a:t>.1%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7" name="Shape 1451"/>
          <p:cNvSpPr txBox="1"/>
          <p:nvPr/>
        </p:nvSpPr>
        <p:spPr>
          <a:xfrm>
            <a:off x="6672575" y="3112278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1.6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</a:t>
            </a:r>
            <a:r>
              <a:rPr lang="es-MX" sz="800" dirty="0" smtClean="0"/>
              <a:t>5.2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</a:t>
            </a:r>
            <a:r>
              <a:rPr lang="es-MX" sz="800" dirty="0"/>
              <a:t>0</a:t>
            </a:r>
            <a:r>
              <a:rPr lang="es-MX" sz="800" dirty="0" smtClean="0"/>
              <a:t>.8%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8" name="Shape 1451"/>
          <p:cNvSpPr txBox="1"/>
          <p:nvPr/>
        </p:nvSpPr>
        <p:spPr>
          <a:xfrm>
            <a:off x="7846142" y="3150906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0.9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</a:t>
            </a:r>
            <a:r>
              <a:rPr lang="es-MX" sz="800" dirty="0" smtClean="0"/>
              <a:t>3.9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0.7%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9" name="Shape 1451"/>
          <p:cNvSpPr txBox="1"/>
          <p:nvPr/>
        </p:nvSpPr>
        <p:spPr>
          <a:xfrm>
            <a:off x="5582915" y="2986056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3.0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</a:t>
            </a:r>
            <a:r>
              <a:rPr lang="es-MX" sz="800" dirty="0" smtClean="0"/>
              <a:t>7.0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1.0%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276538908"/>
              </p:ext>
            </p:extLst>
          </p:nvPr>
        </p:nvGraphicFramePr>
        <p:xfrm>
          <a:off x="338101" y="911891"/>
          <a:ext cx="8369964" cy="249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57" name="Shape 1457"/>
          <p:cNvSpPr txBox="1">
            <a:spLocks noGrp="1"/>
          </p:cNvSpPr>
          <p:nvPr>
            <p:ph type="title"/>
          </p:nvPr>
        </p:nvSpPr>
        <p:spPr>
          <a:xfrm>
            <a:off x="593575" y="114300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200"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ALCALDE DE </a:t>
            </a:r>
            <a:r>
              <a:rPr lang="es-MX" sz="1200" b="1" dirty="0">
                <a:latin typeface="Arial"/>
                <a:ea typeface="Arial"/>
                <a:cs typeface="Arial"/>
                <a:sym typeface="Arial"/>
              </a:rPr>
              <a:t>BENITO JUÁREZ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</a:t>
            </a:r>
            <a:r>
              <a:rPr lang="es-MX" sz="1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CANDIDATO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VOTARÍA USTED? </a:t>
            </a: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20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58" name="Shape 145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16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0" name="Shape 1460"/>
          <p:cNvSpPr txBox="1"/>
          <p:nvPr/>
        </p:nvSpPr>
        <p:spPr>
          <a:xfrm>
            <a:off x="7304877" y="1140946"/>
            <a:ext cx="15585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14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85998" y="3631474"/>
            <a:ext cx="8202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/>
              <a:t>En el voto efectivo de los candidatos a alcaldes, tenemos en primer lugar de preferencia a </a:t>
            </a:r>
            <a:r>
              <a:rPr lang="es-MX" sz="1200" b="1" dirty="0" err="1"/>
              <a:t>Fadlala</a:t>
            </a:r>
            <a:r>
              <a:rPr lang="es-MX" sz="1200" b="1" dirty="0"/>
              <a:t> </a:t>
            </a:r>
            <a:r>
              <a:rPr lang="es-MX" sz="1200" b="1" dirty="0" err="1"/>
              <a:t>Akabani</a:t>
            </a:r>
            <a:r>
              <a:rPr lang="es-MX" sz="1200" b="1" dirty="0"/>
              <a:t> </a:t>
            </a:r>
            <a:r>
              <a:rPr lang="es-MX" sz="1200" b="1" dirty="0" err="1"/>
              <a:t>Hneide</a:t>
            </a:r>
            <a:r>
              <a:rPr lang="es-MX" sz="1200" b="1" dirty="0"/>
              <a:t> </a:t>
            </a:r>
            <a:r>
              <a:rPr lang="es-MX" sz="1200" dirty="0" smtClean="0"/>
              <a:t>con </a:t>
            </a:r>
            <a:r>
              <a:rPr lang="es-MX" sz="1200" b="1" dirty="0" smtClean="0"/>
              <a:t>44.9%; </a:t>
            </a:r>
            <a:r>
              <a:rPr lang="es-MX" sz="1200" dirty="0" smtClean="0"/>
              <a:t>con </a:t>
            </a:r>
            <a:r>
              <a:rPr lang="es-MX" sz="1200" b="1" dirty="0" smtClean="0"/>
              <a:t>5.6 </a:t>
            </a:r>
            <a:r>
              <a:rPr lang="es-MX" sz="1200" dirty="0" smtClean="0"/>
              <a:t>puntos porcentuales menos está </a:t>
            </a:r>
            <a:r>
              <a:rPr lang="es-MX" sz="1200" b="1" dirty="0" smtClean="0"/>
              <a:t>Santiago </a:t>
            </a:r>
            <a:r>
              <a:rPr lang="es-MX" sz="1200" b="1" dirty="0" err="1" smtClean="0"/>
              <a:t>Tabobada</a:t>
            </a:r>
            <a:r>
              <a:rPr lang="es-MX" sz="1200" b="1" dirty="0" smtClean="0"/>
              <a:t> (39.3%), </a:t>
            </a:r>
            <a:r>
              <a:rPr lang="es-MX" sz="1200" dirty="0" smtClean="0"/>
              <a:t>y en tercera posición está </a:t>
            </a:r>
            <a:r>
              <a:rPr lang="es-MX" sz="1200" b="1" dirty="0" smtClean="0"/>
              <a:t>Carlos Girón </a:t>
            </a:r>
            <a:r>
              <a:rPr lang="es-MX" sz="1200" dirty="0" smtClean="0"/>
              <a:t>con una preferencia del </a:t>
            </a:r>
            <a:r>
              <a:rPr lang="es-MX" sz="1200" b="1" dirty="0" smtClean="0"/>
              <a:t>11.5%, </a:t>
            </a:r>
            <a:r>
              <a:rPr lang="es-MX" sz="1200" dirty="0" smtClean="0"/>
              <a:t>es decir, a </a:t>
            </a:r>
            <a:r>
              <a:rPr lang="es-MX" sz="1200" b="1" dirty="0" smtClean="0"/>
              <a:t>33.4</a:t>
            </a:r>
            <a:r>
              <a:rPr lang="es-MX" sz="1200" dirty="0" smtClean="0"/>
              <a:t> puntos del primer lugar.</a:t>
            </a:r>
            <a:endParaRPr lang="es-MX" sz="1200" b="1" dirty="0" smtClean="0"/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Shape 1457"/>
          <p:cNvSpPr txBox="1">
            <a:spLocks noGrp="1"/>
          </p:cNvSpPr>
          <p:nvPr>
            <p:ph type="title"/>
          </p:nvPr>
        </p:nvSpPr>
        <p:spPr>
          <a:xfrm>
            <a:off x="1215239" y="114300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200"/>
            </a:pPr>
            <a:r>
              <a:rPr lang="es-MX" sz="1200" b="1" dirty="0">
                <a:latin typeface="+mj-lt"/>
                <a:ea typeface="Arial"/>
                <a:cs typeface="Arial"/>
                <a:sym typeface="Arial"/>
              </a:rPr>
              <a:t>¿</a:t>
            </a:r>
            <a:r>
              <a:rPr lang="es-ES_tradnl" sz="1200" b="1" dirty="0">
                <a:latin typeface="+mj-lt"/>
              </a:rPr>
              <a:t>AHORA, PIENSE POR UN MOMENTO QUE EL CANDIDATO(A) O PARTIDO POR EL QUE VOTARÍA NO TIENE POSIBILIDAD ALGUNA DE GANAR, ¿CUÁL CANDIDATO(A) O PARTIDO SERÍA SU SEGUNDA OPCIÓN DE VOTO PARA LA ALCALDÍA DE BENITO JUÁREZ? </a:t>
            </a:r>
            <a:r>
              <a:rPr lang="es-MX" sz="1200" b="1" dirty="0">
                <a:highlight>
                  <a:srgbClr val="92D050"/>
                </a:highlight>
                <a:latin typeface="+mj-lt"/>
                <a:ea typeface="Arial"/>
                <a:cs typeface="Arial"/>
                <a:sym typeface="Arial"/>
              </a:rPr>
              <a:t>(VOTO BRUTO)</a:t>
            </a:r>
            <a:endParaRPr sz="20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+mj-lt"/>
              <a:sym typeface="Avenir"/>
            </a:endParaRPr>
          </a:p>
        </p:txBody>
      </p:sp>
      <p:sp>
        <p:nvSpPr>
          <p:cNvPr id="1458" name="Shape 145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17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40" y="165473"/>
            <a:ext cx="524445" cy="499619"/>
          </a:xfrm>
          <a:prstGeom prst="ellipse">
            <a:avLst/>
          </a:prstGeom>
          <a:ln w="12700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11" name="Gráfico 3"/>
          <p:cNvGraphicFramePr/>
          <p:nvPr>
            <p:extLst>
              <p:ext uri="{D42A27DB-BD31-4B8C-83A1-F6EECF244321}">
                <p14:modId xmlns:p14="http://schemas.microsoft.com/office/powerpoint/2010/main" val="3163347421"/>
              </p:ext>
            </p:extLst>
          </p:nvPr>
        </p:nvGraphicFramePr>
        <p:xfrm>
          <a:off x="85061" y="1036837"/>
          <a:ext cx="8973880" cy="249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6 CuadroTexto"/>
          <p:cNvSpPr txBox="1"/>
          <p:nvPr/>
        </p:nvSpPr>
        <p:spPr>
          <a:xfrm>
            <a:off x="567688" y="3503766"/>
            <a:ext cx="8202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/>
              <a:t>La </a:t>
            </a:r>
            <a:r>
              <a:rPr lang="es-MX" sz="1200" b="1" dirty="0" smtClean="0"/>
              <a:t>segunda opción </a:t>
            </a:r>
            <a:r>
              <a:rPr lang="es-MX" sz="1200" dirty="0" smtClean="0"/>
              <a:t>de preferencia la lidera, </a:t>
            </a:r>
            <a:r>
              <a:rPr lang="es-MX" sz="1200" b="1" dirty="0" smtClean="0"/>
              <a:t>Santiago Tabobada </a:t>
            </a:r>
            <a:r>
              <a:rPr lang="es-MX" sz="1200" dirty="0" smtClean="0"/>
              <a:t>con el </a:t>
            </a:r>
            <a:r>
              <a:rPr lang="es-MX" sz="1200" b="1" dirty="0" smtClean="0"/>
              <a:t>30.1% </a:t>
            </a:r>
            <a:r>
              <a:rPr lang="es-MX" sz="1200" dirty="0" smtClean="0"/>
              <a:t>de preferencia, mientras que </a:t>
            </a:r>
            <a:r>
              <a:rPr lang="es-MX" sz="1200" b="1" dirty="0"/>
              <a:t>Fadlala Akabani </a:t>
            </a:r>
            <a:r>
              <a:rPr lang="es-MX" sz="1200" dirty="0" smtClean="0"/>
              <a:t>está en el segundo lugar de los candidatos, pues cuenta con </a:t>
            </a:r>
            <a:r>
              <a:rPr lang="es-MX" sz="1200" b="1" dirty="0" smtClean="0"/>
              <a:t>14.2%</a:t>
            </a:r>
            <a:r>
              <a:rPr lang="es-MX" sz="1200" dirty="0" smtClean="0"/>
              <a:t> de preferencia.</a:t>
            </a:r>
          </a:p>
          <a:p>
            <a:pPr algn="just"/>
            <a:r>
              <a:rPr lang="es-MX" sz="1200" dirty="0" smtClean="0"/>
              <a:t>Si agrupamos las menciones de </a:t>
            </a:r>
            <a:r>
              <a:rPr lang="es-MX" sz="1200" b="1" dirty="0" smtClean="0"/>
              <a:t>Ninguno, no sabe y No votaría/Anularía su voto </a:t>
            </a:r>
            <a:r>
              <a:rPr lang="es-MX" sz="1200" dirty="0" smtClean="0"/>
              <a:t>tenemos un concentrado de </a:t>
            </a:r>
            <a:r>
              <a:rPr lang="es-MX" sz="1200" b="1" dirty="0" smtClean="0"/>
              <a:t>36.7%, </a:t>
            </a:r>
            <a:r>
              <a:rPr lang="es-MX" sz="1200" dirty="0" smtClean="0"/>
              <a:t>representando a los entrevistados que población entrevistada quienes no tienen definido un candidato como </a:t>
            </a:r>
            <a:r>
              <a:rPr lang="es-MX" sz="1200" b="1" dirty="0" smtClean="0"/>
              <a:t>segunda opción</a:t>
            </a:r>
            <a:r>
              <a:rPr lang="es-MX" sz="1200" dirty="0" smtClean="0"/>
              <a:t>.</a:t>
            </a:r>
            <a:endParaRPr lang="es-MX" sz="1200" b="1" dirty="0" smtClean="0"/>
          </a:p>
        </p:txBody>
      </p:sp>
      <p:sp>
        <p:nvSpPr>
          <p:cNvPr id="13" name="Shape 1405"/>
          <p:cNvSpPr txBox="1"/>
          <p:nvPr/>
        </p:nvSpPr>
        <p:spPr>
          <a:xfrm>
            <a:off x="7500750" y="1228907"/>
            <a:ext cx="1332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6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áfico 9"/>
          <p:cNvGraphicFramePr/>
          <p:nvPr>
            <p:extLst>
              <p:ext uri="{D42A27DB-BD31-4B8C-83A1-F6EECF244321}">
                <p14:modId xmlns:p14="http://schemas.microsoft.com/office/powerpoint/2010/main" val="1276538908"/>
              </p:ext>
            </p:extLst>
          </p:nvPr>
        </p:nvGraphicFramePr>
        <p:xfrm>
          <a:off x="338101" y="1420846"/>
          <a:ext cx="8369964" cy="249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57" name="Shape 1457"/>
          <p:cNvSpPr txBox="1">
            <a:spLocks noGrp="1"/>
          </p:cNvSpPr>
          <p:nvPr>
            <p:ph type="title"/>
          </p:nvPr>
        </p:nvSpPr>
        <p:spPr>
          <a:xfrm>
            <a:off x="1215239" y="114300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>
                <a:latin typeface="+mj-lt"/>
                <a:ea typeface="Arial"/>
                <a:cs typeface="Arial"/>
                <a:sym typeface="Arial"/>
              </a:rPr>
              <a:t>¿</a:t>
            </a:r>
            <a:r>
              <a:rPr lang="es-ES_tradnl" sz="1200" b="1" dirty="0">
                <a:latin typeface="+mj-lt"/>
              </a:rPr>
              <a:t>AHORA, PIENSE POR UN MOMENTO QUE EL CANDIDATO(A) O PARTIDO POR EL QUE VOTARÍA NO TIENE POSIBILIDAD ALGUNA DE GANAR, ¿CUÁL CANDIDATO(A) O PARTIDO SERÍA SU SEGUNDA OPCIÓN DE VOTO PARA LA ALCALDÍA DE BENITO JUÁREZ? </a:t>
            </a:r>
            <a:r>
              <a:rPr lang="es-MX" sz="1200" b="1" dirty="0" smtClean="0"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20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+mj-lt"/>
              <a:sym typeface="Avenir"/>
            </a:endParaRPr>
          </a:p>
        </p:txBody>
      </p:sp>
      <p:sp>
        <p:nvSpPr>
          <p:cNvPr id="1458" name="Shape 145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18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40" y="165473"/>
            <a:ext cx="524445" cy="499619"/>
          </a:xfrm>
          <a:prstGeom prst="ellipse">
            <a:avLst/>
          </a:prstGeom>
          <a:ln w="12700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hape 1460"/>
          <p:cNvSpPr txBox="1"/>
          <p:nvPr/>
        </p:nvSpPr>
        <p:spPr>
          <a:xfrm>
            <a:off x="7304877" y="1140946"/>
            <a:ext cx="15585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14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6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736260183"/>
              </p:ext>
            </p:extLst>
          </p:nvPr>
        </p:nvGraphicFramePr>
        <p:xfrm>
          <a:off x="85061" y="911891"/>
          <a:ext cx="8973880" cy="249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03" name="Shape 1403"/>
          <p:cNvSpPr txBox="1">
            <a:spLocks noGrp="1"/>
          </p:cNvSpPr>
          <p:nvPr>
            <p:ph type="title"/>
          </p:nvPr>
        </p:nvSpPr>
        <p:spPr>
          <a:xfrm>
            <a:off x="893135" y="77183"/>
            <a:ext cx="820062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200"/>
            </a:pP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¿POR CUÁL CANDIDATO(A) O PARTIDO NUNCA VOTARÍA USTED PARA LA ALCALDÍA </a:t>
            </a:r>
            <a:r>
              <a:rPr lang="es-MX" sz="1200" b="1" dirty="0">
                <a:latin typeface="Arial"/>
                <a:ea typeface="Arial"/>
                <a:cs typeface="Arial"/>
                <a:sym typeface="Arial"/>
              </a:rPr>
              <a:t>BENITO </a:t>
            </a: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JUÁREZ?</a:t>
            </a:r>
            <a:r>
              <a:rPr lang="es-MX" sz="1200" b="1" dirty="0" smtClean="0"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 (VOTO BRUTO)</a:t>
            </a:r>
            <a:endParaRPr lang="es-MX"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Shape 1404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19</a:t>
            </a:fld>
            <a:endParaRPr sz="1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Shape 1405"/>
          <p:cNvSpPr txBox="1"/>
          <p:nvPr/>
        </p:nvSpPr>
        <p:spPr>
          <a:xfrm>
            <a:off x="7500750" y="1228907"/>
            <a:ext cx="1332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98" y="132234"/>
            <a:ext cx="577081" cy="577081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470648" y="3862659"/>
            <a:ext cx="8202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b="1" dirty="0" smtClean="0"/>
              <a:t>58.3% </a:t>
            </a:r>
            <a:r>
              <a:rPr lang="es-MX" sz="1200" dirty="0" smtClean="0"/>
              <a:t>de los entrevistados, declararon que </a:t>
            </a:r>
            <a:r>
              <a:rPr lang="es-MX" sz="1200" b="1" dirty="0" smtClean="0"/>
              <a:t>Carlos </a:t>
            </a:r>
            <a:r>
              <a:rPr lang="es-MX" sz="1200" b="1" dirty="0"/>
              <a:t>G</a:t>
            </a:r>
            <a:r>
              <a:rPr lang="es-MX" sz="1200" b="1" dirty="0" smtClean="0"/>
              <a:t>irón </a:t>
            </a:r>
            <a:r>
              <a:rPr lang="es-MX" sz="1200" dirty="0" smtClean="0"/>
              <a:t>es el candidato por el cual </a:t>
            </a:r>
            <a:r>
              <a:rPr lang="es-MX" sz="1200" b="1" dirty="0" smtClean="0"/>
              <a:t>nunca votarían</a:t>
            </a:r>
            <a:r>
              <a:rPr lang="es-MX" sz="1200" dirty="0" smtClean="0"/>
              <a:t>, seguido de </a:t>
            </a:r>
            <a:r>
              <a:rPr lang="es-MX" sz="1200" b="1" dirty="0"/>
              <a:t>Fadlala Akabani </a:t>
            </a:r>
            <a:r>
              <a:rPr lang="es-MX" sz="1200" b="1" dirty="0" smtClean="0"/>
              <a:t>(18.7%) </a:t>
            </a:r>
            <a:r>
              <a:rPr lang="es-MX" sz="1200" dirty="0" smtClean="0"/>
              <a:t>y </a:t>
            </a:r>
            <a:r>
              <a:rPr lang="es-MX" sz="1200" b="1" dirty="0" smtClean="0"/>
              <a:t>Santiago Tabobada (11.8%).</a:t>
            </a:r>
            <a:endParaRPr lang="es-MX" sz="1200" dirty="0" smtClean="0"/>
          </a:p>
        </p:txBody>
      </p:sp>
    </p:spTree>
    <p:extLst>
      <p:ext uri="{BB962C8B-B14F-4D97-AF65-F5344CB8AC3E}">
        <p14:creationId xmlns:p14="http://schemas.microsoft.com/office/powerpoint/2010/main" val="305204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title"/>
          </p:nvPr>
        </p:nvSpPr>
        <p:spPr>
          <a:xfrm>
            <a:off x="880654" y="46388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</a:pPr>
            <a:r>
              <a:rPr lang="es-MX" sz="2000" b="1" i="0" u="none" strike="noStrike" cap="none" dirty="0" smtClean="0">
                <a:latin typeface="+mj-lt"/>
                <a:ea typeface="Avenir"/>
                <a:cs typeface="Avenir"/>
                <a:sym typeface="Avenir"/>
              </a:rPr>
              <a:t>METODOLOGÍA</a:t>
            </a:r>
            <a:endParaRPr sz="2000" b="1" i="0" u="none" strike="noStrike" cap="none" dirty="0"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388" name="Shape 38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593575" y="1837711"/>
            <a:ext cx="7956600" cy="161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None/>
            </a:pPr>
            <a:r>
              <a:rPr lang="es-MX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91" name="Shape 391"/>
          <p:cNvGraphicFramePr/>
          <p:nvPr>
            <p:extLst>
              <p:ext uri="{D42A27DB-BD31-4B8C-83A1-F6EECF244321}">
                <p14:modId xmlns:p14="http://schemas.microsoft.com/office/powerpoint/2010/main" val="2379653631"/>
              </p:ext>
            </p:extLst>
          </p:nvPr>
        </p:nvGraphicFramePr>
        <p:xfrm>
          <a:off x="179512" y="915566"/>
          <a:ext cx="8857000" cy="397619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POBLACIÓN OBJETIVO</a:t>
                      </a:r>
                      <a:endParaRPr sz="13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Población de 18 años y más con credencial para votar vigente que reside en </a:t>
                      </a: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delegación</a:t>
                      </a:r>
                      <a:r>
                        <a:rPr lang="es-MX" sz="130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Benito Juárez</a:t>
                      </a: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s-MX" sz="130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Ciudad de México</a:t>
                      </a: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30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UNIVERSO</a:t>
                      </a:r>
                      <a:endParaRPr sz="13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Delegación</a:t>
                      </a:r>
                      <a:r>
                        <a:rPr lang="es-MX" sz="1300" b="1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Benito Juárez</a:t>
                      </a:r>
                      <a:r>
                        <a:rPr lang="es-MX" sz="13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s-MX" sz="1300" b="1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Ciudad de México</a:t>
                      </a:r>
                      <a:endParaRPr sz="13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3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DISEÑO DE MUESTRA</a:t>
                      </a:r>
                      <a:endParaRPr sz="13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1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realizó una muestra probabilística seleccionando 40 secciones electorales como Unidades Primarias de Muestreo (UPM), con probabilidad proporcional al tamaño, según la lista nominal de electores emitida por el INE.</a:t>
                      </a:r>
                      <a:endParaRPr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1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 cada UPM se hizo la selección de 2 manzanas y dentro de cada manzana 5 viviendas, donde se entrevistó a una sola persona de 18 años o más con credencial de elector vigente.</a:t>
                      </a:r>
                      <a:endParaRPr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METODOLOGÍA DE RECOLECCIÓN DE DATOS</a:t>
                      </a:r>
                      <a:endParaRPr sz="13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1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Entrevistas cara a cara en viviendas, levantadas con dispositivos electrónicos aplicando un instrumento de recolección (cuestionario) adecuado para los propósitos del estudio.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TAMAÑO DE MUESTRA</a:t>
                      </a:r>
                      <a:endParaRPr sz="13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400 </a:t>
                      </a:r>
                      <a:r>
                        <a:rPr lang="es-MX" sz="13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entrevistas</a:t>
                      </a:r>
                      <a:r>
                        <a:rPr lang="es-MX" sz="1300" b="1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en viviendas cara a cara.</a:t>
                      </a:r>
                      <a:endParaRPr lang="es-MX" sz="1300" b="1" u="none" strike="noStrike" cap="none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FECHA DE LEVANTAMIENTO</a:t>
                      </a:r>
                      <a:endParaRPr sz="13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Del 10 </a:t>
                      </a:r>
                      <a:r>
                        <a:rPr lang="es-MX" sz="13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al </a:t>
                      </a: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13 </a:t>
                      </a:r>
                      <a:r>
                        <a:rPr lang="es-MX" sz="13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 </a:t>
                      </a:r>
                      <a:r>
                        <a:rPr lang="es-MX" sz="13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Abril </a:t>
                      </a:r>
                      <a:r>
                        <a:rPr lang="es-MX" sz="13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 2018</a:t>
                      </a:r>
                      <a:endParaRPr sz="130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3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PRECISIÓN</a:t>
                      </a:r>
                      <a:endParaRPr sz="13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1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Bajo un esquema de muestreo probabilístico </a:t>
                      </a:r>
                      <a:r>
                        <a:rPr lang="es-MX" sz="1100" u="none" strike="noStrike" cap="none" dirty="0" err="1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polietápico</a:t>
                      </a:r>
                      <a:r>
                        <a:rPr lang="es-MX" sz="11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los resultados tienen un margen de error alrededor del  +/-5.5% con un  nivel de confianza del 95% en los principales indicadores.</a:t>
                      </a:r>
                      <a:endParaRPr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ES_tradnl" sz="13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CLIENTES</a:t>
                      </a:r>
                      <a:endParaRPr sz="13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ES_tradnl" sz="11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Cultura</a:t>
                      </a:r>
                      <a:r>
                        <a:rPr lang="es-ES_tradnl" sz="110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Colectiva y La Silla Rota</a:t>
                      </a:r>
                      <a:endParaRPr sz="11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Shape 228" descr="Imagen relacionada"/>
          <p:cNvPicPr preferRelativeResize="0">
            <a:picLocks noChangeAspect="1"/>
          </p:cNvPicPr>
          <p:nvPr/>
        </p:nvPicPr>
        <p:blipFill rotWithShape="1">
          <a:blip r:embed="rId3" cstate="email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53" y="225215"/>
            <a:ext cx="370643" cy="37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áfico 9"/>
          <p:cNvGraphicFramePr/>
          <p:nvPr>
            <p:extLst>
              <p:ext uri="{D42A27DB-BD31-4B8C-83A1-F6EECF244321}">
                <p14:modId xmlns:p14="http://schemas.microsoft.com/office/powerpoint/2010/main" val="1276538908"/>
              </p:ext>
            </p:extLst>
          </p:nvPr>
        </p:nvGraphicFramePr>
        <p:xfrm>
          <a:off x="338101" y="1228907"/>
          <a:ext cx="8369964" cy="249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03" name="Shape 1403"/>
          <p:cNvSpPr txBox="1">
            <a:spLocks noGrp="1"/>
          </p:cNvSpPr>
          <p:nvPr>
            <p:ph type="title"/>
          </p:nvPr>
        </p:nvSpPr>
        <p:spPr>
          <a:xfrm>
            <a:off x="893135" y="77183"/>
            <a:ext cx="820062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¿POR CUÁL CANDIDATO(A) O PARTIDO NUNCA VOTARÍA USTED PARA LA ALCALDÍA </a:t>
            </a:r>
            <a:r>
              <a:rPr lang="es-MX" sz="1200" b="1" dirty="0">
                <a:latin typeface="Arial"/>
                <a:ea typeface="Arial"/>
                <a:cs typeface="Arial"/>
                <a:sym typeface="Arial"/>
              </a:rPr>
              <a:t>BENITO JUÁREZ</a:t>
            </a: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?</a:t>
            </a:r>
            <a:r>
              <a:rPr lang="es-MX" sz="1200" b="1" dirty="0" smtClean="0"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MX" sz="1200" b="1" dirty="0" smtClean="0">
                <a:highlight>
                  <a:srgbClr val="00B0F0"/>
                </a:highlight>
              </a:rPr>
              <a:t>(VOTO EFECTIVO)</a:t>
            </a:r>
            <a:endParaRPr lang="es-MX"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Shape 1404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20</a:t>
            </a:fld>
            <a:endParaRPr sz="1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Shape 1405"/>
          <p:cNvSpPr txBox="1"/>
          <p:nvPr/>
        </p:nvSpPr>
        <p:spPr>
          <a:xfrm>
            <a:off x="7111511" y="1228907"/>
            <a:ext cx="1643251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 smtClean="0">
                <a:highlight>
                  <a:srgbClr val="00B0F0"/>
                </a:highlight>
              </a:rPr>
              <a:t>(VOTO EFECTIVO)</a:t>
            </a:r>
            <a:endParaRPr lang="es-MX" dirty="0" smtClean="0">
              <a:highlight>
                <a:srgbClr val="00B0F0"/>
              </a:highlight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98" y="132234"/>
            <a:ext cx="577081" cy="5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4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áfico 15"/>
          <p:cNvGraphicFramePr>
            <a:graphicFrameLocks/>
          </p:cNvGraphicFramePr>
          <p:nvPr/>
        </p:nvGraphicFramePr>
        <p:xfrm>
          <a:off x="5372098" y="1170210"/>
          <a:ext cx="3736181" cy="3248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95" name="Shape 1495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21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6" name="Shape 1496"/>
          <p:cNvSpPr txBox="1"/>
          <p:nvPr/>
        </p:nvSpPr>
        <p:spPr>
          <a:xfrm>
            <a:off x="338102" y="71918"/>
            <a:ext cx="853877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 smtClean="0"/>
              <a:t>INDEPENDIENTEMENTE DEL CANDIDATO(A) O PARTIDO POR EL CUAL USTED VOTARÁ PARA LA ALCALDÍA DE BENITO JUÁREZ, ¿CUÁL CANDIDATO(A) O PARTIDO CONSIDERA USTED QUE GANARÍA?, SI HOY FUERAN LAS ELECCIONES. </a:t>
            </a:r>
            <a:r>
              <a:rPr lang="es-MX" sz="1200" b="1" dirty="0">
                <a:highlight>
                  <a:srgbClr val="92D050"/>
                </a:highlight>
              </a:rPr>
              <a:t>(VOTO BRUTO</a:t>
            </a:r>
            <a:r>
              <a:rPr lang="es-MX" sz="1200" b="1" dirty="0" smtClean="0">
                <a:highlight>
                  <a:srgbClr val="92D050"/>
                </a:highlight>
              </a:rPr>
              <a:t>)</a:t>
            </a:r>
            <a:endParaRPr lang="es-MX" dirty="0"/>
          </a:p>
        </p:txBody>
      </p:sp>
      <p:sp>
        <p:nvSpPr>
          <p:cNvPr id="1497" name="Shape 1497"/>
          <p:cNvSpPr/>
          <p:nvPr/>
        </p:nvSpPr>
        <p:spPr>
          <a:xfrm>
            <a:off x="4923228" y="1265907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chemeClr val="bg1"/>
                </a:solidFill>
              </a:rPr>
              <a:t>-4.3</a:t>
            </a:r>
            <a:endParaRPr sz="900" b="1" i="0" u="none" strike="noStrike" cap="none" dirty="0">
              <a:solidFill>
                <a:schemeClr val="bg1"/>
              </a:solidFill>
              <a:sym typeface="Arial"/>
            </a:endParaRPr>
          </a:p>
        </p:txBody>
      </p:sp>
      <p:sp>
        <p:nvSpPr>
          <p:cNvPr id="1498" name="Shape 1498"/>
          <p:cNvSpPr/>
          <p:nvPr/>
        </p:nvSpPr>
        <p:spPr>
          <a:xfrm>
            <a:off x="4922120" y="1674216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chemeClr val="lt1"/>
                </a:solidFill>
              </a:rPr>
              <a:t>+12.1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9" name="Shape 1499"/>
          <p:cNvSpPr/>
          <p:nvPr/>
        </p:nvSpPr>
        <p:spPr>
          <a:xfrm>
            <a:off x="4912595" y="2060711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chemeClr val="bg1"/>
                </a:solidFill>
              </a:rPr>
              <a:t>-2.6</a:t>
            </a:r>
            <a:endParaRPr sz="900" b="1" i="0" u="none" strike="noStrike" cap="none" dirty="0">
              <a:solidFill>
                <a:schemeClr val="bg1"/>
              </a:solidFill>
              <a:sym typeface="Arial"/>
            </a:endParaRPr>
          </a:p>
        </p:txBody>
      </p:sp>
      <p:sp>
        <p:nvSpPr>
          <p:cNvPr id="1500" name="Shape 1500"/>
          <p:cNvSpPr/>
          <p:nvPr/>
        </p:nvSpPr>
        <p:spPr>
          <a:xfrm>
            <a:off x="4933861" y="2476954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chemeClr val="lt1"/>
                </a:solidFill>
              </a:rPr>
              <a:t>+3.1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1" name="Shape 1501"/>
          <p:cNvSpPr/>
          <p:nvPr/>
        </p:nvSpPr>
        <p:spPr>
          <a:xfrm>
            <a:off x="4934616" y="2877618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-4.3</a:t>
            </a:r>
            <a:endParaRPr sz="9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4" name="Shape 1504"/>
          <p:cNvSpPr/>
          <p:nvPr/>
        </p:nvSpPr>
        <p:spPr>
          <a:xfrm>
            <a:off x="5288423" y="937598"/>
            <a:ext cx="374153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 CANDIDATO CONSIDERA QUE GANARÍA LA ELECCIÓN?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Shape 1505"/>
          <p:cNvSpPr/>
          <p:nvPr/>
        </p:nvSpPr>
        <p:spPr>
          <a:xfrm>
            <a:off x="963334" y="928494"/>
            <a:ext cx="2627642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</a:t>
            </a:r>
            <a:r>
              <a:rPr lang="es-MX" sz="900" b="1" dirty="0"/>
              <a:t>Á</a:t>
            </a:r>
            <a:r>
              <a:rPr lang="es-MX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 CANDIDATO VOTARÍA USTED?</a:t>
            </a:r>
            <a:endParaRPr dirty="0"/>
          </a:p>
        </p:txBody>
      </p:sp>
      <p:sp>
        <p:nvSpPr>
          <p:cNvPr id="14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hape 1405"/>
          <p:cNvSpPr txBox="1"/>
          <p:nvPr/>
        </p:nvSpPr>
        <p:spPr>
          <a:xfrm>
            <a:off x="7544272" y="2538387"/>
            <a:ext cx="1332600" cy="471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" name="Gráfico 14"/>
          <p:cNvGraphicFramePr>
            <a:graphicFrameLocks/>
          </p:cNvGraphicFramePr>
          <p:nvPr/>
        </p:nvGraphicFramePr>
        <p:xfrm>
          <a:off x="35717" y="1153715"/>
          <a:ext cx="4941431" cy="3258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Shape 1501"/>
          <p:cNvSpPr/>
          <p:nvPr/>
        </p:nvSpPr>
        <p:spPr>
          <a:xfrm>
            <a:off x="4934616" y="3260814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chemeClr val="bg1"/>
                </a:solidFill>
              </a:rPr>
              <a:t>-1.7</a:t>
            </a:r>
            <a:endParaRPr sz="900" b="1" i="0" u="none" strike="noStrike" cap="none" dirty="0">
              <a:solidFill>
                <a:schemeClr val="bg1"/>
              </a:solidFill>
              <a:sym typeface="Arial"/>
            </a:endParaRPr>
          </a:p>
        </p:txBody>
      </p:sp>
      <p:sp>
        <p:nvSpPr>
          <p:cNvPr id="19" name="Shape 1501"/>
          <p:cNvSpPr/>
          <p:nvPr/>
        </p:nvSpPr>
        <p:spPr>
          <a:xfrm>
            <a:off x="4923983" y="4080949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-1.1</a:t>
            </a:r>
            <a:endParaRPr sz="9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1501"/>
          <p:cNvSpPr/>
          <p:nvPr/>
        </p:nvSpPr>
        <p:spPr>
          <a:xfrm>
            <a:off x="4927981" y="3673068"/>
            <a:ext cx="576000" cy="27403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-1.1</a:t>
            </a:r>
            <a:endParaRPr sz="9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102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PARTIDOS POLÍTICOS CON LOS QUE SE IDENTIFICA</a:t>
            </a:r>
            <a:endParaRPr lang="es-MX" b="1" dirty="0">
              <a:latin typeface="+mj-lt"/>
            </a:endParaRPr>
          </a:p>
        </p:txBody>
      </p:sp>
      <p:pic>
        <p:nvPicPr>
          <p:cNvPr id="11280" name="Picture 16" descr="Resultado de imagen para icono identificac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8522"/>
            <a:ext cx="649049" cy="649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217129" y="941990"/>
            <a:ext cx="869020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300" dirty="0" smtClean="0"/>
              <a:t>Independientemente </a:t>
            </a:r>
            <a:r>
              <a:rPr lang="es-ES_tradnl" sz="1300" dirty="0"/>
              <a:t>de su preferencia de voto, pensando en política, </a:t>
            </a:r>
            <a:r>
              <a:rPr lang="es-ES_tradnl" sz="1300" dirty="0" smtClean="0"/>
              <a:t>¿Con </a:t>
            </a:r>
            <a:r>
              <a:rPr lang="es-ES_tradnl" sz="1300" dirty="0"/>
              <a:t>cuál partido se identifica más </a:t>
            </a:r>
            <a:r>
              <a:rPr lang="es-ES_tradnl" sz="1300" dirty="0" smtClean="0"/>
              <a:t>usted</a:t>
            </a:r>
            <a:r>
              <a:rPr lang="es-MX" sz="1300" dirty="0" smtClean="0"/>
              <a:t>? </a:t>
            </a:r>
            <a:endParaRPr lang="es-MX" sz="1300" dirty="0"/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783804242"/>
              </p:ext>
            </p:extLst>
          </p:nvPr>
        </p:nvGraphicFramePr>
        <p:xfrm>
          <a:off x="338101" y="1422994"/>
          <a:ext cx="8577725" cy="228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1" name="Picture 2" descr="Morena logo (Mexico)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9" y="3785932"/>
            <a:ext cx="473347" cy="4733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Resultado de imag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68" y="3785932"/>
            <a:ext cx="484707" cy="4733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Resultado de image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11" y="3791908"/>
            <a:ext cx="468349" cy="468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Resultado de imag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791" y="3791908"/>
            <a:ext cx="468349" cy="468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18 CuadroTexto">
            <a:extLst>
              <a:ext uri="{FF2B5EF4-FFF2-40B4-BE49-F238E27FC236}">
                <a16:creationId xmlns:a16="http://schemas.microsoft.com/office/drawing/2014/main" id="{9E569262-5848-455D-B75C-E21B2618AC55}"/>
              </a:ext>
            </a:extLst>
          </p:cNvPr>
          <p:cNvSpPr txBox="1"/>
          <p:nvPr/>
        </p:nvSpPr>
        <p:spPr>
          <a:xfrm>
            <a:off x="3998541" y="4121758"/>
            <a:ext cx="7342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600" b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Candidato</a:t>
            </a:r>
          </a:p>
          <a:p>
            <a:pPr algn="ctr"/>
            <a:r>
              <a:rPr lang="es-MX" sz="600" b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Independiente</a:t>
            </a:r>
          </a:p>
        </p:txBody>
      </p:sp>
      <p:pic>
        <p:nvPicPr>
          <p:cNvPr id="39" name="Picture 2" descr="Resultado de imagen para icono person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83613" y="3771791"/>
            <a:ext cx="364147" cy="364147"/>
          </a:xfrm>
          <a:prstGeom prst="rect">
            <a:avLst/>
          </a:prstGeom>
          <a:noFill/>
        </p:spPr>
      </p:pic>
      <p:pic>
        <p:nvPicPr>
          <p:cNvPr id="40" name="Picture 12" descr="Resultado de image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423" y="3794288"/>
            <a:ext cx="470917" cy="470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1197" y="3781318"/>
            <a:ext cx="680228" cy="4869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62764" y="3805143"/>
            <a:ext cx="627730" cy="46307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63086" y="3788211"/>
            <a:ext cx="664774" cy="47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8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Shape 1465"/>
          <p:cNvSpPr txBox="1">
            <a:spLocks noGrp="1"/>
          </p:cNvSpPr>
          <p:nvPr>
            <p:ph type="sldNum" idx="12"/>
          </p:nvPr>
        </p:nvSpPr>
        <p:spPr>
          <a:xfrm>
            <a:off x="595675" y="4813750"/>
            <a:ext cx="33891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23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Shape 1466"/>
          <p:cNvSpPr txBox="1">
            <a:spLocks noGrp="1"/>
          </p:cNvSpPr>
          <p:nvPr>
            <p:ph type="title"/>
          </p:nvPr>
        </p:nvSpPr>
        <p:spPr>
          <a:xfrm>
            <a:off x="420687" y="1357313"/>
            <a:ext cx="3730626" cy="768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venir"/>
              <a:buNone/>
            </a:pPr>
            <a:r>
              <a:rPr lang="es-MX" sz="4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¡Gracias!</a:t>
            </a:r>
            <a:endParaRPr sz="40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67" name="Shape 1467"/>
          <p:cNvSpPr txBox="1">
            <a:spLocks noGrp="1"/>
          </p:cNvSpPr>
          <p:nvPr>
            <p:ph type="body" idx="1"/>
          </p:nvPr>
        </p:nvSpPr>
        <p:spPr>
          <a:xfrm>
            <a:off x="593575" y="2204700"/>
            <a:ext cx="3393300" cy="10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Enkoll, SA de CV</a:t>
            </a: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contacto@enkoll.com</a:t>
            </a: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Tel: 8500 7777</a:t>
            </a:r>
            <a:endParaRPr sz="1400" b="0" i="0" u="none" strike="noStrike" cap="none">
              <a:solidFill>
                <a:srgbClr val="262626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68" name="Shape 1468"/>
          <p:cNvSpPr txBox="1"/>
          <p:nvPr/>
        </p:nvSpPr>
        <p:spPr>
          <a:xfrm>
            <a:off x="1753725" y="3224975"/>
            <a:ext cx="14595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9" name="Shape 1469"/>
          <p:cNvSpPr txBox="1"/>
          <p:nvPr/>
        </p:nvSpPr>
        <p:spPr>
          <a:xfrm>
            <a:off x="1282925" y="3087925"/>
            <a:ext cx="29661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Enkoll Inteligencia de Mercados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0" name="Shape 14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3244" y="3117317"/>
            <a:ext cx="329692" cy="32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1" name="Shape 14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3250" y="3613475"/>
            <a:ext cx="329675" cy="32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2" name="Shape 1472"/>
          <p:cNvSpPr txBox="1"/>
          <p:nvPr/>
        </p:nvSpPr>
        <p:spPr>
          <a:xfrm>
            <a:off x="1282925" y="3614338"/>
            <a:ext cx="27864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@enkoll_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chemeClr val="tx1"/>
                </a:solidFill>
              </a:rPr>
              <a:t>www.enkoll.com</a:t>
            </a:r>
            <a:endParaRPr lang="es-MX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s-MX" sz="10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  <a:tabLst/>
                <a:defRPr/>
              </a:pPr>
              <a:t>3</a:t>
            </a:fld>
            <a:endParaRPr kumimoji="0" lang="es-MX" sz="1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www.enkoll.com</a:t>
            </a: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" name="Shape 402"/>
          <p:cNvSpPr txBox="1">
            <a:spLocks/>
          </p:cNvSpPr>
          <p:nvPr/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venir Black"/>
                <a:ea typeface="Arial"/>
                <a:cs typeface="Avenir Black"/>
                <a:sym typeface="Arial"/>
              </a:defRPr>
            </a:lvl1pPr>
          </a:lstStyle>
          <a:p>
            <a:pPr>
              <a:buClr>
                <a:srgbClr val="000000"/>
              </a:buClr>
              <a:buSzPts val="2000"/>
              <a:buFont typeface="Arial"/>
              <a:buNone/>
            </a:pPr>
            <a:r>
              <a:rPr lang="es-MX" sz="2000" b="1" smtClean="0">
                <a:latin typeface="Arial"/>
                <a:cs typeface="Arial"/>
              </a:rPr>
              <a:t>GÉNERO Y EDAD</a:t>
            </a:r>
            <a:endParaRPr lang="es-MX" sz="2000" b="1" dirty="0">
              <a:latin typeface="Arial"/>
              <a:cs typeface="Arial"/>
            </a:endParaRPr>
          </a:p>
        </p:txBody>
      </p:sp>
      <p:graphicFrame>
        <p:nvGraphicFramePr>
          <p:cNvPr id="22" name="Gráfico 21"/>
          <p:cNvGraphicFramePr/>
          <p:nvPr>
            <p:extLst>
              <p:ext uri="{D42A27DB-BD31-4B8C-83A1-F6EECF244321}">
                <p14:modId xmlns:p14="http://schemas.microsoft.com/office/powerpoint/2010/main" val="4000064165"/>
              </p:ext>
            </p:extLst>
          </p:nvPr>
        </p:nvGraphicFramePr>
        <p:xfrm>
          <a:off x="147601" y="1390782"/>
          <a:ext cx="3192499" cy="2624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Gráfico 22"/>
          <p:cNvGraphicFramePr/>
          <p:nvPr>
            <p:extLst>
              <p:ext uri="{D42A27DB-BD31-4B8C-83A1-F6EECF244321}">
                <p14:modId xmlns:p14="http://schemas.microsoft.com/office/powerpoint/2010/main" val="3190231182"/>
              </p:ext>
            </p:extLst>
          </p:nvPr>
        </p:nvGraphicFramePr>
        <p:xfrm>
          <a:off x="3910123" y="1472931"/>
          <a:ext cx="5118100" cy="267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64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s-MX" sz="10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  <a:tabLst/>
                <a:defRPr/>
              </a:pPr>
              <a:t>4</a:t>
            </a:fld>
            <a:endParaRPr kumimoji="0" lang="es-MX" sz="1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www.enkoll.com</a:t>
            </a: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Shape 410"/>
          <p:cNvSpPr txBox="1">
            <a:spLocks/>
          </p:cNvSpPr>
          <p:nvPr/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venir Black"/>
                <a:ea typeface="Arial"/>
                <a:cs typeface="Avenir Black"/>
                <a:sym typeface="Arial"/>
              </a:defRPr>
            </a:lvl1pPr>
          </a:lstStyle>
          <a:p>
            <a:pPr>
              <a:buClr>
                <a:srgbClr val="000000"/>
              </a:buClr>
              <a:buSzPts val="2000"/>
              <a:buFont typeface="Arial"/>
              <a:buNone/>
            </a:pPr>
            <a:r>
              <a:rPr lang="es-MX" sz="2000" b="1" smtClean="0">
                <a:latin typeface="Arial"/>
                <a:cs typeface="Arial"/>
              </a:rPr>
              <a:t>NIVEL SOCIOECONÓMICO</a:t>
            </a:r>
            <a:endParaRPr lang="es-MX" sz="2000" b="1">
              <a:latin typeface="Arial"/>
              <a:cs typeface="Arial"/>
            </a:endParaRP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3155753101"/>
              </p:ext>
            </p:extLst>
          </p:nvPr>
        </p:nvGraphicFramePr>
        <p:xfrm>
          <a:off x="1257175" y="1066800"/>
          <a:ext cx="6629400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5 CuadroTexto"/>
          <p:cNvSpPr txBox="1"/>
          <p:nvPr/>
        </p:nvSpPr>
        <p:spPr>
          <a:xfrm>
            <a:off x="338101" y="3977332"/>
            <a:ext cx="841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/>
              <a:t>De acuerdo a la clasificación de Nivel socioeconómico de AMAI (NSE), casi la tercera parte de los encuestados pertenecen a un nivel socioeconómico Intermedio, pues el </a:t>
            </a:r>
            <a:r>
              <a:rPr lang="es-MX" sz="1200" b="1" dirty="0" smtClean="0"/>
              <a:t>NSE C+</a:t>
            </a:r>
            <a:r>
              <a:rPr lang="es-MX" sz="1200" dirty="0" smtClean="0"/>
              <a:t> concentra el </a:t>
            </a:r>
            <a:r>
              <a:rPr lang="es-MX" sz="1200" b="1" dirty="0" smtClean="0"/>
              <a:t>32.2</a:t>
            </a:r>
            <a:r>
              <a:rPr lang="es-MX" sz="1200" dirty="0" smtClean="0"/>
              <a:t>% de los entrevistados.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17441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Shape 134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5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PROBLEMÁTICA EN </a:t>
            </a: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ALCALDÍA DE BENITO JUÁREZ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 descr="Resultado de imagen para icono PERCEPCIÃN">
            <a:extLst>
              <a:ext uri="{FF2B5EF4-FFF2-40B4-BE49-F238E27FC236}">
                <a16:creationId xmlns:a16="http://schemas.microsoft.com/office/drawing/2014/main" id="{7BE3ADB3-7629-439A-9A5F-976326410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02" y="259408"/>
            <a:ext cx="462184" cy="462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840094201"/>
              </p:ext>
            </p:extLst>
          </p:nvPr>
        </p:nvGraphicFramePr>
        <p:xfrm>
          <a:off x="338101" y="1338642"/>
          <a:ext cx="8364474" cy="2882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945891" y="952680"/>
            <a:ext cx="71488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 su opinión ¿Cuál es el principal problema de la alcaldía o delegación Benito Juárez?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Shape 13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6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359"/>
          <p:cNvSpPr txBox="1"/>
          <p:nvPr/>
        </p:nvSpPr>
        <p:spPr>
          <a:xfrm>
            <a:off x="548775" y="1043775"/>
            <a:ext cx="8203500" cy="8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2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500" dirty="0" smtClean="0">
                <a:solidFill>
                  <a:schemeClr val="dk1"/>
                </a:solidFill>
              </a:rPr>
              <a:t>Dentro de los </a:t>
            </a:r>
            <a:r>
              <a:rPr lang="es-MX" sz="1500" dirty="0">
                <a:solidFill>
                  <a:schemeClr val="dk1"/>
                </a:solidFill>
              </a:rPr>
              <a:t>principales problemas que aquejan </a:t>
            </a:r>
            <a:r>
              <a:rPr lang="es-MX" sz="1500" dirty="0" smtClean="0">
                <a:solidFill>
                  <a:schemeClr val="dk1"/>
                </a:solidFill>
              </a:rPr>
              <a:t>a los ciudadanos entrevistados, se encuentran principalmente : </a:t>
            </a:r>
            <a:r>
              <a:rPr lang="es-MX" sz="1500" b="1" dirty="0" smtClean="0">
                <a:solidFill>
                  <a:schemeClr val="dk1"/>
                </a:solidFill>
              </a:rPr>
              <a:t>Inseguridad, Corrupción y Falta de agua potable</a:t>
            </a:r>
            <a:r>
              <a:rPr lang="es-MX" sz="1500" dirty="0" smtClean="0">
                <a:solidFill>
                  <a:schemeClr val="dk1"/>
                </a:solidFill>
              </a:rPr>
              <a:t>.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11" name="Shape 3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26182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3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29707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3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33232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3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3675735"/>
            <a:ext cx="158675" cy="15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PROBLEMÁTICA EN </a:t>
            </a: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ALCALDÍA DE </a:t>
            </a:r>
            <a:r>
              <a:rPr lang="es-MX" sz="1600" b="1" dirty="0" smtClean="0">
                <a:solidFill>
                  <a:schemeClr val="dk1"/>
                </a:solidFill>
              </a:rPr>
              <a:t>BENITO JUÁREZ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Picture 6" descr="Resultado de imagen para icono PERCEPCIÃN">
            <a:extLst>
              <a:ext uri="{FF2B5EF4-FFF2-40B4-BE49-F238E27FC236}">
                <a16:creationId xmlns:a16="http://schemas.microsoft.com/office/drawing/2014/main" id="{7BE3ADB3-7629-439A-9A5F-976326410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02" y="259408"/>
            <a:ext cx="462184" cy="462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hape 358"/>
          <p:cNvSpPr txBox="1">
            <a:spLocks/>
          </p:cNvSpPr>
          <p:nvPr/>
        </p:nvSpPr>
        <p:spPr>
          <a:xfrm>
            <a:off x="572944" y="1958015"/>
            <a:ext cx="8153800" cy="2118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indent="0" algn="just">
              <a:buClr>
                <a:srgbClr val="333333"/>
              </a:buClr>
              <a:buSzPts val="1500"/>
            </a:pPr>
            <a:r>
              <a:rPr lang="es-MX" sz="1500" dirty="0" smtClean="0">
                <a:solidFill>
                  <a:schemeClr val="dk1"/>
                </a:solidFill>
              </a:rPr>
              <a:t>Al categorizar por temas, tenemos lo siguiente:</a:t>
            </a:r>
          </a:p>
          <a:p>
            <a:endParaRPr lang="es-MX" sz="1600" dirty="0" smtClean="0"/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Delitos.-Inseguridad, Corrupción(69.3%).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Servicios públicos.-Falta de agua potable (7.8%).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Económicos.-Bajos salarios, Falta de trabajo, Pobreza (5%).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Infraestructura.-Pavimentación-bacheo, Alumbrado público (6%).</a:t>
            </a:r>
            <a:endParaRPr lang="es-MX" sz="1500" dirty="0" smtClean="0"/>
          </a:p>
          <a:p>
            <a:pPr marL="0" indent="0">
              <a:buSzPts val="1500"/>
            </a:pPr>
            <a:endParaRPr lang="es-MX" sz="1500" b="1" dirty="0" smtClean="0"/>
          </a:p>
          <a:p>
            <a:pPr marL="285750" lvl="2" indent="-190500">
              <a:buClr>
                <a:srgbClr val="333333"/>
              </a:buClr>
              <a:buSzPts val="1500"/>
              <a:buFont typeface="Noto Sans Symbols"/>
              <a:buNone/>
            </a:pPr>
            <a:endParaRPr lang="es-MX" sz="1500" dirty="0" smtClean="0"/>
          </a:p>
          <a:p>
            <a:pPr marL="285750" indent="-190500">
              <a:buClr>
                <a:srgbClr val="333333"/>
              </a:buClr>
              <a:buSzPts val="1500"/>
              <a:buFont typeface="Noto Sans Symbols"/>
              <a:buNone/>
            </a:pPr>
            <a:endParaRPr lang="es-MX" sz="15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s-MX"/>
          </a:p>
        </p:txBody>
      </p:sp>
      <p:sp>
        <p:nvSpPr>
          <p:cNvPr id="5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EVALUACIÓN DE TRABAJO DEL GOBIERNO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07603" y="935608"/>
            <a:ext cx="8233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En una escala del 1 al </a:t>
            </a:r>
            <a:r>
              <a:rPr lang="es-MX" dirty="0" smtClean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10 </a:t>
            </a:r>
            <a:r>
              <a:rPr lang="es-MX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como se califica en la escuela, ¿Qué calificación le daría al trabajo que ha </a:t>
            </a:r>
            <a:r>
              <a:rPr lang="es-MX" dirty="0" smtClean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hecho…</a:t>
            </a:r>
          </a:p>
          <a:p>
            <a:pPr algn="ctr"/>
            <a:r>
              <a:rPr lang="es-MX" b="1" dirty="0"/>
              <a:t>Ex Delegado de Benito Juárez (Christian Von </a:t>
            </a:r>
            <a:r>
              <a:rPr lang="es-MX" b="1" dirty="0" err="1"/>
              <a:t>Roehrich</a:t>
            </a:r>
            <a:r>
              <a:rPr lang="es-MX" b="1" dirty="0" smtClean="0"/>
              <a:t>)?</a:t>
            </a:r>
            <a:endParaRPr lang="es-MX" b="1" dirty="0"/>
          </a:p>
        </p:txBody>
      </p:sp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1005754060"/>
              </p:ext>
            </p:extLst>
          </p:nvPr>
        </p:nvGraphicFramePr>
        <p:xfrm>
          <a:off x="841786" y="1944882"/>
          <a:ext cx="5642666" cy="1125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CuadroTexto 12"/>
          <p:cNvSpPr txBox="1"/>
          <p:nvPr/>
        </p:nvSpPr>
        <p:spPr>
          <a:xfrm>
            <a:off x="6460389" y="1939845"/>
            <a:ext cx="67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/>
              <a:t>NS/NR</a:t>
            </a:r>
          </a:p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r>
              <a:rPr lang="es-MX" sz="1200" b="1" dirty="0" smtClean="0"/>
              <a:t>2.5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351724" y="1889938"/>
            <a:ext cx="105877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Promedio</a:t>
            </a:r>
            <a:endParaRPr lang="es-MX" sz="2000" dirty="0"/>
          </a:p>
          <a:p>
            <a:pPr algn="ctr"/>
            <a:endParaRPr lang="es-MX" sz="1100" b="1" dirty="0" smtClean="0"/>
          </a:p>
          <a:p>
            <a:pPr algn="ctr"/>
            <a:endParaRPr lang="es-MX" b="1" dirty="0"/>
          </a:p>
          <a:p>
            <a:pPr algn="ctr"/>
            <a:r>
              <a:rPr lang="es-MX" b="1" dirty="0" smtClean="0"/>
              <a:t>5.2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7351724" y="1826140"/>
            <a:ext cx="1058779" cy="1180326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" name="Picture 2" descr="Resultado de imagen para EVALUACIÃN ICONO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15" y="203706"/>
            <a:ext cx="514128" cy="51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0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Shape 1365"/>
          <p:cNvSpPr txBox="1">
            <a:spLocks noGrp="1"/>
          </p:cNvSpPr>
          <p:nvPr>
            <p:ph type="ctrTitle"/>
          </p:nvPr>
        </p:nvSpPr>
        <p:spPr>
          <a:xfrm>
            <a:off x="1849582" y="3149973"/>
            <a:ext cx="7294418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</a:pPr>
            <a:r>
              <a:rPr lang="es-MX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ELECCIONES 2018</a:t>
            </a:r>
            <a:endParaRPr sz="3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1665" y="3341609"/>
            <a:ext cx="776528" cy="776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9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CÓMO VOTARÁ EN LAS ELECCIONES</a:t>
            </a:r>
            <a:endParaRPr lang="es-MX" b="1" dirty="0">
              <a:latin typeface="+mj-lt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095" y="140130"/>
            <a:ext cx="523147" cy="525036"/>
          </a:xfrm>
          <a:prstGeom prst="rect">
            <a:avLst/>
          </a:prstGeom>
        </p:spPr>
      </p:pic>
      <p:graphicFrame>
        <p:nvGraphicFramePr>
          <p:cNvPr id="13" name="Gráfico 32"/>
          <p:cNvGraphicFramePr/>
          <p:nvPr>
            <p:extLst/>
          </p:nvPr>
        </p:nvGraphicFramePr>
        <p:xfrm>
          <a:off x="568668" y="1325312"/>
          <a:ext cx="8011758" cy="105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Rectángulo 13"/>
          <p:cNvSpPr/>
          <p:nvPr/>
        </p:nvSpPr>
        <p:spPr>
          <a:xfrm>
            <a:off x="338101" y="999058"/>
            <a:ext cx="3219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ea typeface="Yu Mincho"/>
              </a:rPr>
              <a:t>¿Cómo vota usted en las elecciones</a:t>
            </a:r>
            <a:r>
              <a:rPr lang="es-ES_tradnl" dirty="0">
                <a:latin typeface="Arial" panose="020B0604020202020204" pitchFamily="34" charset="0"/>
                <a:ea typeface="Yu Mincho"/>
              </a:rPr>
              <a:t>? </a:t>
            </a:r>
            <a:endParaRPr lang="es-MX" dirty="0"/>
          </a:p>
        </p:txBody>
      </p:sp>
      <p:graphicFrame>
        <p:nvGraphicFramePr>
          <p:cNvPr id="16" name="Gráfico 32"/>
          <p:cNvGraphicFramePr/>
          <p:nvPr>
            <p:extLst>
              <p:ext uri="{D42A27DB-BD31-4B8C-83A1-F6EECF244321}">
                <p14:modId xmlns:p14="http://schemas.microsoft.com/office/powerpoint/2010/main" val="3796412872"/>
              </p:ext>
            </p:extLst>
          </p:nvPr>
        </p:nvGraphicFramePr>
        <p:xfrm>
          <a:off x="560509" y="3232298"/>
          <a:ext cx="8011758" cy="1200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Rectángulo 13"/>
          <p:cNvSpPr/>
          <p:nvPr/>
        </p:nvSpPr>
        <p:spPr>
          <a:xfrm>
            <a:off x="349323" y="2924521"/>
            <a:ext cx="3207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¿En que se fija al momento de votar? </a:t>
            </a:r>
            <a:endParaRPr lang="es-MX" dirty="0"/>
          </a:p>
        </p:txBody>
      </p:sp>
      <p:sp>
        <p:nvSpPr>
          <p:cNvPr id="18" name="CuadroTexto 8"/>
          <p:cNvSpPr txBox="1"/>
          <p:nvPr/>
        </p:nvSpPr>
        <p:spPr>
          <a:xfrm>
            <a:off x="519994" y="4460091"/>
            <a:ext cx="3797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*Se consideró como Millenials a jóvenes de 18 a 35 años.</a:t>
            </a:r>
            <a:endParaRPr lang="es-MX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78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>
          <a:noFill/>
        </a:ln>
      </a:spPr>
      <a:bodyPr wrap="square" lIns="91425" tIns="91425" rIns="91425" bIns="91425" anchor="ctr" anchorCtr="0">
        <a:noAutofit/>
      </a:bodyPr>
      <a:lstStyle>
        <a:defPPr>
          <a:spcBef>
            <a:spcPts val="0"/>
          </a:spcBef>
          <a:buNone/>
          <a:defRPr>
            <a:solidFill>
              <a:srgbClr val="000000"/>
            </a:solidFill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2159</TotalTime>
  <Words>1404</Words>
  <Application>Microsoft Office PowerPoint</Application>
  <PresentationFormat>Presentación en pantalla (16:9)</PresentationFormat>
  <Paragraphs>171</Paragraphs>
  <Slides>23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23</vt:i4>
      </vt:variant>
    </vt:vector>
  </HeadingPairs>
  <TitlesOfParts>
    <vt:vector size="36" baseType="lpstr">
      <vt:lpstr>MS Mincho</vt:lpstr>
      <vt:lpstr>Arial</vt:lpstr>
      <vt:lpstr>Avenir</vt:lpstr>
      <vt:lpstr>Avenir Black</vt:lpstr>
      <vt:lpstr>Avenir Roman</vt:lpstr>
      <vt:lpstr>Calibri</vt:lpstr>
      <vt:lpstr>Noto Sans Symbols</vt:lpstr>
      <vt:lpstr>Playfair Display</vt:lpstr>
      <vt:lpstr>Roboto</vt:lpstr>
      <vt:lpstr>Yu Mincho</vt:lpstr>
      <vt:lpstr>Isabella template</vt:lpstr>
      <vt:lpstr>2_Isabella template</vt:lpstr>
      <vt:lpstr>4_Isabella template</vt:lpstr>
      <vt:lpstr>ENCUESTA ELECTORAL ALCALDÍA BENITO JUÁREZ</vt:lpstr>
      <vt:lpstr>METODOLOGÍA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ELECCIONES 2018</vt:lpstr>
      <vt:lpstr>CÓMO VOTARÁ EN LAS ELECCIONES</vt:lpstr>
      <vt:lpstr>CONOCIMIENTO DE LA FECHA DE LAS ELECCIONES</vt:lpstr>
      <vt:lpstr>PROBABILIDAD DE ASISTIR A VOTAR EN LAS ELECCIONES DEL 1º DE JULIO</vt:lpstr>
      <vt:lpstr>CERTEZA DE ELECCIÓN EN LAS ELECCIONES DEL 1º DE JULIO</vt:lpstr>
      <vt:lpstr>OPINIÓN SOBRE LOS CANDIDATOS A LA ALCALDÍA DE BENITO JUÁREZ</vt:lpstr>
      <vt:lpstr>Presentación de PowerPoint</vt:lpstr>
      <vt:lpstr>SI HOY FUERAN LAS ELECCIONES PARA ELEGIR AL PRÓXIMO ALCALDE DE BENITO JUÁREZ, ¿POR CUÁL CANDIDATO VOTARÍA USTED? (VOTO BRUTO)</vt:lpstr>
      <vt:lpstr>SI HOY FUERAN LAS ELECCIONES PARA ELEGIR AL PRÓXIMO ALCALDE DE BENITO JUÁREZ, ¿POR CUÁL CANDIDATO VOTARÍA USTED? (VOTO EFECTIVO)</vt:lpstr>
      <vt:lpstr>¿AHORA, PIENSE POR UN MOMENTO QUE EL CANDIDATO(A) O PARTIDO POR EL QUE VOTARÍA NO TIENE POSIBILIDAD ALGUNA DE GANAR, ¿CUÁL CANDIDATO(A) O PARTIDO SERÍA SU SEGUNDA OPCIÓN DE VOTO PARA LA ALCALDÍA DE BENITO JUÁREZ? (VOTO BRUTO)</vt:lpstr>
      <vt:lpstr>¿AHORA, PIENSE POR UN MOMENTO QUE EL CANDIDATO(A) O PARTIDO POR EL QUE VOTARÍA NO TIENE POSIBILIDAD ALGUNA DE GANAR, ¿CUÁL CANDIDATO(A) O PARTIDO SERÍA SU SEGUNDA OPCIÓN DE VOTO PARA LA ALCALDÍA DE BENITO JUÁREZ? (VOTO EFECTIVO)</vt:lpstr>
      <vt:lpstr>¿POR CUÁL CANDIDATO(A) O PARTIDO NUNCA VOTARÍA USTED PARA LA ALCALDÍA BENITO JUÁREZ? (VOTO BRUTO)</vt:lpstr>
      <vt:lpstr>¿POR CUÁL CANDIDATO(A) O PARTIDO NUNCA VOTARÍA USTED PARA LA ALCALDÍA BENITO JUÁREZ? (VOTO EFECTIVO)</vt:lpstr>
      <vt:lpstr>Presentación de PowerPoint</vt:lpstr>
      <vt:lpstr>PARTIDOS POLÍTICOS CON LOS QUE SE IDENTIFICA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 ELECTORAL SAN LUIS POTOSÍ</dc:title>
  <dc:creator>Laura E. Arce</dc:creator>
  <cp:lastModifiedBy>Hugo Hernandez</cp:lastModifiedBy>
  <cp:revision>195</cp:revision>
  <dcterms:modified xsi:type="dcterms:W3CDTF">2018-04-24T20:09:13Z</dcterms:modified>
</cp:coreProperties>
</file>