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0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notesSlides/notesSlide14.xml" ContentType="application/vnd.openxmlformats-officedocument.presentationml.notesSlide+xml"/>
  <Override PartName="/ppt/charts/chart11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5.xml" ContentType="application/vnd.openxmlformats-officedocument.presentationml.notesSlide+xml"/>
  <Override PartName="/ppt/charts/chart12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notesSlides/notesSlide17.xml" ContentType="application/vnd.openxmlformats-officedocument.presentationml.notesSlide+xml"/>
  <Override PartName="/ppt/charts/chart14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8.xml" ContentType="application/vnd.openxmlformats-officedocument.presentationml.notesSlide+xml"/>
  <Override PartName="/ppt/charts/chart15.xml" ContentType="application/vnd.openxmlformats-officedocument.drawingml.chart+xml"/>
  <Override PartName="/ppt/notesSlides/notesSlide19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20.xml" ContentType="application/vnd.openxmlformats-officedocument.presentationml.notesSlide+xml"/>
  <Override PartName="/ppt/charts/chart18.xml" ContentType="application/vnd.openxmlformats-officedocument.drawingml.chart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45" r:id="rId1"/>
    <p:sldMasterId id="2147483746" r:id="rId2"/>
    <p:sldMasterId id="2147483766" r:id="rId3"/>
  </p:sldMasterIdLst>
  <p:notesMasterIdLst>
    <p:notesMasterId r:id="rId26"/>
  </p:notesMasterIdLst>
  <p:sldIdLst>
    <p:sldId id="335" r:id="rId4"/>
    <p:sldId id="326" r:id="rId5"/>
    <p:sldId id="264" r:id="rId6"/>
    <p:sldId id="301" r:id="rId7"/>
    <p:sldId id="304" r:id="rId8"/>
    <p:sldId id="267" r:id="rId9"/>
    <p:sldId id="327" r:id="rId10"/>
    <p:sldId id="305" r:id="rId11"/>
    <p:sldId id="306" r:id="rId12"/>
    <p:sldId id="307" r:id="rId13"/>
    <p:sldId id="312" r:id="rId14"/>
    <p:sldId id="313" r:id="rId15"/>
    <p:sldId id="273" r:id="rId16"/>
    <p:sldId id="275" r:id="rId17"/>
    <p:sldId id="276" r:id="rId18"/>
    <p:sldId id="288" r:id="rId19"/>
    <p:sldId id="323" r:id="rId20"/>
    <p:sldId id="314" r:id="rId21"/>
    <p:sldId id="325" r:id="rId22"/>
    <p:sldId id="280" r:id="rId23"/>
    <p:sldId id="324" r:id="rId24"/>
    <p:sldId id="277" r:id="rId2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1" clrIdx="0"/>
  <p:cmAuthor id="1" name="Laura E. Arce" initials="LEA" lastIdx="1" clrIdx="1">
    <p:extLst>
      <p:ext uri="{19B8F6BF-5375-455C-9EA6-DF929625EA0E}">
        <p15:presenceInfo xmlns:p15="http://schemas.microsoft.com/office/powerpoint/2012/main" userId="befc8e10deb144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C40000"/>
    <a:srgbClr val="381850"/>
    <a:srgbClr val="8D0505"/>
    <a:srgbClr val="A86ED4"/>
    <a:srgbClr val="B07AD8"/>
    <a:srgbClr val="9954CC"/>
    <a:srgbClr val="893BC3"/>
    <a:srgbClr val="7131A1"/>
    <a:srgbClr val="5826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89C49F-10F6-43F4-9EEE-D7FD51877AEE}">
  <a:tblStyle styleId="{6E89C49F-10F6-43F4-9EEE-D7FD51877AE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E92C141B-2050-4349-90E2-E13270FB8CFB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48" autoAdjust="0"/>
    <p:restoredTop sz="94434" autoAdjust="0"/>
  </p:normalViewPr>
  <p:slideViewPr>
    <p:cSldViewPr snapToGrid="0" snapToObjects="1" showGuides="1">
      <p:cViewPr varScale="1">
        <p:scale>
          <a:sx n="130" d="100"/>
          <a:sy n="130" d="100"/>
        </p:scale>
        <p:origin x="56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9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0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1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3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5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7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643767916548026"/>
          <c:y val="0"/>
          <c:w val="0.69356232083451841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Hoja1!$A$2:$A$14</c:f>
              <c:strCache>
                <c:ptCount val="13"/>
                <c:pt idx="0">
                  <c:v>No respondió </c:v>
                </c:pt>
                <c:pt idx="1">
                  <c:v>No sabe</c:v>
                </c:pt>
                <c:pt idx="2">
                  <c:v>Falta de alumbrado público</c:v>
                </c:pt>
                <c:pt idx="3">
                  <c:v>Recolección de basura</c:v>
                </c:pt>
                <c:pt idx="4">
                  <c:v>Narcotráfico</c:v>
                </c:pt>
                <c:pt idx="5">
                  <c:v>Pavimentación / Bacheo (calles en mal estado)</c:v>
                </c:pt>
                <c:pt idx="6">
                  <c:v>Bajos salarios</c:v>
                </c:pt>
                <c:pt idx="7">
                  <c:v>Falta de agua potable</c:v>
                </c:pt>
                <c:pt idx="8">
                  <c:v>Pobreza</c:v>
                </c:pt>
                <c:pt idx="9">
                  <c:v>Otros</c:v>
                </c:pt>
                <c:pt idx="10">
                  <c:v>Falta de trabajo (empleos)</c:v>
                </c:pt>
                <c:pt idx="11">
                  <c:v>Corrupción</c:v>
                </c:pt>
                <c:pt idx="12">
                  <c:v>Inseguridad</c:v>
                </c:pt>
              </c:strCache>
            </c:strRef>
          </c:cat>
          <c:val>
            <c:numRef>
              <c:f>Hoja1!$B$2:$B$14</c:f>
              <c:numCache>
                <c:formatCode>#,##0.0</c:formatCode>
                <c:ptCount val="13"/>
                <c:pt idx="0">
                  <c:v>0.22500489275636312</c:v>
                </c:pt>
                <c:pt idx="1">
                  <c:v>0.38275753059763101</c:v>
                </c:pt>
                <c:pt idx="2">
                  <c:v>1.2756273009497998</c:v>
                </c:pt>
                <c:pt idx="3">
                  <c:v>1.7894295027607818</c:v>
                </c:pt>
                <c:pt idx="4">
                  <c:v>1.9562216839062361</c:v>
                </c:pt>
                <c:pt idx="5">
                  <c:v>3.0137389161431587</c:v>
                </c:pt>
                <c:pt idx="6">
                  <c:v>3.2692303617923333</c:v>
                </c:pt>
                <c:pt idx="7">
                  <c:v>3.3306520221855065</c:v>
                </c:pt>
                <c:pt idx="8">
                  <c:v>3.4798978951749762</c:v>
                </c:pt>
                <c:pt idx="9">
                  <c:v>4.2763698978693503</c:v>
                </c:pt>
                <c:pt idx="10">
                  <c:v>5.9233467322098434</c:v>
                </c:pt>
                <c:pt idx="11">
                  <c:v>13.624272823692452</c:v>
                </c:pt>
                <c:pt idx="12">
                  <c:v>57.453450439961365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EF-4FC0-9316-8801960CE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53283584"/>
        <c:axId val="155411200"/>
      </c:barChart>
      <c:catAx>
        <c:axId val="1532835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55411200"/>
        <c:crosses val="autoZero"/>
        <c:auto val="1"/>
        <c:lblAlgn val="ctr"/>
        <c:lblOffset val="100"/>
        <c:noMultiLvlLbl val="0"/>
      </c:catAx>
      <c:valAx>
        <c:axId val="155411200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one"/>
        <c:crossAx val="153283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9327600661701798"/>
          <c:h val="0.76753856679116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A27-492F-878E-F85E52E6ABEC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27-492F-878E-F85E52E6ABEC}"/>
              </c:ext>
            </c:extLst>
          </c:dPt>
          <c:dPt>
            <c:idx val="3"/>
            <c:invertIfNegative val="0"/>
            <c:bubble3D val="0"/>
            <c:spPr>
              <a:solidFill>
                <a:srgbClr val="CC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27-492F-878E-F85E52E6ABEC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A27-492F-878E-F85E52E6ABEC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A27-492F-878E-F85E52E6ABEC}"/>
              </c:ext>
            </c:extLst>
          </c:dPt>
          <c:dPt>
            <c:idx val="6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A27-492F-878E-F85E52E6ABEC}"/>
              </c:ext>
            </c:extLst>
          </c:dPt>
          <c:dPt>
            <c:idx val="7"/>
            <c:invertIfNegative val="0"/>
            <c:bubble3D val="0"/>
            <c:spPr>
              <a:solidFill>
                <a:srgbClr val="01A5A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A27-492F-878E-F85E52E6ABEC}"/>
              </c:ext>
            </c:extLst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283-47A8-83A6-F1E13F5FFB5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Hoja1!$A$2:$A$11</c:f>
              <c:strCache>
                <c:ptCount val="10"/>
                <c:pt idx="0">
                  <c:v>Claudia Sheinbaum Pardo</c:v>
                </c:pt>
                <c:pt idx="1">
                  <c:v>Alejandra Barrales Magdaleno</c:v>
                </c:pt>
                <c:pt idx="2">
                  <c:v>No sabe</c:v>
                </c:pt>
                <c:pt idx="3">
                  <c:v>Mikel Arriola Peñalosa</c:v>
                </c:pt>
                <c:pt idx="4">
                  <c:v>No votaría / NR / Anularía su voto </c:v>
                </c:pt>
                <c:pt idx="5">
                  <c:v>Ninguno</c:v>
                </c:pt>
                <c:pt idx="6">
                  <c:v>Lorena Osornio Elizondo</c:v>
                </c:pt>
                <c:pt idx="7">
                  <c:v>Purificación Carpinteyro Calderón</c:v>
                </c:pt>
                <c:pt idx="8">
                  <c:v>Mariana Boy Tamborrell</c:v>
                </c:pt>
                <c:pt idx="9">
                  <c:v>Marco Antonio Ignacio Rascón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34.625721034640108</c:v>
                </c:pt>
                <c:pt idx="1">
                  <c:v>27.241300305409688</c:v>
                </c:pt>
                <c:pt idx="2">
                  <c:v>11.385440172418106</c:v>
                </c:pt>
                <c:pt idx="3">
                  <c:v>10.742395612047</c:v>
                </c:pt>
                <c:pt idx="4">
                  <c:v>7.2437771122449028</c:v>
                </c:pt>
                <c:pt idx="5">
                  <c:v>5.7006953805999103</c:v>
                </c:pt>
                <c:pt idx="6">
                  <c:v>1.402111466349647</c:v>
                </c:pt>
                <c:pt idx="7">
                  <c:v>0.75788726108121796</c:v>
                </c:pt>
                <c:pt idx="8">
                  <c:v>0.57713811277375004</c:v>
                </c:pt>
                <c:pt idx="9">
                  <c:v>0.323533542435613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A27-492F-878E-F85E52E6A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94396544"/>
        <c:axId val="194398080"/>
      </c:barChart>
      <c:catAx>
        <c:axId val="19439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4398080"/>
        <c:crosses val="autoZero"/>
        <c:auto val="1"/>
        <c:lblAlgn val="ctr"/>
        <c:lblOffset val="100"/>
        <c:noMultiLvlLbl val="0"/>
      </c:catAx>
      <c:valAx>
        <c:axId val="19439808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94396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623832943470012E-2"/>
          <c:w val="0.99327600661701798"/>
          <c:h val="0.80035552037070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A27-492F-878E-F85E52E6ABEC}"/>
              </c:ext>
            </c:extLst>
          </c:dPt>
          <c:dPt>
            <c:idx val="2"/>
            <c:invertIfNegative val="0"/>
            <c:bubble3D val="0"/>
            <c:spPr>
              <a:solidFill>
                <a:srgbClr val="CC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27-492F-878E-F85E52E6ABEC}"/>
              </c:ext>
            </c:extLst>
          </c:dPt>
          <c:dPt>
            <c:idx val="3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27-492F-878E-F85E52E6ABEC}"/>
              </c:ext>
            </c:extLst>
          </c:dPt>
          <c:dPt>
            <c:idx val="4"/>
            <c:invertIfNegative val="0"/>
            <c:bubble3D val="0"/>
            <c:spPr>
              <a:solidFill>
                <a:srgbClr val="01A5A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A27-492F-878E-F85E52E6ABEC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A27-492F-878E-F85E52E6ABEC}"/>
              </c:ext>
            </c:extLst>
          </c:dPt>
          <c:dPt>
            <c:idx val="6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A27-492F-878E-F85E52E6AB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Claudia Sheinbaum Pardo</c:v>
                </c:pt>
                <c:pt idx="1">
                  <c:v>Alejandra Barrales Magdaleno</c:v>
                </c:pt>
                <c:pt idx="2">
                  <c:v>Mikel Arriola Peñalosa </c:v>
                </c:pt>
                <c:pt idx="3">
                  <c:v>Lorena Osornio Elizondo</c:v>
                </c:pt>
                <c:pt idx="4">
                  <c:v>Purificación Carpinteyro Calderón</c:v>
                </c:pt>
                <c:pt idx="5">
                  <c:v>Mariana Boy Tamborrell</c:v>
                </c:pt>
                <c:pt idx="6">
                  <c:v>Marco Antonio Ignacio Rascón</c:v>
                </c:pt>
              </c:strCache>
            </c:strRef>
          </c:cat>
          <c:val>
            <c:numRef>
              <c:f>Hoja1!$B$2:$B$8</c:f>
              <c:numCache>
                <c:formatCode>0.0</c:formatCode>
                <c:ptCount val="7"/>
                <c:pt idx="0">
                  <c:v>45.758796182523923</c:v>
                </c:pt>
                <c:pt idx="1">
                  <c:v>36.000091006772628</c:v>
                </c:pt>
                <c:pt idx="2">
                  <c:v>14.196356830575002</c:v>
                </c:pt>
                <c:pt idx="3">
                  <c:v>1.8529269830854218</c:v>
                </c:pt>
                <c:pt idx="4">
                  <c:v>1.0015678424270864</c:v>
                </c:pt>
                <c:pt idx="5">
                  <c:v>0.76270311440331851</c:v>
                </c:pt>
                <c:pt idx="6">
                  <c:v>0.42755804021266436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A27-492F-878E-F85E52E6A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94704128"/>
        <c:axId val="194705664"/>
      </c:barChart>
      <c:catAx>
        <c:axId val="194704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4705664"/>
        <c:crosses val="autoZero"/>
        <c:auto val="1"/>
        <c:lblAlgn val="ctr"/>
        <c:lblOffset val="100"/>
        <c:noMultiLvlLbl val="0"/>
      </c:catAx>
      <c:valAx>
        <c:axId val="194705664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94704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5910862073348299E-2"/>
          <c:w val="0.99327600661701798"/>
          <c:h val="0.80035552037070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2083-4667-BCF0-31E67571DD26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27-492F-878E-F85E52E6ABEC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27-492F-878E-F85E52E6ABEC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A27-492F-878E-F85E52E6ABEC}"/>
              </c:ext>
            </c:extLst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A27-492F-878E-F85E52E6ABEC}"/>
              </c:ext>
            </c:extLst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A27-492F-878E-F85E52E6ABEC}"/>
              </c:ext>
            </c:extLst>
          </c:dPt>
          <c:dPt>
            <c:idx val="7"/>
            <c:invertIfNegative val="0"/>
            <c:bubble3D val="0"/>
            <c:spPr>
              <a:solidFill>
                <a:srgbClr val="01A5A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A27-492F-878E-F85E52E6ABEC}"/>
              </c:ext>
            </c:extLst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083-4667-BCF0-31E67571DD26}"/>
              </c:ext>
            </c:extLst>
          </c:dPt>
          <c:dPt>
            <c:idx val="9"/>
            <c:invertIfNegative val="0"/>
            <c:bubble3D val="0"/>
            <c:spPr>
              <a:solidFill>
                <a:srgbClr val="3818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2083-4667-BCF0-31E67571DD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Hoja1!$A$2:$A$11</c:f>
              <c:strCache>
                <c:ptCount val="10"/>
                <c:pt idx="0">
                  <c:v>Alejandra Barrales Magdaleno</c:v>
                </c:pt>
                <c:pt idx="1">
                  <c:v>Claudia Sheinbaum Pardo</c:v>
                </c:pt>
                <c:pt idx="2">
                  <c:v>No sabe</c:v>
                </c:pt>
                <c:pt idx="3">
                  <c:v>No votaría / NR / Anularía su voto </c:v>
                </c:pt>
                <c:pt idx="4">
                  <c:v>Ninguno</c:v>
                </c:pt>
                <c:pt idx="5">
                  <c:v>Mikel Arriola Peñalosa</c:v>
                </c:pt>
                <c:pt idx="6">
                  <c:v>Mariana Boy Tamborrell</c:v>
                </c:pt>
                <c:pt idx="7">
                  <c:v>Purificación Carpinteyro Calderón</c:v>
                </c:pt>
                <c:pt idx="8">
                  <c:v>Marco Antonio Ignacio Rascón</c:v>
                </c:pt>
                <c:pt idx="9">
                  <c:v>Lorena Osornio Elizondo 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26.902603731130387</c:v>
                </c:pt>
                <c:pt idx="1">
                  <c:v>17.114983478343632</c:v>
                </c:pt>
                <c:pt idx="2">
                  <c:v>15.829512991876729</c:v>
                </c:pt>
                <c:pt idx="3">
                  <c:v>12.684749325207646</c:v>
                </c:pt>
                <c:pt idx="4">
                  <c:v>12.161882297721515</c:v>
                </c:pt>
                <c:pt idx="5">
                  <c:v>8.8952828016044254</c:v>
                </c:pt>
                <c:pt idx="6">
                  <c:v>2.5451437615909516</c:v>
                </c:pt>
                <c:pt idx="7">
                  <c:v>1.6579292628117719</c:v>
                </c:pt>
                <c:pt idx="8">
                  <c:v>1.1256464386477321</c:v>
                </c:pt>
                <c:pt idx="9">
                  <c:v>1.082265911065158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A27-492F-878E-F85E52E6A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94863872"/>
        <c:axId val="194865408"/>
      </c:barChart>
      <c:catAx>
        <c:axId val="194863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4865408"/>
        <c:crosses val="autoZero"/>
        <c:auto val="1"/>
        <c:lblAlgn val="ctr"/>
        <c:lblOffset val="100"/>
        <c:noMultiLvlLbl val="0"/>
      </c:catAx>
      <c:valAx>
        <c:axId val="19486540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94863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154045978904075E-3"/>
          <c:y val="2.1407224365024326E-3"/>
          <c:w val="0.99327600661701798"/>
          <c:h val="0.865723594598175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3B15-43D3-9996-ACFED06C18BF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27-492F-878E-F85E52E6ABEC}"/>
              </c:ext>
            </c:extLst>
          </c:dPt>
          <c:dPt>
            <c:idx val="3"/>
            <c:invertIfNegative val="0"/>
            <c:bubble3D val="0"/>
            <c:spPr>
              <a:solidFill>
                <a:srgbClr val="A86ED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27-492F-878E-F85E52E6ABEC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A27-492F-878E-F85E52E6ABEC}"/>
              </c:ext>
            </c:extLst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A27-492F-878E-F85E52E6ABEC}"/>
              </c:ext>
            </c:extLst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A27-492F-878E-F85E52E6AB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Alejandra Barrales Magdaleno</c:v>
                </c:pt>
                <c:pt idx="1">
                  <c:v>Claudia Sheinbaum Pardo </c:v>
                </c:pt>
                <c:pt idx="2">
                  <c:v>Mikel Arriola Peñalosa</c:v>
                </c:pt>
                <c:pt idx="3">
                  <c:v>Mariana Boy Tamborrell</c:v>
                </c:pt>
                <c:pt idx="4">
                  <c:v>Purificación Carpinteyro Calderón</c:v>
                </c:pt>
                <c:pt idx="5">
                  <c:v>Marco Antonio Ignacio Rascón</c:v>
                </c:pt>
                <c:pt idx="6">
                  <c:v>Lorena Osornio Elizondo </c:v>
                </c:pt>
              </c:strCache>
            </c:strRef>
          </c:cat>
          <c:val>
            <c:numRef>
              <c:f>Hoja1!$B$2:$B$8</c:f>
              <c:numCache>
                <c:formatCode>0.0</c:formatCode>
                <c:ptCount val="7"/>
                <c:pt idx="0">
                  <c:v>45.348710997371874</c:v>
                </c:pt>
                <c:pt idx="1">
                  <c:v>28.85008630544116</c:v>
                </c:pt>
                <c:pt idx="2">
                  <c:v>14.994444888732705</c:v>
                </c:pt>
                <c:pt idx="3">
                  <c:v>4.2902534656002187</c:v>
                </c:pt>
                <c:pt idx="4">
                  <c:v>2.7947092312977952</c:v>
                </c:pt>
                <c:pt idx="5">
                  <c:v>1.8974600206591898</c:v>
                </c:pt>
                <c:pt idx="6">
                  <c:v>1.8243350908971239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A27-492F-878E-F85E52E6A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94973696"/>
        <c:axId val="194975232"/>
      </c:barChart>
      <c:catAx>
        <c:axId val="19497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4975232"/>
        <c:crosses val="autoZero"/>
        <c:auto val="1"/>
        <c:lblAlgn val="ctr"/>
        <c:lblOffset val="100"/>
        <c:noMultiLvlLbl val="0"/>
      </c:catAx>
      <c:valAx>
        <c:axId val="194975232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9497369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2403262451796734E-3"/>
          <c:w val="0.99327600661701798"/>
          <c:h val="0.816024483299133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F14B-4F22-B621-96273FB62B76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A27-492F-878E-F85E52E6ABEC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27-492F-878E-F85E52E6ABEC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A27-492F-878E-F85E52E6ABEC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A27-492F-878E-F85E52E6ABEC}"/>
              </c:ext>
            </c:extLst>
          </c:dPt>
          <c:dPt>
            <c:idx val="6"/>
            <c:invertIfNegative val="0"/>
            <c:bubble3D val="0"/>
            <c:spPr>
              <a:solidFill>
                <a:srgbClr val="CC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A27-492F-878E-F85E52E6ABEC}"/>
              </c:ext>
            </c:extLst>
          </c:dPt>
          <c:dPt>
            <c:idx val="7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A27-492F-878E-F85E52E6ABEC}"/>
              </c:ext>
            </c:extLst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14B-4F22-B621-96273FB62B76}"/>
              </c:ext>
            </c:extLst>
          </c:dPt>
          <c:dPt>
            <c:idx val="9"/>
            <c:invertIfNegative val="0"/>
            <c:bubble3D val="0"/>
            <c:spPr>
              <a:solidFill>
                <a:srgbClr val="3818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F14B-4F22-B621-96273FB62B7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Hoja1!$A$2:$A$11</c:f>
              <c:strCache>
                <c:ptCount val="10"/>
                <c:pt idx="0">
                  <c:v>Mikel Arriola Peñalosa</c:v>
                </c:pt>
                <c:pt idx="1">
                  <c:v>Alejandra Barrales Magdaleno</c:v>
                </c:pt>
                <c:pt idx="2">
                  <c:v>Claudia Sheinbaum Pardo</c:v>
                </c:pt>
                <c:pt idx="3">
                  <c:v>No sabe</c:v>
                </c:pt>
                <c:pt idx="4">
                  <c:v>No votaría / NR / Anularía su voto </c:v>
                </c:pt>
                <c:pt idx="5">
                  <c:v>Ninguno</c:v>
                </c:pt>
                <c:pt idx="6">
                  <c:v>Purificación Carpinteyro Calderón </c:v>
                </c:pt>
                <c:pt idx="7">
                  <c:v>Lorena Osornio Elizondo </c:v>
                </c:pt>
                <c:pt idx="8">
                  <c:v>Mariana Boy Tamborrell</c:v>
                </c:pt>
                <c:pt idx="9">
                  <c:v>Marco Antonio Ignacio Rascón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57.213811185763547</c:v>
                </c:pt>
                <c:pt idx="1">
                  <c:v>11.728818711919393</c:v>
                </c:pt>
                <c:pt idx="2">
                  <c:v>10.698600581419999</c:v>
                </c:pt>
                <c:pt idx="3">
                  <c:v>6.0294165848453654</c:v>
                </c:pt>
                <c:pt idx="4">
                  <c:v>3.4171577442327954</c:v>
                </c:pt>
                <c:pt idx="5">
                  <c:v>3.3842768524345552</c:v>
                </c:pt>
                <c:pt idx="6">
                  <c:v>3.0642127494308111</c:v>
                </c:pt>
                <c:pt idx="7">
                  <c:v>2.3859784583876671</c:v>
                </c:pt>
                <c:pt idx="8">
                  <c:v>1.5981406471189459</c:v>
                </c:pt>
                <c:pt idx="9">
                  <c:v>0.47958648444667018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A27-492F-878E-F85E52E6A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95234816"/>
        <c:axId val="195252992"/>
      </c:barChart>
      <c:catAx>
        <c:axId val="195234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5252992"/>
        <c:crosses val="autoZero"/>
        <c:auto val="1"/>
        <c:lblAlgn val="ctr"/>
        <c:lblOffset val="100"/>
        <c:noMultiLvlLbl val="0"/>
      </c:catAx>
      <c:valAx>
        <c:axId val="195252992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95234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5910862073348299E-2"/>
          <c:w val="0.99327600661701798"/>
          <c:h val="0.865723594598175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8D050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5A7D-4397-9267-7C7DBE3136DB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A7D-4397-9267-7C7DBE3136DB}"/>
              </c:ext>
            </c:extLst>
          </c:dPt>
          <c:dPt>
            <c:idx val="3"/>
            <c:invertIfNegative val="0"/>
            <c:bubble3D val="0"/>
            <c:spPr>
              <a:solidFill>
                <a:srgbClr val="A86ED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27-492F-878E-F85E52E6ABEC}"/>
              </c:ext>
            </c:extLst>
          </c:dPt>
          <c:dPt>
            <c:idx val="4"/>
            <c:invertIfNegative val="0"/>
            <c:bubble3D val="0"/>
            <c:spPr>
              <a:solidFill>
                <a:srgbClr val="3818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A27-492F-878E-F85E52E6ABEC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A27-492F-878E-F85E52E6ABEC}"/>
              </c:ext>
            </c:extLst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A27-492F-878E-F85E52E6AB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Mikel Arriola Peñalosa</c:v>
                </c:pt>
                <c:pt idx="1">
                  <c:v>Alejandra Barrales Magdaleno</c:v>
                </c:pt>
                <c:pt idx="2">
                  <c:v>Claudia Sheinbaum Pardo </c:v>
                </c:pt>
                <c:pt idx="3">
                  <c:v>Purificación Carpinteyro Calderón</c:v>
                </c:pt>
                <c:pt idx="4">
                  <c:v>Lorena Osornio Elizondo </c:v>
                </c:pt>
                <c:pt idx="5">
                  <c:v>Mariana Boy Tamborrell</c:v>
                </c:pt>
                <c:pt idx="6">
                  <c:v>Marco Antonio Ignacio Rascón</c:v>
                </c:pt>
              </c:strCache>
            </c:strRef>
          </c:cat>
          <c:val>
            <c:numRef>
              <c:f>Hoja1!$B$2:$B$8</c:f>
              <c:numCache>
                <c:formatCode>0.0</c:formatCode>
                <c:ptCount val="7"/>
                <c:pt idx="0">
                  <c:v>65.635390457810018</c:v>
                </c:pt>
                <c:pt idx="1">
                  <c:v>13.455240610806506</c:v>
                </c:pt>
                <c:pt idx="2">
                  <c:v>12.273379660615641</c:v>
                </c:pt>
                <c:pt idx="3">
                  <c:v>3.5152491345434962</c:v>
                </c:pt>
                <c:pt idx="4">
                  <c:v>2.7371822378993316</c:v>
                </c:pt>
                <c:pt idx="5">
                  <c:v>1.8333787455545338</c:v>
                </c:pt>
                <c:pt idx="6">
                  <c:v>0.55017915277034002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A27-492F-878E-F85E52E6A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98599424"/>
        <c:axId val="198600960"/>
      </c:barChart>
      <c:catAx>
        <c:axId val="198599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8600960"/>
        <c:crosses val="autoZero"/>
        <c:auto val="1"/>
        <c:lblAlgn val="ctr"/>
        <c:lblOffset val="100"/>
        <c:noMultiLvlLbl val="0"/>
      </c:catAx>
      <c:valAx>
        <c:axId val="19860096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985994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8789409882014925"/>
          <c:y val="5.092592592592593E-2"/>
          <c:w val="0.58774260869286432"/>
          <c:h val="0.89814814814814836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0-9E1D-4264-B00F-543A78DE3960}"/>
              </c:ext>
            </c:extLst>
          </c:dPt>
          <c:dPt>
            <c:idx val="1"/>
            <c:invertIfNegative val="0"/>
            <c:bubble3D val="0"/>
            <c:spPr>
              <a:solidFill>
                <a:srgbClr val="FF3399"/>
              </a:solidFill>
            </c:spPr>
            <c:extLst>
              <c:ext xmlns:c16="http://schemas.microsoft.com/office/drawing/2014/chart" uri="{C3380CC4-5D6E-409C-BE32-E72D297353CC}">
                <c16:uniqueId val="{00000001-9E1D-4264-B00F-543A78DE3960}"/>
              </c:ext>
            </c:extLst>
          </c:dPt>
          <c:dPt>
            <c:idx val="3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2-9E1D-4264-B00F-543A78DE3960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9E1D-4264-B00F-543A78DE3960}"/>
              </c:ext>
            </c:extLst>
          </c:dPt>
          <c:dPt>
            <c:idx val="5"/>
            <c:invertIfNegative val="0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4-9E1D-4264-B00F-543A78DE3960}"/>
              </c:ext>
            </c:extLst>
          </c:dPt>
          <c:dPt>
            <c:idx val="6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5-9E1D-4264-B00F-543A78DE396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Hoja1!$D$6:$J$6</c:f>
              <c:strCache>
                <c:ptCount val="7"/>
                <c:pt idx="0">
                  <c:v>Mariana Boy Tamborrell</c:v>
                </c:pt>
                <c:pt idx="1">
                  <c:v>Purificación Carpinteyro Calderón</c:v>
                </c:pt>
                <c:pt idx="2">
                  <c:v>Marco Antonio Ignacio Rascón</c:v>
                </c:pt>
                <c:pt idx="3">
                  <c:v>Lorena Osornio Elizondo</c:v>
                </c:pt>
                <c:pt idx="4">
                  <c:v>Mikel Arriola Peñalosa</c:v>
                </c:pt>
                <c:pt idx="5">
                  <c:v>Alejandra Barrales Magdaleno</c:v>
                </c:pt>
                <c:pt idx="6">
                  <c:v>Claudia Sheinbaum Pardo</c:v>
                </c:pt>
              </c:strCache>
            </c:strRef>
          </c:cat>
          <c:val>
            <c:numRef>
              <c:f>Hoja1!$D$7:$J$7</c:f>
              <c:numCache>
                <c:formatCode>0.0</c:formatCode>
                <c:ptCount val="7"/>
                <c:pt idx="0">
                  <c:v>0.8</c:v>
                </c:pt>
                <c:pt idx="1">
                  <c:v>1</c:v>
                </c:pt>
                <c:pt idx="2">
                  <c:v>0.4</c:v>
                </c:pt>
                <c:pt idx="3">
                  <c:v>1.9</c:v>
                </c:pt>
                <c:pt idx="4">
                  <c:v>14.2</c:v>
                </c:pt>
                <c:pt idx="5">
                  <c:v>36</c:v>
                </c:pt>
                <c:pt idx="6">
                  <c:v>45.8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E1D-4264-B00F-543A78DE39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44121856"/>
        <c:axId val="144123776"/>
      </c:barChart>
      <c:catAx>
        <c:axId val="1441218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s-MX"/>
          </a:p>
        </c:txPr>
        <c:crossAx val="144123776"/>
        <c:crosses val="autoZero"/>
        <c:auto val="1"/>
        <c:lblAlgn val="ctr"/>
        <c:lblOffset val="100"/>
        <c:noMultiLvlLbl val="0"/>
      </c:catAx>
      <c:valAx>
        <c:axId val="144123776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one"/>
        <c:crossAx val="1441218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82353659280961E-2"/>
          <c:y val="5.0925925925925902E-2"/>
          <c:w val="0.98226381250082495"/>
          <c:h val="0.8981481481481480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0-2962-4E80-A8F4-42AE1D536784}"/>
              </c:ext>
            </c:extLst>
          </c:dPt>
          <c:dPt>
            <c:idx val="1"/>
            <c:invertIfNegative val="0"/>
            <c:bubble3D val="0"/>
            <c:spPr>
              <a:solidFill>
                <a:srgbClr val="FF3399"/>
              </a:solidFill>
            </c:spPr>
            <c:extLst>
              <c:ext xmlns:c16="http://schemas.microsoft.com/office/drawing/2014/chart" uri="{C3380CC4-5D6E-409C-BE32-E72D297353CC}">
                <c16:uniqueId val="{00000001-2962-4E80-A8F4-42AE1D536784}"/>
              </c:ext>
            </c:extLst>
          </c:dPt>
          <c:dPt>
            <c:idx val="3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2-2962-4E80-A8F4-42AE1D536784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2962-4E80-A8F4-42AE1D536784}"/>
              </c:ext>
            </c:extLst>
          </c:dPt>
          <c:dPt>
            <c:idx val="5"/>
            <c:invertIfNegative val="0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4-2962-4E80-A8F4-42AE1D536784}"/>
              </c:ext>
            </c:extLst>
          </c:dPt>
          <c:dPt>
            <c:idx val="6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5-2962-4E80-A8F4-42AE1D53678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Hoja1!$D$13:$J$13</c:f>
              <c:numCache>
                <c:formatCode>0.0</c:formatCode>
                <c:ptCount val="7"/>
                <c:pt idx="0">
                  <c:v>0.40118319083791015</c:v>
                </c:pt>
                <c:pt idx="1">
                  <c:v>0.57093719560770761</c:v>
                </c:pt>
                <c:pt idx="2">
                  <c:v>0.78110115762317567</c:v>
                </c:pt>
                <c:pt idx="3">
                  <c:v>0.91207306625026596</c:v>
                </c:pt>
                <c:pt idx="4">
                  <c:v>24.360126371201169</c:v>
                </c:pt>
                <c:pt idx="5">
                  <c:v>31.805724400423671</c:v>
                </c:pt>
                <c:pt idx="6">
                  <c:v>41.168854618056002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962-4E80-A8F4-42AE1D5367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44230656"/>
        <c:axId val="144425728"/>
      </c:barChart>
      <c:catAx>
        <c:axId val="144230656"/>
        <c:scaling>
          <c:orientation val="minMax"/>
        </c:scaling>
        <c:delete val="1"/>
        <c:axPos val="l"/>
        <c:majorTickMark val="out"/>
        <c:minorTickMark val="none"/>
        <c:tickLblPos val="none"/>
        <c:crossAx val="144425728"/>
        <c:crosses val="autoZero"/>
        <c:auto val="1"/>
        <c:lblAlgn val="ctr"/>
        <c:lblOffset val="100"/>
        <c:noMultiLvlLbl val="0"/>
      </c:catAx>
      <c:valAx>
        <c:axId val="144425728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one"/>
        <c:crossAx val="1442306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9327600661701798"/>
          <c:h val="1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0-D555-4822-9823-A98693BA60FA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1-D555-4822-9823-A98693BA60FA}"/>
              </c:ext>
            </c:extLst>
          </c:dPt>
          <c:dPt>
            <c:idx val="2"/>
            <c:invertIfNegative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3-0A27-492F-878E-F85E52E6ABEC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5-0A27-492F-878E-F85E52E6ABEC}"/>
              </c:ext>
            </c:extLst>
          </c:dPt>
          <c:dPt>
            <c:idx val="4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7-0A27-492F-878E-F85E52E6ABEC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B-0A27-492F-878E-F85E52E6ABEC}"/>
              </c:ext>
            </c:extLst>
          </c:dPt>
          <c:dPt>
            <c:idx val="7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D-0A27-492F-878E-F85E52E6ABEC}"/>
              </c:ext>
            </c:extLst>
          </c:dPt>
          <c:dPt>
            <c:idx val="8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D555-4822-9823-A98693BA60F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Hoja1!$A$2:$A$10</c:f>
              <c:strCache>
                <c:ptCount val="9"/>
                <c:pt idx="0">
                  <c:v>MORENA</c:v>
                </c:pt>
                <c:pt idx="1">
                  <c:v>PAN</c:v>
                </c:pt>
                <c:pt idx="2">
                  <c:v>PRD</c:v>
                </c:pt>
                <c:pt idx="3">
                  <c:v>PRI</c:v>
                </c:pt>
                <c:pt idx="4">
                  <c:v>Partido Verde (PVEM)</c:v>
                </c:pt>
                <c:pt idx="5">
                  <c:v>No sabe</c:v>
                </c:pt>
                <c:pt idx="6">
                  <c:v>Otros</c:v>
                </c:pt>
                <c:pt idx="7">
                  <c:v>No respondió</c:v>
                </c:pt>
                <c:pt idx="8">
                  <c:v>Ninguno</c:v>
                </c:pt>
              </c:strCache>
            </c:strRef>
          </c:cat>
          <c:val>
            <c:numRef>
              <c:f>Hoja1!$B$2:$B$10</c:f>
              <c:numCache>
                <c:formatCode>0.0</c:formatCode>
                <c:ptCount val="9"/>
                <c:pt idx="0">
                  <c:v>29.3</c:v>
                </c:pt>
                <c:pt idx="1">
                  <c:v>12.7</c:v>
                </c:pt>
                <c:pt idx="2">
                  <c:v>9.2000000000000011</c:v>
                </c:pt>
                <c:pt idx="3">
                  <c:v>9.1</c:v>
                </c:pt>
                <c:pt idx="4">
                  <c:v>1.4</c:v>
                </c:pt>
                <c:pt idx="5">
                  <c:v>2.8450286275341803</c:v>
                </c:pt>
                <c:pt idx="6">
                  <c:v>1.8766962445277611</c:v>
                </c:pt>
                <c:pt idx="7">
                  <c:v>1.5978904627295938</c:v>
                </c:pt>
                <c:pt idx="8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A27-492F-878E-F85E52E6A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27"/>
        <c:axId val="198681344"/>
        <c:axId val="198682880"/>
      </c:barChart>
      <c:catAx>
        <c:axId val="1986813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98682880"/>
        <c:crosses val="autoZero"/>
        <c:auto val="1"/>
        <c:lblAlgn val="ctr"/>
        <c:lblOffset val="100"/>
        <c:noMultiLvlLbl val="0"/>
      </c:catAx>
      <c:valAx>
        <c:axId val="19868288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9868134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Mala (1-5) </c:v>
                </c:pt>
              </c:strCache>
            </c:strRef>
          </c:tx>
          <c:spPr>
            <a:solidFill>
              <a:srgbClr val="BC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Hoja1!$B$2</c:f>
              <c:numCache>
                <c:formatCode>#,##0.0</c:formatCode>
                <c:ptCount val="1"/>
                <c:pt idx="0">
                  <c:v>50.344541268466649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71-4453-A096-EFF503A510E4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Regular (6-7)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Hoja1!$C$2</c:f>
              <c:numCache>
                <c:formatCode>#,##0.0</c:formatCode>
                <c:ptCount val="1"/>
                <c:pt idx="0">
                  <c:v>28.090055804539709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71-4453-A096-EFF503A510E4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Buena (8-10)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Hoja1!$D$2</c:f>
              <c:numCache>
                <c:formatCode>#,##0.0</c:formatCode>
                <c:ptCount val="1"/>
                <c:pt idx="0">
                  <c:v>19.201956555678731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071-4453-A096-EFF503A510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55491328"/>
        <c:axId val="155497216"/>
      </c:barChart>
      <c:catAx>
        <c:axId val="155491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55497216"/>
        <c:crosses val="autoZero"/>
        <c:auto val="1"/>
        <c:lblAlgn val="ctr"/>
        <c:lblOffset val="100"/>
        <c:noMultiLvlLbl val="0"/>
      </c:catAx>
      <c:valAx>
        <c:axId val="1554972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155491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3122040053787709"/>
          <c:y val="2.8820340352334311E-2"/>
          <c:w val="0.84511296395042068"/>
          <c:h val="0.168910378830506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91015465174399"/>
          <c:y val="0.350095080177797"/>
          <c:w val="0.86604731405214996"/>
          <c:h val="0.64990491982220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Partidos diferentes para cada cargo y boleta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Hoja1!$B$2</c:f>
              <c:numCache>
                <c:formatCode>0.0</c:formatCode>
                <c:ptCount val="1"/>
                <c:pt idx="0">
                  <c:v>52.171944929051037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56-448D-938C-51271A1F777B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El mismo partido para todos los cargos</c:v>
                </c:pt>
              </c:strCache>
            </c:strRef>
          </c:tx>
          <c:spPr>
            <a:solidFill>
              <a:srgbClr val="401B5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Hoja1!$C$2</c:f>
              <c:numCache>
                <c:formatCode>0.0</c:formatCode>
                <c:ptCount val="1"/>
                <c:pt idx="0">
                  <c:v>47.828055070948857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56-448D-938C-51271A1F77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2077929800"/>
        <c:axId val="2077933336"/>
      </c:barChart>
      <c:catAx>
        <c:axId val="20779298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77933336"/>
        <c:crosses val="autoZero"/>
        <c:auto val="1"/>
        <c:lblAlgn val="ctr"/>
        <c:lblOffset val="100"/>
        <c:noMultiLvlLbl val="0"/>
      </c:catAx>
      <c:valAx>
        <c:axId val="207793333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2077929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2.02705320648199E-2"/>
          <c:y val="2.88203403523343E-2"/>
          <c:w val="0.97902597711220296"/>
          <c:h val="0.253325996033876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91015465174399"/>
          <c:y val="0.36121826568765703"/>
          <c:w val="0.86604731405214996"/>
          <c:h val="0.6387817343123449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 el candidato más que en el partido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Hoja1!$B$2</c:f>
              <c:numCache>
                <c:formatCode>0.0</c:formatCode>
                <c:ptCount val="1"/>
                <c:pt idx="0">
                  <c:v>71.914871244382766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C9-4B9F-BF28-D709A8661C9F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Por el partido más que en el candidato</c:v>
                </c:pt>
              </c:strCache>
            </c:strRef>
          </c:tx>
          <c:spPr>
            <a:solidFill>
              <a:srgbClr val="401B5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Hoja1!$C$2</c:f>
              <c:numCache>
                <c:formatCode>0.0</c:formatCode>
                <c:ptCount val="1"/>
                <c:pt idx="0">
                  <c:v>28.085128755617109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C9-4B9F-BF28-D709A8661C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2077896648"/>
        <c:axId val="2077890808"/>
      </c:barChart>
      <c:catAx>
        <c:axId val="20778966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77890808"/>
        <c:crosses val="autoZero"/>
        <c:auto val="1"/>
        <c:lblAlgn val="ctr"/>
        <c:lblOffset val="100"/>
        <c:noMultiLvlLbl val="0"/>
      </c:catAx>
      <c:valAx>
        <c:axId val="207789080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2077896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2.02705320648199E-2"/>
          <c:y val="2.88203403523343E-2"/>
          <c:w val="0.97902597711220296"/>
          <c:h val="0.285955111357972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1º de julio</c:v>
                </c:pt>
                <c:pt idx="1">
                  <c:v>En el mes de julio</c:v>
                </c:pt>
                <c:pt idx="2">
                  <c:v>Este año</c:v>
                </c:pt>
                <c:pt idx="3">
                  <c:v>No sabe</c:v>
                </c:pt>
              </c:strCache>
            </c:strRef>
          </c:cat>
          <c:val>
            <c:numRef>
              <c:f>Hoja1!$B$2:$B$5</c:f>
              <c:numCache>
                <c:formatCode>0.0</c:formatCode>
                <c:ptCount val="4"/>
                <c:pt idx="0">
                  <c:v>47.710297703112154</c:v>
                </c:pt>
                <c:pt idx="1">
                  <c:v>35.683200221841645</c:v>
                </c:pt>
                <c:pt idx="2">
                  <c:v>4.2634344796160821</c:v>
                </c:pt>
                <c:pt idx="3">
                  <c:v>12.343067595429915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51-4418-978E-565882C49B2E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Millenials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s-MX" sz="1197" b="1" i="0" u="none" strike="noStrike" kern="1200" baseline="0">
                    <a:solidFill>
                      <a:srgbClr val="8238BA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1º de julio</c:v>
                </c:pt>
                <c:pt idx="1">
                  <c:v>En el mes de julio</c:v>
                </c:pt>
                <c:pt idx="2">
                  <c:v>Este año</c:v>
                </c:pt>
                <c:pt idx="3">
                  <c:v>No sabe</c:v>
                </c:pt>
              </c:strCache>
            </c:strRef>
          </c:cat>
          <c:val>
            <c:numRef>
              <c:f>Hoja1!$C$2:$C$5</c:f>
              <c:numCache>
                <c:formatCode>0.0</c:formatCode>
                <c:ptCount val="4"/>
                <c:pt idx="0">
                  <c:v>45.882535547545089</c:v>
                </c:pt>
                <c:pt idx="1">
                  <c:v>34.54650749163909</c:v>
                </c:pt>
                <c:pt idx="2">
                  <c:v>5.9940470609278336</c:v>
                </c:pt>
                <c:pt idx="3">
                  <c:v>13.576909899887923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51-4418-978E-565882C49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7"/>
        <c:overlap val="-35"/>
        <c:axId val="182949376"/>
        <c:axId val="183077120"/>
      </c:barChart>
      <c:catAx>
        <c:axId val="182949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3077120"/>
        <c:crosses val="autoZero"/>
        <c:auto val="1"/>
        <c:lblAlgn val="ctr"/>
        <c:lblOffset val="100"/>
        <c:noMultiLvlLbl val="0"/>
      </c:catAx>
      <c:valAx>
        <c:axId val="18307712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82949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8634306457095632"/>
          <c:y val="4.8406511211868904E-2"/>
          <c:w val="0.42380235862129401"/>
          <c:h val="0.105194935381389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364896361861453E-4"/>
          <c:y val="7.049115913555988E-2"/>
          <c:w val="0.99915287918353402"/>
          <c:h val="0.84246213820521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Total </c:v>
                </c:pt>
              </c:strCache>
            </c:strRef>
          </c:tx>
          <c:spPr>
            <a:solidFill>
              <a:srgbClr val="401B5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  <c:pt idx="4">
                  <c:v>No Sabe</c:v>
                </c:pt>
              </c:strCache>
            </c:strRef>
          </c:cat>
          <c:val>
            <c:numRef>
              <c:f>Hoja1!$B$2:$B$6</c:f>
              <c:numCache>
                <c:formatCode>0.0</c:formatCode>
                <c:ptCount val="5"/>
                <c:pt idx="0">
                  <c:v>48.742397355908359</c:v>
                </c:pt>
                <c:pt idx="1">
                  <c:v>32.551611219883448</c:v>
                </c:pt>
                <c:pt idx="2">
                  <c:v>11.993768220401666</c:v>
                </c:pt>
                <c:pt idx="3">
                  <c:v>5.2249106349571957</c:v>
                </c:pt>
                <c:pt idx="4">
                  <c:v>1.4486926968238398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17-4A94-B275-590DEF706C7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Millenials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  <c:pt idx="4">
                  <c:v>No Sabe</c:v>
                </c:pt>
              </c:strCache>
            </c:strRef>
          </c:cat>
          <c:val>
            <c:numRef>
              <c:f>Hoja1!$C$2:$C$6</c:f>
              <c:numCache>
                <c:formatCode>0.0</c:formatCode>
                <c:ptCount val="5"/>
                <c:pt idx="0">
                  <c:v>47.221094583065828</c:v>
                </c:pt>
                <c:pt idx="1">
                  <c:v>33.11383185162142</c:v>
                </c:pt>
                <c:pt idx="2">
                  <c:v>13.634295321880167</c:v>
                </c:pt>
                <c:pt idx="3">
                  <c:v>4.9836009695345345</c:v>
                </c:pt>
                <c:pt idx="4">
                  <c:v>1.0471772738979677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017-4A94-B275-590DEF706C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92971904"/>
        <c:axId val="195255680"/>
      </c:barChart>
      <c:catAx>
        <c:axId val="192971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5255680"/>
        <c:crosses val="autoZero"/>
        <c:auto val="1"/>
        <c:lblAlgn val="ctr"/>
        <c:lblOffset val="100"/>
        <c:noMultiLvlLbl val="0"/>
      </c:catAx>
      <c:valAx>
        <c:axId val="19525568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9297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2349307071820501"/>
          <c:y val="2.3575638506876228E-2"/>
          <c:w val="0.55076455177514549"/>
          <c:h val="7.55849821326363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337364881495554"/>
          <c:y val="4.9433994148208186E-4"/>
          <c:w val="0.56192194540748064"/>
          <c:h val="0.9974093987289371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Millenials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Hoja1!$A$2:$A$7</c:f>
              <c:strCache>
                <c:ptCount val="6"/>
                <c:pt idx="0">
                  <c:v>No respondió</c:v>
                </c:pt>
                <c:pt idx="1">
                  <c:v>No sabe</c:v>
                </c:pt>
                <c:pt idx="2">
                  <c:v>No piensa ir a votar</c:v>
                </c:pt>
                <c:pt idx="3">
                  <c:v>Ya tiene idea de por quién votar, pero puede cambiar</c:v>
                </c:pt>
                <c:pt idx="4">
                  <c:v>Ya sabe con toda seguridad por quien votar</c:v>
                </c:pt>
                <c:pt idx="5">
                  <c:v>Aún no sabe por quién votar</c:v>
                </c:pt>
              </c:strCache>
            </c:strRef>
          </c:cat>
          <c:val>
            <c:numRef>
              <c:f>Hoja1!$B$2:$B$7</c:f>
              <c:numCache>
                <c:formatCode>0.0</c:formatCode>
                <c:ptCount val="6"/>
                <c:pt idx="0">
                  <c:v>0.79579457652396202</c:v>
                </c:pt>
                <c:pt idx="1">
                  <c:v>3.5706982258123401</c:v>
                </c:pt>
                <c:pt idx="2">
                  <c:v>4.2518414591622511</c:v>
                </c:pt>
                <c:pt idx="3">
                  <c:v>23.971642530507275</c:v>
                </c:pt>
                <c:pt idx="4">
                  <c:v>26.597527309137053</c:v>
                </c:pt>
                <c:pt idx="5">
                  <c:v>40.812495898857023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AA-4FB7-8F56-6849ECDDC7DB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7780-464C-B4AB-9399A98F77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)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Hoja1!$A$2:$A$7</c:f>
              <c:strCache>
                <c:ptCount val="6"/>
                <c:pt idx="0">
                  <c:v>No respondió</c:v>
                </c:pt>
                <c:pt idx="1">
                  <c:v>No sabe</c:v>
                </c:pt>
                <c:pt idx="2">
                  <c:v>No piensa ir a votar</c:v>
                </c:pt>
                <c:pt idx="3">
                  <c:v>Ya tiene idea de por quién votar, pero puede cambiar</c:v>
                </c:pt>
                <c:pt idx="4">
                  <c:v>Ya sabe con toda seguridad por quien votar</c:v>
                </c:pt>
                <c:pt idx="5">
                  <c:v>Aún no sabe por quién votar</c:v>
                </c:pt>
              </c:strCache>
            </c:strRef>
          </c:cat>
          <c:val>
            <c:numRef>
              <c:f>Hoja1!$C$2:$C$7</c:f>
              <c:numCache>
                <c:formatCode>0.0</c:formatCode>
                <c:ptCount val="6"/>
                <c:pt idx="0">
                  <c:v>0.46877685934158286</c:v>
                </c:pt>
                <c:pt idx="1">
                  <c:v>3.4406859899078883</c:v>
                </c:pt>
                <c:pt idx="2">
                  <c:v>4.1930822017814746</c:v>
                </c:pt>
                <c:pt idx="3">
                  <c:v>21.79645964506652</c:v>
                </c:pt>
                <c:pt idx="4">
                  <c:v>30.579189553140569</c:v>
                </c:pt>
                <c:pt idx="5">
                  <c:v>39.521805750761871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AA-4FB7-8F56-6849ECDDC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47109760"/>
        <c:axId val="147113088"/>
      </c:barChart>
      <c:catAx>
        <c:axId val="1471097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47113088"/>
        <c:crosses val="autoZero"/>
        <c:auto val="1"/>
        <c:lblAlgn val="ctr"/>
        <c:lblOffset val="100"/>
        <c:noMultiLvlLbl val="0"/>
      </c:catAx>
      <c:valAx>
        <c:axId val="147113088"/>
        <c:scaling>
          <c:orientation val="minMax"/>
        </c:scaling>
        <c:delete val="1"/>
        <c:axPos val="b"/>
        <c:numFmt formatCode="0.0" sourceLinked="1"/>
        <c:majorTickMark val="none"/>
        <c:minorTickMark val="none"/>
        <c:tickLblPos val="none"/>
        <c:crossAx val="147109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070256266528801"/>
          <c:y val="0.38010038962245579"/>
          <c:w val="0.10053849059486583"/>
          <c:h val="0.186803149859172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780562113860326"/>
          <c:y val="5.1339806045657577E-2"/>
          <c:w val="0.62306913104821404"/>
          <c:h val="0.9486601939543419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Sí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Alejandra Barrales Magdaleno</c:v>
                </c:pt>
                <c:pt idx="1">
                  <c:v>Mikel Arriola Peñalosa</c:v>
                </c:pt>
                <c:pt idx="2">
                  <c:v>Claudia Sheinbaum Pardo </c:v>
                </c:pt>
                <c:pt idx="3">
                  <c:v>Purificación Carpinteyro Calderón</c:v>
                </c:pt>
                <c:pt idx="4">
                  <c:v>Mariana Boy Tamborrell</c:v>
                </c:pt>
                <c:pt idx="5">
                  <c:v>Marco Antonio Ignacio Rascón</c:v>
                </c:pt>
                <c:pt idx="6">
                  <c:v>Lorena Osornio Elizondo </c:v>
                </c:pt>
              </c:strCache>
            </c:strRef>
          </c:cat>
          <c:val>
            <c:numRef>
              <c:f>Hoja1!$B$2:$B$8</c:f>
              <c:numCache>
                <c:formatCode>0.0</c:formatCode>
                <c:ptCount val="7"/>
                <c:pt idx="0">
                  <c:v>64.648384783415409</c:v>
                </c:pt>
                <c:pt idx="1">
                  <c:v>63.290800095342952</c:v>
                </c:pt>
                <c:pt idx="2">
                  <c:v>49.734907167598472</c:v>
                </c:pt>
                <c:pt idx="3">
                  <c:v>10.246066653292555</c:v>
                </c:pt>
                <c:pt idx="4">
                  <c:v>14.18749534505975</c:v>
                </c:pt>
                <c:pt idx="5">
                  <c:v>7.911157572565287</c:v>
                </c:pt>
                <c:pt idx="6">
                  <c:v>9.9097882466341307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DE-4A88-B998-14532891C67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Alejandra Barrales Magdaleno</c:v>
                </c:pt>
                <c:pt idx="1">
                  <c:v>Mikel Arriola Peñalosa</c:v>
                </c:pt>
                <c:pt idx="2">
                  <c:v>Claudia Sheinbaum Pardo </c:v>
                </c:pt>
                <c:pt idx="3">
                  <c:v>Purificación Carpinteyro Calderón</c:v>
                </c:pt>
                <c:pt idx="4">
                  <c:v>Mariana Boy Tamborrell</c:v>
                </c:pt>
                <c:pt idx="5">
                  <c:v>Marco Antonio Ignacio Rascón</c:v>
                </c:pt>
                <c:pt idx="6">
                  <c:v>Lorena Osornio Elizondo </c:v>
                </c:pt>
              </c:strCache>
            </c:strRef>
          </c:cat>
          <c:val>
            <c:numRef>
              <c:f>Hoja1!$C$2:$C$8</c:f>
              <c:numCache>
                <c:formatCode>0.0</c:formatCode>
                <c:ptCount val="7"/>
                <c:pt idx="0">
                  <c:v>35.351615216584456</c:v>
                </c:pt>
                <c:pt idx="1">
                  <c:v>36.709199904656963</c:v>
                </c:pt>
                <c:pt idx="2">
                  <c:v>50.265092832401471</c:v>
                </c:pt>
                <c:pt idx="3">
                  <c:v>89.753933346707356</c:v>
                </c:pt>
                <c:pt idx="4">
                  <c:v>85.812504654940227</c:v>
                </c:pt>
                <c:pt idx="5">
                  <c:v>92.088842427434344</c:v>
                </c:pt>
                <c:pt idx="6">
                  <c:v>90.090211753365793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DE-4A88-B998-14532891C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193972864"/>
        <c:axId val="194060672"/>
      </c:barChart>
      <c:catAx>
        <c:axId val="193972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just"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4060672"/>
        <c:crosses val="autoZero"/>
        <c:auto val="1"/>
        <c:lblAlgn val="ctr"/>
        <c:lblOffset val="100"/>
        <c:noMultiLvlLbl val="0"/>
      </c:catAx>
      <c:valAx>
        <c:axId val="19406067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193972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0899982307159402"/>
          <c:y val="1.4010831637722707E-3"/>
          <c:w val="0.67270034763782949"/>
          <c:h val="8.70262177247763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1227029631219"/>
          <c:y val="8.5917579853522094E-2"/>
          <c:w val="0.75801465189224571"/>
          <c:h val="0.91408242014647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MUY BUENA/BUENA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Lorena Osornio Elizondo </c:v>
                </c:pt>
                <c:pt idx="1">
                  <c:v>Marco Antonio Ignacio Rascón</c:v>
                </c:pt>
                <c:pt idx="2">
                  <c:v>Mariana Boy Tamborrell</c:v>
                </c:pt>
                <c:pt idx="3">
                  <c:v>Purificación Carpinteyro Calderón</c:v>
                </c:pt>
                <c:pt idx="4">
                  <c:v>Claudia Sheinbaum Pardo</c:v>
                </c:pt>
                <c:pt idx="5">
                  <c:v>Mikel Arriola Peñalosa</c:v>
                </c:pt>
                <c:pt idx="6">
                  <c:v>Alejandra Barrales Magdaleno</c:v>
                </c:pt>
              </c:strCache>
            </c:strRef>
          </c:cat>
          <c:val>
            <c:numRef>
              <c:f>Hoja1!$B$2:$B$8</c:f>
              <c:numCache>
                <c:formatCode>0</c:formatCode>
                <c:ptCount val="7"/>
                <c:pt idx="0">
                  <c:v>2.8383343219205552</c:v>
                </c:pt>
                <c:pt idx="1">
                  <c:v>1.8306520887888376</c:v>
                </c:pt>
                <c:pt idx="2">
                  <c:v>2.0522395835580727</c:v>
                </c:pt>
                <c:pt idx="3">
                  <c:v>1.9871545114701097</c:v>
                </c:pt>
                <c:pt idx="4">
                  <c:v>24.257231134803227</c:v>
                </c:pt>
                <c:pt idx="5">
                  <c:v>11.955240522887378</c:v>
                </c:pt>
                <c:pt idx="6">
                  <c:v>20.518324078820029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96-49AF-A85B-83D449DB6379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REGULAR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Lorena Osornio Elizondo </c:v>
                </c:pt>
                <c:pt idx="1">
                  <c:v>Marco Antonio Ignacio Rascón</c:v>
                </c:pt>
                <c:pt idx="2">
                  <c:v>Mariana Boy Tamborrell</c:v>
                </c:pt>
                <c:pt idx="3">
                  <c:v>Purificación Carpinteyro Calderón</c:v>
                </c:pt>
                <c:pt idx="4">
                  <c:v>Claudia Sheinbaum Pardo</c:v>
                </c:pt>
                <c:pt idx="5">
                  <c:v>Mikel Arriola Peñalosa</c:v>
                </c:pt>
                <c:pt idx="6">
                  <c:v>Alejandra Barrales Magdaleno</c:v>
                </c:pt>
              </c:strCache>
            </c:strRef>
          </c:cat>
          <c:val>
            <c:numRef>
              <c:f>Hoja1!$C$2:$C$8</c:f>
              <c:numCache>
                <c:formatCode>0</c:formatCode>
                <c:ptCount val="7"/>
                <c:pt idx="0">
                  <c:v>4.090950065444023</c:v>
                </c:pt>
                <c:pt idx="1">
                  <c:v>4.3959779340626852</c:v>
                </c:pt>
                <c:pt idx="2">
                  <c:v>8.5396634512346719</c:v>
                </c:pt>
                <c:pt idx="3">
                  <c:v>4.9280023477057942</c:v>
                </c:pt>
                <c:pt idx="4">
                  <c:v>16.615922561365441</c:v>
                </c:pt>
                <c:pt idx="5">
                  <c:v>24.852486544483689</c:v>
                </c:pt>
                <c:pt idx="6">
                  <c:v>29.018391461306333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96-49AF-A85B-83D449DB6379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MALA/MUY MALA</c:v>
                </c:pt>
              </c:strCache>
            </c:strRef>
          </c:tx>
          <c:spPr>
            <a:solidFill>
              <a:srgbClr val="FF5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Lorena Osornio Elizondo </c:v>
                </c:pt>
                <c:pt idx="1">
                  <c:v>Marco Antonio Ignacio Rascón</c:v>
                </c:pt>
                <c:pt idx="2">
                  <c:v>Mariana Boy Tamborrell</c:v>
                </c:pt>
                <c:pt idx="3">
                  <c:v>Purificación Carpinteyro Calderón</c:v>
                </c:pt>
                <c:pt idx="4">
                  <c:v>Claudia Sheinbaum Pardo</c:v>
                </c:pt>
                <c:pt idx="5">
                  <c:v>Mikel Arriola Peñalosa</c:v>
                </c:pt>
                <c:pt idx="6">
                  <c:v>Alejandra Barrales Magdaleno</c:v>
                </c:pt>
              </c:strCache>
            </c:strRef>
          </c:cat>
          <c:val>
            <c:numRef>
              <c:f>Hoja1!$D$2:$D$8</c:f>
              <c:numCache>
                <c:formatCode>0</c:formatCode>
                <c:ptCount val="7"/>
                <c:pt idx="0">
                  <c:v>1.2128800495449839</c:v>
                </c:pt>
                <c:pt idx="1">
                  <c:v>0.73270532085441731</c:v>
                </c:pt>
                <c:pt idx="2">
                  <c:v>1.7651055346960967</c:v>
                </c:pt>
                <c:pt idx="3">
                  <c:v>1.500008248242233</c:v>
                </c:pt>
                <c:pt idx="4">
                  <c:v>6.4824161916331047</c:v>
                </c:pt>
                <c:pt idx="5">
                  <c:v>21.172687280655527</c:v>
                </c:pt>
                <c:pt idx="6">
                  <c:v>11.797524767066591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96-49AF-A85B-83D449DB6379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NINGUNA/NS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Lorena Osornio Elizondo </c:v>
                </c:pt>
                <c:pt idx="1">
                  <c:v>Marco Antonio Ignacio Rascón</c:v>
                </c:pt>
                <c:pt idx="2">
                  <c:v>Mariana Boy Tamborrell</c:v>
                </c:pt>
                <c:pt idx="3">
                  <c:v>Purificación Carpinteyro Calderón</c:v>
                </c:pt>
                <c:pt idx="4">
                  <c:v>Claudia Sheinbaum Pardo</c:v>
                </c:pt>
                <c:pt idx="5">
                  <c:v>Mikel Arriola Peñalosa</c:v>
                </c:pt>
                <c:pt idx="6">
                  <c:v>Alejandra Barrales Magdaleno</c:v>
                </c:pt>
              </c:strCache>
            </c:strRef>
          </c:cat>
          <c:val>
            <c:numRef>
              <c:f>Hoja1!$E$2:$E$8</c:f>
              <c:numCache>
                <c:formatCode>0</c:formatCode>
                <c:ptCount val="7"/>
                <c:pt idx="0">
                  <c:v>1.7676238097245758</c:v>
                </c:pt>
                <c:pt idx="1">
                  <c:v>0.95182222885936196</c:v>
                </c:pt>
                <c:pt idx="2">
                  <c:v>1.8304867755709029</c:v>
                </c:pt>
                <c:pt idx="3">
                  <c:v>1.8309015458744218</c:v>
                </c:pt>
                <c:pt idx="4">
                  <c:v>2.3793372797967951</c:v>
                </c:pt>
                <c:pt idx="5">
                  <c:v>5.3103857473164009</c:v>
                </c:pt>
                <c:pt idx="6">
                  <c:v>3.3141444762224848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F96-49AF-A85B-83D449DB6379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NO LO CONOCE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Lorena Osornio Elizondo </c:v>
                </c:pt>
                <c:pt idx="1">
                  <c:v>Marco Antonio Ignacio Rascón</c:v>
                </c:pt>
                <c:pt idx="2">
                  <c:v>Mariana Boy Tamborrell</c:v>
                </c:pt>
                <c:pt idx="3">
                  <c:v>Purificación Carpinteyro Calderón</c:v>
                </c:pt>
                <c:pt idx="4">
                  <c:v>Claudia Sheinbaum Pardo</c:v>
                </c:pt>
                <c:pt idx="5">
                  <c:v>Mikel Arriola Peñalosa</c:v>
                </c:pt>
                <c:pt idx="6">
                  <c:v>Alejandra Barrales Magdaleno</c:v>
                </c:pt>
              </c:strCache>
            </c:strRef>
          </c:cat>
          <c:val>
            <c:numRef>
              <c:f>Hoja1!$F$2:$F$8</c:f>
              <c:numCache>
                <c:formatCode>0</c:formatCode>
                <c:ptCount val="7"/>
                <c:pt idx="0">
                  <c:v>90.090211753365793</c:v>
                </c:pt>
                <c:pt idx="1">
                  <c:v>92.088842427434443</c:v>
                </c:pt>
                <c:pt idx="2">
                  <c:v>85.812504654940227</c:v>
                </c:pt>
                <c:pt idx="3">
                  <c:v>89.753933346707356</c:v>
                </c:pt>
                <c:pt idx="4">
                  <c:v>50.265092832401415</c:v>
                </c:pt>
                <c:pt idx="5">
                  <c:v>36.709199904656963</c:v>
                </c:pt>
                <c:pt idx="6">
                  <c:v>35.351615216584456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F96-49AF-A85B-83D449DB63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94262912"/>
        <c:axId val="194264448"/>
      </c:barChart>
      <c:catAx>
        <c:axId val="19426291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 algn="just">
              <a:defRPr sz="900" b="1"/>
            </a:pPr>
            <a:endParaRPr lang="es-MX"/>
          </a:p>
        </c:txPr>
        <c:crossAx val="194264448"/>
        <c:crosses val="autoZero"/>
        <c:auto val="1"/>
        <c:lblAlgn val="ctr"/>
        <c:lblOffset val="100"/>
        <c:noMultiLvlLbl val="0"/>
      </c:catAx>
      <c:valAx>
        <c:axId val="19426444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1942629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756930077772416"/>
          <c:y val="5.4228496591095503E-4"/>
          <c:w val="0.75554804327612834"/>
          <c:h val="5.2734744094488244E-2"/>
        </c:manualLayout>
      </c:layout>
      <c:overlay val="0"/>
      <c:txPr>
        <a:bodyPr/>
        <a:lstStyle/>
        <a:p>
          <a:pPr>
            <a:defRPr sz="900" b="1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 algn="just">
        <a:defRPr sz="1800"/>
      </a:pPr>
      <a:endParaRPr lang="es-MX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0.47077</cdr:x>
      <cdr:y>0.26178</cdr:y>
    </cdr:from>
    <cdr:to>
      <cdr:x>0.61539</cdr:x>
      <cdr:y>0.38452</cdr:y>
    </cdr:to>
    <cdr:sp macro="" textlink="">
      <cdr:nvSpPr>
        <cdr:cNvPr id="2" name="Shape 1451"/>
        <cdr:cNvSpPr txBox="1"/>
      </cdr:nvSpPr>
      <cdr:spPr>
        <a:xfrm xmlns:a="http://schemas.openxmlformats.org/drawingml/2006/main">
          <a:off x="4224592" y="703142"/>
          <a:ext cx="1297858" cy="329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spcFirstLastPara="1" wrap="square" lIns="91425" tIns="91425" rIns="91425" bIns="91425" anchor="ctr" anchorCtr="0">
          <a:no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pPr marL="0" marR="0" lvl="0" indent="0" algn="ctr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SzPts val="1200"/>
            <a:buFont typeface="Arial"/>
            <a:buNone/>
          </a:pPr>
          <a:r>
            <a:rPr lang="es-MX" sz="800" dirty="0" smtClean="0"/>
            <a:t>Intervalo de confianza</a:t>
          </a:r>
        </a:p>
        <a:p xmlns:a="http://schemas.openxmlformats.org/drawingml/2006/main">
          <a:pPr marL="0" marR="0" lvl="0" indent="0" algn="ctr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SzPts val="1200"/>
            <a:buFont typeface="Arial"/>
            <a:buNone/>
          </a:pPr>
          <a:r>
            <a:rPr lang="es-MX" sz="800" b="0" i="0" u="none" strike="noStrike" cap="none" dirty="0" smtClean="0">
              <a:solidFill>
                <a:srgbClr val="000000"/>
              </a:solidFill>
              <a:sym typeface="Arial"/>
            </a:rPr>
            <a:t>(</a:t>
          </a:r>
          <a:r>
            <a:rPr lang="es-MX" sz="800" dirty="0" smtClean="0"/>
            <a:t>4.7</a:t>
          </a:r>
          <a:r>
            <a:rPr lang="es-MX" sz="800" b="0" i="0" u="none" strike="noStrike" cap="none" dirty="0" smtClean="0">
              <a:solidFill>
                <a:srgbClr val="000000"/>
              </a:solidFill>
              <a:sym typeface="Arial"/>
            </a:rPr>
            <a:t>% </a:t>
          </a:r>
          <a:r>
            <a:rPr lang="es-MX" sz="800" b="0" i="0" u="none" strike="noStrike" cap="none" dirty="0" smtClean="0">
              <a:solidFill>
                <a:srgbClr val="000000"/>
              </a:solidFill>
              <a:sym typeface="Arial"/>
            </a:rPr>
            <a:t>- </a:t>
          </a:r>
          <a:r>
            <a:rPr lang="es-MX" sz="800" dirty="0" smtClean="0"/>
            <a:t>8.6</a:t>
          </a:r>
          <a:r>
            <a:rPr lang="es-MX" sz="800" b="0" i="0" u="none" strike="noStrike" cap="none" dirty="0" smtClean="0">
              <a:solidFill>
                <a:srgbClr val="000000"/>
              </a:solidFill>
              <a:sym typeface="Arial"/>
            </a:rPr>
            <a:t>%)</a:t>
          </a:r>
          <a:endParaRPr lang="es-MX" sz="800" b="0" i="0" u="none" strike="noStrike" cap="none" dirty="0" smtClean="0">
            <a:solidFill>
              <a:srgbClr val="000000"/>
            </a:solidFill>
            <a:sym typeface="Arial"/>
          </a:endParaRPr>
        </a:p>
        <a:p xmlns:a="http://schemas.openxmlformats.org/drawingml/2006/main">
          <a:pPr marL="0" marR="0" lvl="0" indent="0" algn="ctr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SzPts val="1200"/>
            <a:buFont typeface="Arial"/>
            <a:buNone/>
          </a:pPr>
          <a:r>
            <a:rPr lang="es-MX" sz="800" dirty="0" smtClean="0"/>
            <a:t>Error </a:t>
          </a:r>
          <a:r>
            <a:rPr lang="es-MX" sz="800" dirty="0" err="1" smtClean="0"/>
            <a:t>Std</a:t>
          </a:r>
          <a:r>
            <a:rPr lang="es-MX" sz="800" dirty="0" smtClean="0"/>
            <a:t>. </a:t>
          </a:r>
          <a:r>
            <a:rPr lang="es-MX" sz="800" dirty="0" smtClean="0"/>
            <a:t>1</a:t>
          </a:r>
          <a:r>
            <a:rPr lang="es-MX" sz="800" dirty="0" smtClean="0"/>
            <a:t>.0</a:t>
          </a:r>
          <a:r>
            <a:rPr lang="es-MX" sz="800" dirty="0" smtClean="0"/>
            <a:t>%</a:t>
          </a:r>
          <a:endParaRPr sz="800" b="0" i="0" u="none" strike="noStrike" cap="none" dirty="0">
            <a:solidFill>
              <a:srgbClr val="000000"/>
            </a:solidFill>
            <a:sym typeface="Arial"/>
          </a:endParaRPr>
        </a:p>
      </cdr:txBody>
    </cdr:sp>
  </cdr:relSizeAnchor>
  <cdr:relSizeAnchor xmlns:cdr="http://schemas.openxmlformats.org/drawingml/2006/chartDrawing">
    <cdr:from>
      <cdr:x>0.37535</cdr:x>
      <cdr:y>0.40714</cdr:y>
    </cdr:from>
    <cdr:to>
      <cdr:x>0.51998</cdr:x>
      <cdr:y>0.52989</cdr:y>
    </cdr:to>
    <cdr:sp macro="" textlink="">
      <cdr:nvSpPr>
        <cdr:cNvPr id="3" name="Shape 1451"/>
        <cdr:cNvSpPr txBox="1"/>
      </cdr:nvSpPr>
      <cdr:spPr>
        <a:xfrm xmlns:a="http://schemas.openxmlformats.org/drawingml/2006/main">
          <a:off x="3368366" y="1093603"/>
          <a:ext cx="1297858" cy="329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spcFirstLastPara="1" wrap="square" lIns="91425" tIns="91425" rIns="91425" bIns="91425" anchor="ctr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ctr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SzPts val="1200"/>
            <a:buFont typeface="Arial"/>
            <a:buNone/>
          </a:pPr>
          <a:r>
            <a:rPr lang="es-MX" sz="800" dirty="0" smtClean="0"/>
            <a:t>Intervalo de confianza</a:t>
          </a:r>
        </a:p>
        <a:p xmlns:a="http://schemas.openxmlformats.org/drawingml/2006/main">
          <a:pPr marL="0" marR="0" lvl="0" indent="0" algn="ctr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SzPts val="1200"/>
            <a:buFont typeface="Arial"/>
            <a:buNone/>
          </a:pPr>
          <a:r>
            <a:rPr lang="es-MX" sz="800" b="0" i="0" u="none" strike="noStrike" cap="none" dirty="0" smtClean="0">
              <a:solidFill>
                <a:srgbClr val="000000"/>
              </a:solidFill>
              <a:sym typeface="Arial"/>
            </a:rPr>
            <a:t>(</a:t>
          </a:r>
          <a:r>
            <a:rPr lang="es-MX" sz="800" dirty="0" smtClean="0"/>
            <a:t>4.5</a:t>
          </a:r>
          <a:r>
            <a:rPr lang="es-MX" sz="800" b="0" i="0" u="none" strike="noStrike" cap="none" dirty="0" smtClean="0">
              <a:solidFill>
                <a:srgbClr val="000000"/>
              </a:solidFill>
              <a:sym typeface="Arial"/>
            </a:rPr>
            <a:t>% </a:t>
          </a:r>
          <a:r>
            <a:rPr lang="es-MX" sz="800" b="0" i="0" u="none" strike="noStrike" cap="none" dirty="0" smtClean="0">
              <a:solidFill>
                <a:srgbClr val="000000"/>
              </a:solidFill>
              <a:sym typeface="Arial"/>
            </a:rPr>
            <a:t>- </a:t>
          </a:r>
          <a:r>
            <a:rPr lang="es-MX" sz="800" dirty="0" smtClean="0">
              <a:sym typeface="Arial"/>
            </a:rPr>
            <a:t>9.2</a:t>
          </a:r>
          <a:r>
            <a:rPr lang="es-MX" sz="800" b="0" i="0" u="none" strike="noStrike" cap="none" dirty="0" smtClean="0">
              <a:solidFill>
                <a:srgbClr val="000000"/>
              </a:solidFill>
              <a:sym typeface="Arial"/>
            </a:rPr>
            <a:t>%)</a:t>
          </a:r>
          <a:endParaRPr lang="es-MX" sz="800" b="0" i="0" u="none" strike="noStrike" cap="none" dirty="0" smtClean="0">
            <a:solidFill>
              <a:srgbClr val="000000"/>
            </a:solidFill>
            <a:sym typeface="Arial"/>
          </a:endParaRPr>
        </a:p>
        <a:p xmlns:a="http://schemas.openxmlformats.org/drawingml/2006/main">
          <a:pPr marL="0" marR="0" lvl="0" indent="0" algn="ctr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SzPts val="1200"/>
            <a:buFont typeface="Arial"/>
            <a:buNone/>
          </a:pPr>
          <a:r>
            <a:rPr lang="es-MX" sz="800" dirty="0" smtClean="0"/>
            <a:t>Error </a:t>
          </a:r>
          <a:r>
            <a:rPr lang="es-MX" sz="800" dirty="0" err="1" smtClean="0"/>
            <a:t>Std</a:t>
          </a:r>
          <a:r>
            <a:rPr lang="es-MX" sz="800" dirty="0" smtClean="0"/>
            <a:t>. </a:t>
          </a:r>
          <a:r>
            <a:rPr lang="es-MX" sz="800" dirty="0" smtClean="0"/>
            <a:t>1.2%</a:t>
          </a:r>
          <a:endParaRPr sz="800" b="0" i="0" u="none" strike="noStrike" cap="none" dirty="0">
            <a:solidFill>
              <a:srgbClr val="000000"/>
            </a:solidFill>
            <a:sym typeface="Arial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Shape 12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5" name="Shape 1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80154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Shape 14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4" name="Shape 14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4535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Shape 14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4" name="Shape 14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81252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Shape 14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7" name="Shape 14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8413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Shape 1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6" name="Shape 14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34575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Shape 14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5" name="Shape 14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Shape 1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6" name="Shape 14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62100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Shape 1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6" name="Shape 14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621006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Shape 14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MX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 se repite con la anterior. Hay que quitarla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1" name="Shape 14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630806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Shape 14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MX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 se repite con la anterior. Hay que quitarla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1" name="Shape 14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630806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2" name="Shape 14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3" name="Shape 14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985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Shape 3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370652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Shape 14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4" name="Shape 14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76280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Shape 14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3" name="Shape 14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79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8" name="Shape 1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9" name="Shape 13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5898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" name="Shape 1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6" name="Shape 13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12523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" name="Shape 1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3" name="Shape 13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28175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Shape 14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4" name="Shape 14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0251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Shape 13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8" name="Shape 13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9800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Shape 13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8" name="Shape 13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2617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Shape 13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68" name="Shape 13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5384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Portada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9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Texto">
  <p:cSld name="Verde Tex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72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78" name="Shape 78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Shape 7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" name="Shape 80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cierre">
  <p:cSld name="Verde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87" name="Shape 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88" name="Shape 88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>
  <p:cSld name="En blanco"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Texto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6" name="Shape 106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10" name="Shape 110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Cierre">
  <p:cSld name="Azul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119" name="Shape 11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Portada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Portada">
  <p:cSld name="1_Rosa 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126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Portadilla">
  <p:cSld name="1_Rosa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Shape 131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3" name="Shape 133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Texto">
  <p:cSld name="1_Rosa Tex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43" name="Shape 143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5" name="Shape 145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sa Cierre">
  <p:cSld name="Rosa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153" name="Shape 153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Texto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13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14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" name="Shape 16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20" name="Shape 20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21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Portada">
  <p:cSld name="Verde 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Portadilla">
  <p:cSld name="Verde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Shape 160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3" name="Shape 163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Texto">
  <p:cSld name="Verde Tex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73" name="Shape 173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5" name="Shape 175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cierre">
  <p:cSld name="Verde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82" name="Shape 1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183" name="Shape 183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>
  <p:cSld name="En blanco"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36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200150"/>
            <a:ext cx="9144000" cy="3657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136900" y="1733550"/>
            <a:ext cx="2590800" cy="2590800"/>
          </a:xfrm>
          <a:prstGeom prst="rect">
            <a:avLst/>
          </a:prstGeom>
          <a:solidFill>
            <a:schemeClr val="bg2"/>
          </a:solidFill>
        </p:spPr>
        <p:txBody>
          <a:bodyPr lIns="91440" tIns="1097280" bIns="2834640" anchor="b" anchorCtr="0"/>
          <a:lstStyle>
            <a:lvl1pPr algn="ctr">
              <a:buNone/>
              <a:defRPr sz="16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469900" y="1733550"/>
            <a:ext cx="2590800" cy="2590800"/>
          </a:xfrm>
          <a:prstGeom prst="rect">
            <a:avLst/>
          </a:prstGeom>
          <a:solidFill>
            <a:schemeClr val="bg2"/>
          </a:solidFill>
        </p:spPr>
        <p:txBody>
          <a:bodyPr lIns="91440" tIns="1097280" bIns="2834640" anchor="b" anchorCtr="0"/>
          <a:lstStyle>
            <a:lvl1pPr algn="ctr">
              <a:buNone/>
              <a:defRPr sz="16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11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  <p:bldP spid="8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0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149350"/>
            <a:ext cx="9144000" cy="2946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7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67079" y="1800098"/>
            <a:ext cx="1971042" cy="1975104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3586479" y="1800098"/>
            <a:ext cx="1971042" cy="1975104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6405879" y="1800098"/>
            <a:ext cx="1971042" cy="1975104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59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  <p:bldP spid="8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animBg="1"/>
      <p:bldP spid="19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43683" y="1545207"/>
            <a:ext cx="2491870" cy="2496312"/>
          </a:xfrm>
          <a:prstGeom prst="flowChartConnector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648950" y="4402711"/>
            <a:ext cx="2486604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3681" y="4196759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7" name="Rectangle 26"/>
          <p:cNvSpPr/>
          <p:nvPr userDrawn="1"/>
        </p:nvSpPr>
        <p:spPr>
          <a:xfrm>
            <a:off x="648949" y="1162805"/>
            <a:ext cx="2486604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16"/>
          </p:nvPr>
        </p:nvSpPr>
        <p:spPr>
          <a:xfrm>
            <a:off x="742617" y="1252932"/>
            <a:ext cx="2299268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3333752" y="1545207"/>
            <a:ext cx="2491870" cy="2496312"/>
          </a:xfrm>
          <a:prstGeom prst="flowChartConnector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0"/>
          </p:nvPr>
        </p:nvSpPr>
        <p:spPr>
          <a:xfrm>
            <a:off x="3339019" y="4402711"/>
            <a:ext cx="2486604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 Placeholder 3"/>
          <p:cNvSpPr>
            <a:spLocks noGrp="1"/>
          </p:cNvSpPr>
          <p:nvPr>
            <p:ph type="body" sz="half" idx="21"/>
          </p:nvPr>
        </p:nvSpPr>
        <p:spPr>
          <a:xfrm>
            <a:off x="3333750" y="4196759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32" name="Rectangle 31"/>
          <p:cNvSpPr/>
          <p:nvPr userDrawn="1"/>
        </p:nvSpPr>
        <p:spPr>
          <a:xfrm>
            <a:off x="3339018" y="1162805"/>
            <a:ext cx="2486604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22"/>
          </p:nvPr>
        </p:nvSpPr>
        <p:spPr>
          <a:xfrm>
            <a:off x="3432686" y="1252932"/>
            <a:ext cx="2299268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34" name="Picture Placeholder 7"/>
          <p:cNvSpPr>
            <a:spLocks noGrp="1"/>
          </p:cNvSpPr>
          <p:nvPr>
            <p:ph type="pic" sz="quarter" idx="23" hasCustomPrompt="1"/>
          </p:nvPr>
        </p:nvSpPr>
        <p:spPr>
          <a:xfrm>
            <a:off x="6019802" y="1545207"/>
            <a:ext cx="2491870" cy="2496312"/>
          </a:xfrm>
          <a:prstGeom prst="flowChartConnector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24"/>
          </p:nvPr>
        </p:nvSpPr>
        <p:spPr>
          <a:xfrm>
            <a:off x="6025069" y="4402711"/>
            <a:ext cx="2486604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25"/>
          </p:nvPr>
        </p:nvSpPr>
        <p:spPr>
          <a:xfrm>
            <a:off x="6019800" y="4196759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37" name="Rectangle 36"/>
          <p:cNvSpPr/>
          <p:nvPr userDrawn="1"/>
        </p:nvSpPr>
        <p:spPr>
          <a:xfrm>
            <a:off x="6025068" y="1162805"/>
            <a:ext cx="2486604" cy="38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8" name="Text Placeholder 3"/>
          <p:cNvSpPr>
            <a:spLocks noGrp="1"/>
          </p:cNvSpPr>
          <p:nvPr>
            <p:ph type="body" sz="half" idx="26"/>
          </p:nvPr>
        </p:nvSpPr>
        <p:spPr>
          <a:xfrm>
            <a:off x="6118736" y="1252932"/>
            <a:ext cx="2299268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cxnSp>
        <p:nvCxnSpPr>
          <p:cNvPr id="39" name="Straight Connector 38"/>
          <p:cNvCxnSpPr/>
          <p:nvPr userDrawn="1"/>
        </p:nvCxnSpPr>
        <p:spPr>
          <a:xfrm>
            <a:off x="685800" y="4115130"/>
            <a:ext cx="7772400" cy="158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685800" y="1111250"/>
            <a:ext cx="7772400" cy="158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65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/>
      <p:bldP spid="19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0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3"/>
          <p:cNvSpPr>
            <a:spLocks noGrp="1"/>
          </p:cNvSpPr>
          <p:nvPr>
            <p:ph type="body" sz="half" idx="15"/>
          </p:nvPr>
        </p:nvSpPr>
        <p:spPr>
          <a:xfrm>
            <a:off x="520611" y="4099129"/>
            <a:ext cx="1932643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7"/>
          </p:nvPr>
        </p:nvSpPr>
        <p:spPr>
          <a:xfrm>
            <a:off x="515342" y="3893177"/>
            <a:ext cx="193805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44" name="Text Placeholder 3"/>
          <p:cNvSpPr>
            <a:spLocks noGrp="1"/>
          </p:cNvSpPr>
          <p:nvPr>
            <p:ph type="body" sz="half" idx="20"/>
          </p:nvPr>
        </p:nvSpPr>
        <p:spPr>
          <a:xfrm>
            <a:off x="2583583" y="4099129"/>
            <a:ext cx="1932643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21"/>
          </p:nvPr>
        </p:nvSpPr>
        <p:spPr>
          <a:xfrm>
            <a:off x="2578314" y="3893177"/>
            <a:ext cx="193805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49" name="Text Placeholder 3"/>
          <p:cNvSpPr>
            <a:spLocks noGrp="1"/>
          </p:cNvSpPr>
          <p:nvPr>
            <p:ph type="body" sz="half" idx="24"/>
          </p:nvPr>
        </p:nvSpPr>
        <p:spPr>
          <a:xfrm>
            <a:off x="4634392" y="4099129"/>
            <a:ext cx="1932643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 Placeholder 3"/>
          <p:cNvSpPr>
            <a:spLocks noGrp="1"/>
          </p:cNvSpPr>
          <p:nvPr>
            <p:ph type="body" sz="half" idx="25"/>
          </p:nvPr>
        </p:nvSpPr>
        <p:spPr>
          <a:xfrm>
            <a:off x="4629123" y="3893177"/>
            <a:ext cx="193805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54" name="Text Placeholder 3"/>
          <p:cNvSpPr>
            <a:spLocks noGrp="1"/>
          </p:cNvSpPr>
          <p:nvPr>
            <p:ph type="body" sz="half" idx="28"/>
          </p:nvPr>
        </p:nvSpPr>
        <p:spPr>
          <a:xfrm>
            <a:off x="6672769" y="4099129"/>
            <a:ext cx="1932643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5" name="Text Placeholder 3"/>
          <p:cNvSpPr>
            <a:spLocks noGrp="1"/>
          </p:cNvSpPr>
          <p:nvPr>
            <p:ph type="body" sz="half" idx="29"/>
          </p:nvPr>
        </p:nvSpPr>
        <p:spPr>
          <a:xfrm>
            <a:off x="6667500" y="3893177"/>
            <a:ext cx="193805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685800" y="1405896"/>
            <a:ext cx="7772400" cy="158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70750" y="1869397"/>
            <a:ext cx="1871668" cy="1892243"/>
          </a:xfrm>
          <a:prstGeom prst="teardrop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1" name="Rectangle 40"/>
          <p:cNvSpPr/>
          <p:nvPr userDrawn="1"/>
        </p:nvSpPr>
        <p:spPr>
          <a:xfrm>
            <a:off x="576016" y="1455095"/>
            <a:ext cx="1867713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42" name="Text Placeholder 3"/>
          <p:cNvSpPr>
            <a:spLocks noGrp="1"/>
          </p:cNvSpPr>
          <p:nvPr>
            <p:ph type="body" sz="half" idx="16"/>
          </p:nvPr>
        </p:nvSpPr>
        <p:spPr>
          <a:xfrm>
            <a:off x="646371" y="1545222"/>
            <a:ext cx="1727003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43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2633722" y="1869397"/>
            <a:ext cx="1871668" cy="1892243"/>
          </a:xfrm>
          <a:prstGeom prst="teardrop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6" name="Rectangle 45"/>
          <p:cNvSpPr/>
          <p:nvPr userDrawn="1"/>
        </p:nvSpPr>
        <p:spPr>
          <a:xfrm>
            <a:off x="2638988" y="1455095"/>
            <a:ext cx="1867713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47" name="Text Placeholder 3"/>
          <p:cNvSpPr>
            <a:spLocks noGrp="1"/>
          </p:cNvSpPr>
          <p:nvPr>
            <p:ph type="body" sz="half" idx="22"/>
          </p:nvPr>
        </p:nvSpPr>
        <p:spPr>
          <a:xfrm>
            <a:off x="2709343" y="1545222"/>
            <a:ext cx="1727003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48" name="Picture Placeholder 7"/>
          <p:cNvSpPr>
            <a:spLocks noGrp="1"/>
          </p:cNvSpPr>
          <p:nvPr>
            <p:ph type="pic" sz="quarter" idx="23" hasCustomPrompt="1"/>
          </p:nvPr>
        </p:nvSpPr>
        <p:spPr>
          <a:xfrm>
            <a:off x="4684531" y="1869397"/>
            <a:ext cx="1871668" cy="1892243"/>
          </a:xfrm>
          <a:prstGeom prst="teardrop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1" name="Rectangle 50"/>
          <p:cNvSpPr/>
          <p:nvPr userDrawn="1"/>
        </p:nvSpPr>
        <p:spPr>
          <a:xfrm>
            <a:off x="4689797" y="1455095"/>
            <a:ext cx="1867713" cy="38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52" name="Text Placeholder 3"/>
          <p:cNvSpPr>
            <a:spLocks noGrp="1"/>
          </p:cNvSpPr>
          <p:nvPr>
            <p:ph type="body" sz="half" idx="26"/>
          </p:nvPr>
        </p:nvSpPr>
        <p:spPr>
          <a:xfrm>
            <a:off x="4760152" y="1545222"/>
            <a:ext cx="1727003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53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6722908" y="1869397"/>
            <a:ext cx="1871668" cy="1892243"/>
          </a:xfrm>
          <a:prstGeom prst="teardrop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6" name="Rectangle 55"/>
          <p:cNvSpPr/>
          <p:nvPr userDrawn="1"/>
        </p:nvSpPr>
        <p:spPr>
          <a:xfrm>
            <a:off x="6728174" y="1455095"/>
            <a:ext cx="1867713" cy="381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57" name="Text Placeholder 3"/>
          <p:cNvSpPr>
            <a:spLocks noGrp="1"/>
          </p:cNvSpPr>
          <p:nvPr>
            <p:ph type="body" sz="half" idx="30"/>
          </p:nvPr>
        </p:nvSpPr>
        <p:spPr>
          <a:xfrm>
            <a:off x="6798529" y="1545222"/>
            <a:ext cx="1727003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685800" y="3816350"/>
            <a:ext cx="7772400" cy="158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46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000"/>
                            </p:stCondLst>
                            <p:childTnLst>
                              <p:par>
                                <p:cTn id="103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41" grpId="0" animBg="1"/>
      <p:bldP spid="42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6" grpId="0" animBg="1"/>
      <p:bldP spid="47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/>
      <p:bldP spid="51" grpId="0" animBg="1"/>
      <p:bldP spid="52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/>
      <p:bldP spid="56" grpId="0" animBg="1"/>
      <p:bldP spid="57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Portadilla">
  <p:cSld name="Azul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24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25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6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Shape 27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28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2941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86725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574925"/>
            <a:ext cx="4572000" cy="2565400"/>
          </a:xfrm>
          <a:prstGeom prst="rect">
            <a:avLst/>
          </a:prstGeom>
        </p:spPr>
        <p:txBody>
          <a:bodyPr tIns="1097280" bIns="2834640" anchor="b" anchorCtr="0"/>
          <a:lstStyle>
            <a:lvl1pPr algn="ctr">
              <a:buNone/>
              <a:defRPr sz="18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4572000" y="2574925"/>
            <a:ext cx="4572000" cy="2565400"/>
          </a:xfrm>
          <a:prstGeom prst="rect">
            <a:avLst/>
          </a:prstGeom>
        </p:spPr>
        <p:txBody>
          <a:bodyPr tIns="1097280" bIns="2834640" anchor="b" anchorCtr="0"/>
          <a:lstStyle>
            <a:lvl1pPr algn="ctr">
              <a:buNone/>
              <a:defRPr sz="18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79551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7" grpId="0"/>
      <p:bldP spid="10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257550"/>
          </a:xfrm>
          <a:prstGeom prst="rect">
            <a:avLst/>
          </a:prstGeom>
        </p:spPr>
        <p:txBody>
          <a:bodyPr tIns="1097280" bIns="2834640" anchor="b" anchorCtr="0"/>
          <a:lstStyle>
            <a:lvl1pPr algn="ctr">
              <a:buNone/>
              <a:defRPr sz="18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85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0"/>
            <a:ext cx="3647975" cy="5143500"/>
          </a:xfrm>
          <a:prstGeom prst="rect">
            <a:avLst/>
          </a:prstGeom>
        </p:spPr>
        <p:txBody>
          <a:bodyPr tIns="1097280" bIns="2834640" anchor="b" anchorCtr="0"/>
          <a:lstStyle>
            <a:lvl1pPr algn="ctr">
              <a:buNone/>
              <a:defRPr sz="12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924825" y="0"/>
            <a:ext cx="3647975" cy="5143500"/>
          </a:xfrm>
          <a:prstGeom prst="rect">
            <a:avLst/>
          </a:prstGeom>
        </p:spPr>
        <p:txBody>
          <a:bodyPr tIns="1097280" bIns="2834640" anchor="b" anchorCtr="0"/>
          <a:lstStyle>
            <a:lvl1pPr algn="ctr">
              <a:buNone/>
              <a:defRPr sz="12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188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tIns="0" bIns="2834640" anchor="b" anchorCtr="0"/>
          <a:lstStyle>
            <a:lvl1pPr algn="ctr">
              <a:buNone/>
              <a:defRPr sz="14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74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Process 9"/>
          <p:cNvSpPr/>
          <p:nvPr userDrawn="1"/>
        </p:nvSpPr>
        <p:spPr>
          <a:xfrm>
            <a:off x="0" y="3194050"/>
            <a:ext cx="9144000" cy="1485900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90115" y="1553419"/>
            <a:ext cx="1903860" cy="1901688"/>
          </a:xfrm>
          <a:prstGeom prst="rect">
            <a:avLst/>
          </a:prstGeom>
          <a:solidFill>
            <a:schemeClr val="bg1"/>
          </a:solidFill>
        </p:spPr>
        <p:txBody>
          <a:bodyPr lIns="91440" tIns="1097280" bIns="2834640" anchor="b" anchorCtr="0"/>
          <a:lstStyle>
            <a:lvl1pPr algn="ctr">
              <a:buNone/>
              <a:defRPr sz="12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3607915" y="1553419"/>
            <a:ext cx="1903860" cy="1901688"/>
          </a:xfrm>
          <a:prstGeom prst="rect">
            <a:avLst/>
          </a:prstGeom>
          <a:solidFill>
            <a:schemeClr val="bg1"/>
          </a:solidFill>
        </p:spPr>
        <p:txBody>
          <a:bodyPr lIns="91440" tIns="1097280" bIns="2834640" anchor="b" anchorCtr="0"/>
          <a:lstStyle>
            <a:lvl1pPr algn="ctr">
              <a:buNone/>
              <a:defRPr sz="12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6313119" y="1553419"/>
            <a:ext cx="1903860" cy="1901688"/>
          </a:xfrm>
          <a:prstGeom prst="rect">
            <a:avLst/>
          </a:prstGeom>
          <a:solidFill>
            <a:schemeClr val="bg1"/>
          </a:solidFill>
        </p:spPr>
        <p:txBody>
          <a:bodyPr lIns="91440" tIns="1097280" bIns="2834640" anchor="b" anchorCtr="0"/>
          <a:lstStyle>
            <a:lvl1pPr algn="ctr">
              <a:buNone/>
              <a:defRPr sz="12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94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5" grpId="0"/>
      <p:bldP spid="7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animBg="1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7" name="Double Bracket 6"/>
          <p:cNvSpPr/>
          <p:nvPr userDrawn="1"/>
        </p:nvSpPr>
        <p:spPr>
          <a:xfrm>
            <a:off x="3632200" y="1685280"/>
            <a:ext cx="1866900" cy="1866900"/>
          </a:xfrm>
          <a:prstGeom prst="bracketPair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3622627" y="1686042"/>
            <a:ext cx="1865376" cy="1865376"/>
          </a:xfrm>
          <a:prstGeom prst="bracketPair">
            <a:avLst/>
          </a:prstGeom>
          <a:ln>
            <a:noFill/>
          </a:ln>
        </p:spPr>
        <p:txBody>
          <a:bodyPr wrap="none" bIns="274320" anchor="b"/>
          <a:lstStyle>
            <a:lvl1pPr algn="ctr">
              <a:buNone/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1184148" y="1516231"/>
            <a:ext cx="2212848" cy="2213578"/>
          </a:xfrm>
          <a:prstGeom prst="bracketPair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tIns="640080" bIns="182880" anchor="t" anchorCtr="0"/>
          <a:lstStyle>
            <a:lvl1pPr algn="ctr" rtl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5650135" y="1516231"/>
            <a:ext cx="2212848" cy="2213578"/>
          </a:xfrm>
          <a:prstGeom prst="bracketPair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tIns="640080" bIns="182880" anchor="t" anchorCtr="0"/>
          <a:lstStyle>
            <a:lvl1pPr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00358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 animBg="1"/>
      <p:bldP spid="12" grpId="0" animBg="1"/>
      <p:bldP spid="13" grpId="0"/>
      <p:bldP spid="14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231283" y="1531802"/>
            <a:ext cx="1971042" cy="2272244"/>
          </a:xfrm>
          <a:prstGeom prst="bracePair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3572441" y="1531802"/>
            <a:ext cx="1971042" cy="2272244"/>
          </a:xfrm>
          <a:prstGeom prst="bracePair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913600" y="1531802"/>
            <a:ext cx="1971042" cy="2272244"/>
          </a:xfrm>
          <a:prstGeom prst="bracePair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762000" y="1229825"/>
            <a:ext cx="7620000" cy="2876199"/>
            <a:chOff x="762000" y="1229825"/>
            <a:chExt cx="7620000" cy="2876199"/>
          </a:xfrm>
        </p:grpSpPr>
        <p:grpSp>
          <p:nvGrpSpPr>
            <p:cNvPr id="12" name="Group 11"/>
            <p:cNvGrpSpPr/>
            <p:nvPr userDrawn="1"/>
          </p:nvGrpSpPr>
          <p:grpSpPr>
            <a:xfrm>
              <a:off x="762000" y="1229825"/>
              <a:ext cx="7620000" cy="91440"/>
              <a:chOff x="160021" y="4695412"/>
              <a:chExt cx="8825228" cy="238541"/>
            </a:xfrm>
          </p:grpSpPr>
          <p:sp>
            <p:nvSpPr>
              <p:cNvPr id="17" name="Rectangle 7"/>
              <p:cNvSpPr>
                <a:spLocks noChangeArrowheads="1"/>
              </p:cNvSpPr>
              <p:nvPr/>
            </p:nvSpPr>
            <p:spPr bwMode="auto">
              <a:xfrm rot="16200000">
                <a:off x="923457" y="3931977"/>
                <a:ext cx="238540" cy="1765411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8" name="Rectangle 8"/>
              <p:cNvSpPr>
                <a:spLocks noChangeArrowheads="1"/>
              </p:cNvSpPr>
              <p:nvPr/>
            </p:nvSpPr>
            <p:spPr bwMode="auto">
              <a:xfrm rot="16200000">
                <a:off x="2683727" y="3929492"/>
                <a:ext cx="238540" cy="1770380"/>
              </a:xfrm>
              <a:prstGeom prst="rect">
                <a:avLst/>
              </a:prstGeom>
              <a:solidFill>
                <a:schemeClr val="accent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9" name="Rectangle 9"/>
              <p:cNvSpPr>
                <a:spLocks noChangeArrowheads="1"/>
              </p:cNvSpPr>
              <p:nvPr/>
            </p:nvSpPr>
            <p:spPr bwMode="auto">
              <a:xfrm rot="16200000">
                <a:off x="4451622" y="3931978"/>
                <a:ext cx="238540" cy="1765409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0" name="Rectangle 10"/>
              <p:cNvSpPr>
                <a:spLocks noChangeArrowheads="1"/>
              </p:cNvSpPr>
              <p:nvPr/>
            </p:nvSpPr>
            <p:spPr bwMode="auto">
              <a:xfrm rot="16200000">
                <a:off x="6222003" y="3927005"/>
                <a:ext cx="238540" cy="1775355"/>
              </a:xfrm>
              <a:prstGeom prst="rect">
                <a:avLst/>
              </a:prstGeom>
              <a:solidFill>
                <a:schemeClr val="accent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1" name="Rectangle 11"/>
              <p:cNvSpPr>
                <a:spLocks noChangeArrowheads="1"/>
              </p:cNvSpPr>
              <p:nvPr/>
            </p:nvSpPr>
            <p:spPr bwMode="auto">
              <a:xfrm rot="16200000">
                <a:off x="7978303" y="3927006"/>
                <a:ext cx="238540" cy="1775352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762000" y="4014584"/>
              <a:ext cx="7620000" cy="91440"/>
              <a:chOff x="160021" y="4695412"/>
              <a:chExt cx="8825228" cy="238541"/>
            </a:xfrm>
          </p:grpSpPr>
          <p:sp>
            <p:nvSpPr>
              <p:cNvPr id="23" name="Rectangle 7"/>
              <p:cNvSpPr>
                <a:spLocks noChangeArrowheads="1"/>
              </p:cNvSpPr>
              <p:nvPr/>
            </p:nvSpPr>
            <p:spPr bwMode="auto">
              <a:xfrm rot="16200000">
                <a:off x="923457" y="3931977"/>
                <a:ext cx="238540" cy="1765411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4" name="Rectangle 8"/>
              <p:cNvSpPr>
                <a:spLocks noChangeArrowheads="1"/>
              </p:cNvSpPr>
              <p:nvPr/>
            </p:nvSpPr>
            <p:spPr bwMode="auto">
              <a:xfrm rot="16200000">
                <a:off x="2683727" y="3929492"/>
                <a:ext cx="238540" cy="1770380"/>
              </a:xfrm>
              <a:prstGeom prst="rect">
                <a:avLst/>
              </a:prstGeom>
              <a:solidFill>
                <a:schemeClr val="accent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5" name="Rectangle 9"/>
              <p:cNvSpPr>
                <a:spLocks noChangeArrowheads="1"/>
              </p:cNvSpPr>
              <p:nvPr/>
            </p:nvSpPr>
            <p:spPr bwMode="auto">
              <a:xfrm rot="16200000">
                <a:off x="4451622" y="3931978"/>
                <a:ext cx="238540" cy="1765409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6" name="Rectangle 10"/>
              <p:cNvSpPr>
                <a:spLocks noChangeArrowheads="1"/>
              </p:cNvSpPr>
              <p:nvPr/>
            </p:nvSpPr>
            <p:spPr bwMode="auto">
              <a:xfrm rot="16200000">
                <a:off x="6222003" y="3927005"/>
                <a:ext cx="238540" cy="1775355"/>
              </a:xfrm>
              <a:prstGeom prst="rect">
                <a:avLst/>
              </a:prstGeom>
              <a:solidFill>
                <a:schemeClr val="accent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7" name="Rectangle 11"/>
              <p:cNvSpPr>
                <a:spLocks noChangeArrowheads="1"/>
              </p:cNvSpPr>
              <p:nvPr/>
            </p:nvSpPr>
            <p:spPr bwMode="auto">
              <a:xfrm rot="16200000">
                <a:off x="7978303" y="3927006"/>
                <a:ext cx="238540" cy="1775352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359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5" grpId="0"/>
      <p:bldP spid="16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200150"/>
            <a:ext cx="9144000" cy="2286000"/>
          </a:xfrm>
          <a:prstGeom prst="rect">
            <a:avLst/>
          </a:prstGeom>
        </p:spPr>
        <p:txBody>
          <a:bodyPr lIns="274320" tIns="1645920" bIns="2834640" anchor="b" anchorCtr="0"/>
          <a:lstStyle>
            <a:lvl1pPr algn="ctr">
              <a:buNone/>
              <a:defRPr sz="1800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73691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Portada">
  <p:cSld name="1_Rosa 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31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200150"/>
            <a:ext cx="9144000" cy="2286000"/>
          </a:xfrm>
          <a:prstGeom prst="flowChartProcess">
            <a:avLst/>
          </a:prstGeom>
        </p:spPr>
        <p:txBody>
          <a:bodyPr lIns="274320" tIns="1645920" bIns="2834640" anchor="b" anchorCtr="0"/>
          <a:lstStyle>
            <a:lvl1pPr algn="ctr">
              <a:buNone/>
              <a:defRPr sz="1400" b="1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7533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lowchart: Connector 23"/>
          <p:cNvSpPr/>
          <p:nvPr userDrawn="1"/>
        </p:nvSpPr>
        <p:spPr>
          <a:xfrm>
            <a:off x="910923" y="1851050"/>
            <a:ext cx="1755648" cy="1755648"/>
          </a:xfrm>
          <a:prstGeom prst="flowChartConnector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5" name="Flowchart: Connector 24"/>
          <p:cNvSpPr/>
          <p:nvPr userDrawn="1"/>
        </p:nvSpPr>
        <p:spPr>
          <a:xfrm>
            <a:off x="2783186" y="1851050"/>
            <a:ext cx="1755648" cy="1755648"/>
          </a:xfrm>
          <a:prstGeom prst="flowChartConnector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6" name="Flowchart: Connector 25"/>
          <p:cNvSpPr/>
          <p:nvPr userDrawn="1"/>
        </p:nvSpPr>
        <p:spPr>
          <a:xfrm>
            <a:off x="4630048" y="1851050"/>
            <a:ext cx="1755648" cy="1755648"/>
          </a:xfrm>
          <a:prstGeom prst="flowChartConnector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7" name="Flowchart: Connector 26"/>
          <p:cNvSpPr/>
          <p:nvPr userDrawn="1"/>
        </p:nvSpPr>
        <p:spPr>
          <a:xfrm>
            <a:off x="6489611" y="1851050"/>
            <a:ext cx="1755648" cy="1755648"/>
          </a:xfrm>
          <a:prstGeom prst="flowChartConnector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12840" y="1965350"/>
            <a:ext cx="1751814" cy="1751292"/>
          </a:xfrm>
          <a:prstGeom prst="ellipse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491528" y="1965350"/>
            <a:ext cx="1751814" cy="1751292"/>
          </a:xfrm>
          <a:prstGeom prst="ellipse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4631965" y="1965350"/>
            <a:ext cx="1751814" cy="1751292"/>
          </a:xfrm>
          <a:prstGeom prst="ellipse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2785103" y="1965350"/>
            <a:ext cx="1751814" cy="1751292"/>
          </a:xfrm>
          <a:prstGeom prst="ellipse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128347" y="3775678"/>
            <a:ext cx="1320800" cy="5817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847472" y="3775678"/>
            <a:ext cx="1320800" cy="581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3000610" y="3775678"/>
            <a:ext cx="1320800" cy="581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707035" y="3775678"/>
            <a:ext cx="1320800" cy="581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8"/>
          </p:nvPr>
        </p:nvSpPr>
        <p:spPr>
          <a:xfrm>
            <a:off x="6840817" y="3928720"/>
            <a:ext cx="1053236" cy="2756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9"/>
          </p:nvPr>
        </p:nvSpPr>
        <p:spPr>
          <a:xfrm>
            <a:off x="4981254" y="3928720"/>
            <a:ext cx="1053236" cy="2756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30"/>
          </p:nvPr>
        </p:nvSpPr>
        <p:spPr>
          <a:xfrm>
            <a:off x="3134392" y="3928720"/>
            <a:ext cx="1053236" cy="2756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31"/>
          </p:nvPr>
        </p:nvSpPr>
        <p:spPr>
          <a:xfrm>
            <a:off x="1262129" y="3928720"/>
            <a:ext cx="1053236" cy="2756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945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5" grpId="0"/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rc 27"/>
          <p:cNvSpPr/>
          <p:nvPr userDrawn="1"/>
        </p:nvSpPr>
        <p:spPr>
          <a:xfrm rot="10800000">
            <a:off x="3076754" y="1878484"/>
            <a:ext cx="2990493" cy="2990490"/>
          </a:xfrm>
          <a:prstGeom prst="arc">
            <a:avLst>
              <a:gd name="adj1" fmla="val 16200000"/>
              <a:gd name="adj2" fmla="val 16185280"/>
            </a:avLst>
          </a:prstGeom>
          <a:ln w="19050">
            <a:solidFill>
              <a:schemeClr val="tx1">
                <a:lumMod val="25000"/>
                <a:lumOff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41" name="Arc 40"/>
          <p:cNvSpPr/>
          <p:nvPr userDrawn="1"/>
        </p:nvSpPr>
        <p:spPr>
          <a:xfrm rot="10800000">
            <a:off x="3392779" y="2194508"/>
            <a:ext cx="2358444" cy="2358442"/>
          </a:xfrm>
          <a:prstGeom prst="arc">
            <a:avLst>
              <a:gd name="adj1" fmla="val 16200000"/>
              <a:gd name="adj2" fmla="val 16185280"/>
            </a:avLst>
          </a:prstGeom>
          <a:ln w="19050">
            <a:solidFill>
              <a:schemeClr val="tx1">
                <a:lumMod val="25000"/>
                <a:lumOff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Flowchart: Connector 28"/>
          <p:cNvSpPr/>
          <p:nvPr userDrawn="1"/>
        </p:nvSpPr>
        <p:spPr>
          <a:xfrm>
            <a:off x="3848852" y="1274406"/>
            <a:ext cx="1446296" cy="1446296"/>
          </a:xfrm>
          <a:prstGeom prst="flowChartConnector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0" name="Flowchart: Connector 29"/>
          <p:cNvSpPr/>
          <p:nvPr userDrawn="1"/>
        </p:nvSpPr>
        <p:spPr>
          <a:xfrm>
            <a:off x="2485725" y="2573581"/>
            <a:ext cx="1446296" cy="1446296"/>
          </a:xfrm>
          <a:prstGeom prst="flowChartConnector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1" name="Flowchart: Connector 30"/>
          <p:cNvSpPr/>
          <p:nvPr userDrawn="1"/>
        </p:nvSpPr>
        <p:spPr>
          <a:xfrm>
            <a:off x="5211979" y="2573581"/>
            <a:ext cx="1446296" cy="1446296"/>
          </a:xfrm>
          <a:prstGeom prst="flowChartConnector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3850431" y="1359447"/>
            <a:ext cx="1443138" cy="1442708"/>
          </a:xfrm>
          <a:prstGeom prst="ellipse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3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213558" y="2652375"/>
            <a:ext cx="1443138" cy="1442708"/>
          </a:xfrm>
          <a:prstGeom prst="ellipse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4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2487304" y="2652375"/>
            <a:ext cx="1443138" cy="1442708"/>
          </a:xfrm>
          <a:prstGeom prst="ellipse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37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1" grpId="0" animBg="1"/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animBg="1"/>
      <p:bldP spid="31" grpId="0" animBg="1"/>
      <p:bldP spid="32" grpId="0"/>
      <p:bldP spid="43" grpId="0"/>
      <p:bldP spid="44" grpId="0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6829937" y="1837927"/>
            <a:ext cx="1468299" cy="1471971"/>
          </a:xfrm>
          <a:prstGeom prst="flowChartProcess">
            <a:avLst/>
          </a:prstGeom>
          <a:solidFill>
            <a:schemeClr val="tx2">
              <a:lumMod val="25000"/>
              <a:lumOff val="75000"/>
            </a:schemeClr>
          </a:solidFill>
          <a:ln w="114300" cap="flat" cmpd="sng">
            <a:solidFill>
              <a:schemeClr val="accent5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 rtl="0">
              <a:buNone/>
              <a:defRPr sz="7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758717" y="1837927"/>
            <a:ext cx="1468299" cy="1471971"/>
          </a:xfrm>
          <a:prstGeom prst="flowChartProcess">
            <a:avLst/>
          </a:prstGeom>
          <a:solidFill>
            <a:schemeClr val="tx2">
              <a:lumMod val="25000"/>
              <a:lumOff val="75000"/>
            </a:schemeClr>
          </a:solidFill>
          <a:ln w="114300" cap="flat" cmpd="sng">
            <a:solidFill>
              <a:schemeClr val="accent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 rtl="0">
              <a:buNone/>
              <a:defRPr sz="7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1954121" y="1679046"/>
            <a:ext cx="1785268" cy="1789733"/>
          </a:xfrm>
          <a:prstGeom prst="flowChartProcess">
            <a:avLst/>
          </a:prstGeom>
          <a:solidFill>
            <a:schemeClr val="tx2">
              <a:lumMod val="25000"/>
              <a:lumOff val="75000"/>
            </a:schemeClr>
          </a:solidFill>
          <a:ln w="114300" cap="flat" cmpd="sng">
            <a:solidFill>
              <a:schemeClr val="accent2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 rtl="0">
              <a:buNone/>
              <a:defRPr sz="7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7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5317563" y="1679046"/>
            <a:ext cx="1785268" cy="1789733"/>
          </a:xfrm>
          <a:prstGeom prst="flowChartProcess">
            <a:avLst/>
          </a:prstGeom>
          <a:solidFill>
            <a:schemeClr val="tx2">
              <a:lumMod val="25000"/>
              <a:lumOff val="75000"/>
            </a:schemeClr>
          </a:solidFill>
          <a:ln w="114300" cap="flat" cmpd="sng">
            <a:solidFill>
              <a:schemeClr val="accent4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 rtl="0">
              <a:buNone/>
              <a:defRPr sz="7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4019550"/>
            <a:ext cx="7772401" cy="75876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Click to add Text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3466494" y="1509274"/>
            <a:ext cx="2123964" cy="2129276"/>
          </a:xfrm>
          <a:prstGeom prst="flowChartProcess">
            <a:avLst/>
          </a:prstGeom>
          <a:solidFill>
            <a:schemeClr val="tx2">
              <a:lumMod val="25000"/>
              <a:lumOff val="75000"/>
            </a:schemeClr>
          </a:solidFill>
          <a:ln w="114300" cap="flat" cmpd="sng">
            <a:solidFill>
              <a:schemeClr val="accent3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 rtl="0">
              <a:buNone/>
              <a:defRPr sz="7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79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 animBg="1"/>
      <p:bldP spid="16" grpId="0" animBg="1"/>
      <p:bldP spid="17" grpId="0" animBg="1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5" hasCustomPrompt="1"/>
          </p:nvPr>
        </p:nvSpPr>
        <p:spPr>
          <a:xfrm rot="20775122">
            <a:off x="776842" y="1505309"/>
            <a:ext cx="1660056" cy="1575868"/>
          </a:xfrm>
          <a:prstGeom prst="flowChartConnector">
            <a:avLst/>
          </a:prstGeom>
          <a:solidFill>
            <a:schemeClr val="tx2">
              <a:lumMod val="25000"/>
              <a:lumOff val="75000"/>
            </a:schemeClr>
          </a:solidFill>
          <a:ln w="114300" cap="flat" cmpd="sng">
            <a:solidFill>
              <a:schemeClr val="tx1">
                <a:lumMod val="10000"/>
                <a:lumOff val="90000"/>
              </a:scheme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 rtl="0">
              <a:buNone/>
              <a:defRPr sz="9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6" hasCustomPrompt="1"/>
          </p:nvPr>
        </p:nvSpPr>
        <p:spPr>
          <a:xfrm rot="457463">
            <a:off x="2361307" y="1535260"/>
            <a:ext cx="1660056" cy="1575868"/>
          </a:xfrm>
          <a:prstGeom prst="flowChartConnector">
            <a:avLst/>
          </a:prstGeom>
          <a:solidFill>
            <a:schemeClr val="tx2">
              <a:lumMod val="25000"/>
              <a:lumOff val="75000"/>
            </a:schemeClr>
          </a:solidFill>
          <a:ln w="114300" cap="flat" cmpd="sng">
            <a:solidFill>
              <a:schemeClr val="tx1">
                <a:lumMod val="10000"/>
                <a:lumOff val="90000"/>
              </a:scheme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 rtl="0">
              <a:buNone/>
              <a:defRPr sz="9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8" hasCustomPrompt="1"/>
          </p:nvPr>
        </p:nvSpPr>
        <p:spPr>
          <a:xfrm rot="20844789">
            <a:off x="2836386" y="3087496"/>
            <a:ext cx="1660056" cy="1575868"/>
          </a:xfrm>
          <a:prstGeom prst="flowChartConnector">
            <a:avLst/>
          </a:prstGeom>
          <a:solidFill>
            <a:schemeClr val="tx2">
              <a:lumMod val="25000"/>
              <a:lumOff val="75000"/>
            </a:schemeClr>
          </a:solidFill>
          <a:ln w="114300" cap="flat" cmpd="sng">
            <a:solidFill>
              <a:schemeClr val="tx1">
                <a:lumMod val="10000"/>
                <a:lumOff val="90000"/>
              </a:scheme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 rtl="0">
              <a:buNone/>
              <a:defRPr sz="9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7" hasCustomPrompt="1"/>
          </p:nvPr>
        </p:nvSpPr>
        <p:spPr>
          <a:xfrm rot="984468">
            <a:off x="1001108" y="3047067"/>
            <a:ext cx="1660056" cy="1575868"/>
          </a:xfrm>
          <a:prstGeom prst="flowChartConnector">
            <a:avLst/>
          </a:prstGeom>
          <a:solidFill>
            <a:schemeClr val="tx2">
              <a:lumMod val="25000"/>
              <a:lumOff val="75000"/>
            </a:schemeClr>
          </a:solidFill>
          <a:ln w="114300" cap="flat" cmpd="sng">
            <a:solidFill>
              <a:schemeClr val="tx1">
                <a:lumMod val="10000"/>
                <a:lumOff val="90000"/>
              </a:scheme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 rtl="0">
              <a:buNone/>
              <a:defRPr sz="9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1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3" grpId="0" animBg="1"/>
      <p:bldP spid="20" grpId="0" animBg="1"/>
      <p:bldP spid="21" grpId="0" animBg="1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6629627" y="2963008"/>
            <a:ext cx="1450848" cy="1046284"/>
          </a:xfrm>
          <a:prstGeom prst="bracketPair">
            <a:avLst/>
          </a:prstGeom>
          <a:ln w="3175">
            <a:noFill/>
          </a:ln>
        </p:spPr>
        <p:txBody>
          <a:bodyPr bIns="274320" anchor="b"/>
          <a:lstStyle>
            <a:lvl1pPr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7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4780634" y="2963008"/>
            <a:ext cx="1450848" cy="1046284"/>
          </a:xfrm>
          <a:prstGeom prst="bracketPair">
            <a:avLst/>
          </a:prstGeom>
          <a:ln w="3175">
            <a:noFill/>
          </a:ln>
        </p:spPr>
        <p:txBody>
          <a:bodyPr bIns="274320" anchor="b"/>
          <a:lstStyle>
            <a:lvl1pPr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2931641" y="2963008"/>
            <a:ext cx="1450848" cy="1046284"/>
          </a:xfrm>
          <a:prstGeom prst="bracketPair">
            <a:avLst/>
          </a:prstGeom>
          <a:ln w="3175">
            <a:noFill/>
          </a:ln>
        </p:spPr>
        <p:txBody>
          <a:bodyPr bIns="274320" anchor="b"/>
          <a:lstStyle>
            <a:lvl1pPr algn="ctr" rtl="0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8"/>
          </p:nvPr>
        </p:nvSpPr>
        <p:spPr>
          <a:xfrm>
            <a:off x="1044322" y="4238235"/>
            <a:ext cx="1590780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9"/>
          </p:nvPr>
        </p:nvSpPr>
        <p:spPr>
          <a:xfrm>
            <a:off x="1044322" y="4057683"/>
            <a:ext cx="159523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1"/>
          </p:nvPr>
        </p:nvSpPr>
        <p:spPr>
          <a:xfrm>
            <a:off x="2877393" y="4238235"/>
            <a:ext cx="1590780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22"/>
          </p:nvPr>
        </p:nvSpPr>
        <p:spPr>
          <a:xfrm>
            <a:off x="2875166" y="4057683"/>
            <a:ext cx="159523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23"/>
          </p:nvPr>
        </p:nvSpPr>
        <p:spPr>
          <a:xfrm>
            <a:off x="4706193" y="4238235"/>
            <a:ext cx="1590780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4"/>
          </p:nvPr>
        </p:nvSpPr>
        <p:spPr>
          <a:xfrm>
            <a:off x="4703966" y="4057683"/>
            <a:ext cx="159523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25"/>
          </p:nvPr>
        </p:nvSpPr>
        <p:spPr>
          <a:xfrm>
            <a:off x="6559661" y="4238235"/>
            <a:ext cx="1590780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 Placeholder 3"/>
          <p:cNvSpPr>
            <a:spLocks noGrp="1"/>
          </p:cNvSpPr>
          <p:nvPr>
            <p:ph type="body" sz="half" idx="26"/>
          </p:nvPr>
        </p:nvSpPr>
        <p:spPr>
          <a:xfrm>
            <a:off x="6557434" y="4057683"/>
            <a:ext cx="159523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7"/>
          </p:nvPr>
        </p:nvSpPr>
        <p:spPr>
          <a:xfrm>
            <a:off x="4013200" y="1416050"/>
            <a:ext cx="4038600" cy="1029475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="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1082648" y="1348883"/>
            <a:ext cx="2765452" cy="1451468"/>
          </a:xfrm>
          <a:prstGeom prst="bracketPair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bIns="548640" anchor="b"/>
          <a:lstStyle>
            <a:lvl1pPr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1082648" y="2963008"/>
            <a:ext cx="1450848" cy="1046284"/>
          </a:xfrm>
          <a:prstGeom prst="bracketPair">
            <a:avLst/>
          </a:prstGeom>
          <a:ln w="3175">
            <a:noFill/>
          </a:ln>
        </p:spPr>
        <p:txBody>
          <a:bodyPr bIns="274320" anchor="b"/>
          <a:lstStyle>
            <a:lvl1pPr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73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17" grpId="0"/>
      <p:bldP spid="18" grpId="0"/>
      <p:bldP spid="19" grpId="0" build="p">
        <p:tmplLst>
          <p:tmpl lvl="1">
            <p:tnLst>
              <p:par>
                <p:cTn presetID="2" presetClass="entr" presetSubtype="4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4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08111" y="1503157"/>
            <a:ext cx="2735864" cy="3117968"/>
          </a:xfrm>
          <a:prstGeom prst="bracePair">
            <a:avLst/>
          </a:prstGeom>
          <a:ln w="3175">
            <a:noFill/>
          </a:ln>
        </p:spPr>
        <p:txBody>
          <a:bodyPr bIns="1371600" anchor="b"/>
          <a:lstStyle>
            <a:lvl1pPr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6254550" y="1503157"/>
            <a:ext cx="2165256" cy="3117968"/>
          </a:xfrm>
          <a:prstGeom prst="bracePair">
            <a:avLst/>
          </a:prstGeom>
          <a:ln w="3175">
            <a:noFill/>
          </a:ln>
        </p:spPr>
        <p:txBody>
          <a:bodyPr bIns="1371600" anchor="b"/>
          <a:lstStyle>
            <a:lvl1pPr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63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  <p:bldP spid="29" grpId="0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ardrop 37"/>
          <p:cNvSpPr/>
          <p:nvPr userDrawn="1"/>
        </p:nvSpPr>
        <p:spPr>
          <a:xfrm>
            <a:off x="737059" y="1700372"/>
            <a:ext cx="1755648" cy="1755648"/>
          </a:xfrm>
          <a:prstGeom prst="teardrop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9" name="Teardrop 38"/>
          <p:cNvSpPr/>
          <p:nvPr userDrawn="1"/>
        </p:nvSpPr>
        <p:spPr>
          <a:xfrm>
            <a:off x="2771734" y="1698848"/>
            <a:ext cx="1755648" cy="1755648"/>
          </a:xfrm>
          <a:prstGeom prst="teardrop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40" name="Teardrop 39"/>
          <p:cNvSpPr/>
          <p:nvPr userDrawn="1"/>
        </p:nvSpPr>
        <p:spPr>
          <a:xfrm>
            <a:off x="4802397" y="1698448"/>
            <a:ext cx="1755648" cy="1755648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41" name="Teardrop 40"/>
          <p:cNvSpPr/>
          <p:nvPr userDrawn="1"/>
        </p:nvSpPr>
        <p:spPr>
          <a:xfrm>
            <a:off x="6826477" y="1695050"/>
            <a:ext cx="1755648" cy="1755648"/>
          </a:xfrm>
          <a:prstGeom prst="teardrop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08874" y="1836500"/>
            <a:ext cx="1751814" cy="1751292"/>
          </a:xfrm>
          <a:prstGeom prst="teardrop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4212" y="1834576"/>
            <a:ext cx="1751814" cy="1751292"/>
          </a:xfrm>
          <a:prstGeom prst="teardrop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643549" y="1834976"/>
            <a:ext cx="1751814" cy="1751292"/>
          </a:xfrm>
          <a:prstGeom prst="teardrop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6698292" y="1831178"/>
            <a:ext cx="1751814" cy="1751292"/>
          </a:xfrm>
          <a:prstGeom prst="teardrop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565422" y="3710203"/>
            <a:ext cx="1828800" cy="8055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697872" y="3710203"/>
            <a:ext cx="1828800" cy="8055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640472" y="3710203"/>
            <a:ext cx="1828800" cy="8055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8"/>
          </p:nvPr>
        </p:nvSpPr>
        <p:spPr>
          <a:xfrm>
            <a:off x="4883109" y="3922108"/>
            <a:ext cx="1458326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9"/>
          </p:nvPr>
        </p:nvSpPr>
        <p:spPr>
          <a:xfrm>
            <a:off x="2825709" y="3922108"/>
            <a:ext cx="1458326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30"/>
          </p:nvPr>
        </p:nvSpPr>
        <p:spPr>
          <a:xfrm>
            <a:off x="750659" y="3922108"/>
            <a:ext cx="1458326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6661422" y="3710203"/>
            <a:ext cx="1828800" cy="8055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4" name="Text Placeholder 3"/>
          <p:cNvSpPr>
            <a:spLocks noGrp="1"/>
          </p:cNvSpPr>
          <p:nvPr>
            <p:ph type="body" sz="half" idx="32"/>
          </p:nvPr>
        </p:nvSpPr>
        <p:spPr>
          <a:xfrm>
            <a:off x="6846659" y="3922108"/>
            <a:ext cx="1458326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232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5" grpId="0" animBg="1"/>
      <p:bldP spid="11" grpId="0" animBg="1"/>
      <p:bldP spid="14" grpId="0" animBg="1"/>
      <p:bldP spid="32" grpId="0" animBg="1"/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3" grpId="0" animBg="1"/>
      <p:bldP spid="15" grpId="0" animBg="1"/>
      <p:bldP spid="19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98893" y="1603538"/>
            <a:ext cx="1751814" cy="1751292"/>
          </a:xfrm>
          <a:prstGeom prst="flowChartAlternateProcess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95159" y="1603538"/>
            <a:ext cx="1751814" cy="1751292"/>
          </a:xfrm>
          <a:prstGeom prst="flowChartAlternateProcess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2" name="Double Bracket 11"/>
          <p:cNvSpPr/>
          <p:nvPr userDrawn="1"/>
        </p:nvSpPr>
        <p:spPr>
          <a:xfrm>
            <a:off x="660400" y="3709310"/>
            <a:ext cx="1828800" cy="805540"/>
          </a:xfrm>
          <a:prstGeom prst="bracketPair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3" name="Double Bracket 12"/>
          <p:cNvSpPr/>
          <p:nvPr userDrawn="1"/>
        </p:nvSpPr>
        <p:spPr>
          <a:xfrm>
            <a:off x="4656666" y="3709310"/>
            <a:ext cx="1828800" cy="805540"/>
          </a:xfrm>
          <a:prstGeom prst="bracketPair">
            <a:avLst/>
          </a:prstGeom>
          <a:solidFill>
            <a:schemeClr val="bg1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697026" y="1603538"/>
            <a:ext cx="1751814" cy="1751292"/>
          </a:xfrm>
          <a:prstGeom prst="flowChartAlternateProcess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5" name="Double Bracket 14"/>
          <p:cNvSpPr/>
          <p:nvPr userDrawn="1"/>
        </p:nvSpPr>
        <p:spPr>
          <a:xfrm>
            <a:off x="2658533" y="3709310"/>
            <a:ext cx="1828800" cy="805540"/>
          </a:xfrm>
          <a:prstGeom prst="bracketPair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6693293" y="1603538"/>
            <a:ext cx="1751814" cy="1751292"/>
          </a:xfrm>
          <a:prstGeom prst="flowChartAlternateProcess">
            <a:avLst/>
          </a:prstGeom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7" name="Double Bracket 16"/>
          <p:cNvSpPr/>
          <p:nvPr userDrawn="1"/>
        </p:nvSpPr>
        <p:spPr>
          <a:xfrm>
            <a:off x="6654800" y="3709310"/>
            <a:ext cx="1828800" cy="805540"/>
          </a:xfrm>
          <a:prstGeom prst="bracketPair">
            <a:avLst/>
          </a:prstGeom>
          <a:solidFill>
            <a:schemeClr val="bg1"/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8"/>
          </p:nvPr>
        </p:nvSpPr>
        <p:spPr>
          <a:xfrm>
            <a:off x="6840037" y="3921215"/>
            <a:ext cx="1458326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9"/>
          </p:nvPr>
        </p:nvSpPr>
        <p:spPr>
          <a:xfrm>
            <a:off x="4841903" y="3921215"/>
            <a:ext cx="1458326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30"/>
          </p:nvPr>
        </p:nvSpPr>
        <p:spPr>
          <a:xfrm>
            <a:off x="2843770" y="3921215"/>
            <a:ext cx="1458326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31"/>
          </p:nvPr>
        </p:nvSpPr>
        <p:spPr>
          <a:xfrm>
            <a:off x="845637" y="3921215"/>
            <a:ext cx="1458326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 rot="16200000">
            <a:off x="1529080" y="2769912"/>
            <a:ext cx="91440" cy="152431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 rot="16200000">
            <a:off x="3527213" y="2767767"/>
            <a:ext cx="91440" cy="1528606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 rot="16200000">
            <a:off x="5525346" y="2769913"/>
            <a:ext cx="91440" cy="1524314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 rot="16200000">
            <a:off x="7523480" y="2765619"/>
            <a:ext cx="91440" cy="1532901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335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 animBg="1"/>
      <p:bldP spid="25" grpId="0" animBg="1"/>
      <p:bldP spid="26" grpId="0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893999" y="2057674"/>
            <a:ext cx="1277712" cy="1277332"/>
          </a:xfrm>
          <a:prstGeom prst="flowChartProcess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3922273" y="2057674"/>
            <a:ext cx="1277712" cy="1277332"/>
          </a:xfrm>
          <a:prstGeom prst="flowChartProcess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72455" y="3467678"/>
            <a:ext cx="1320800" cy="5817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900729" y="3467678"/>
            <a:ext cx="1320800" cy="581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408136" y="2057674"/>
            <a:ext cx="1277712" cy="1277332"/>
          </a:xfrm>
          <a:prstGeom prst="flowChartProcess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2386592" y="3467678"/>
            <a:ext cx="1320800" cy="581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5436410" y="2057674"/>
            <a:ext cx="1277712" cy="1277332"/>
          </a:xfrm>
          <a:prstGeom prst="flowChartProcess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414866" y="3467678"/>
            <a:ext cx="1320800" cy="581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8"/>
          </p:nvPr>
        </p:nvSpPr>
        <p:spPr>
          <a:xfrm>
            <a:off x="5548648" y="3620720"/>
            <a:ext cx="1053236" cy="2756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9"/>
          </p:nvPr>
        </p:nvSpPr>
        <p:spPr>
          <a:xfrm>
            <a:off x="4034511" y="3620720"/>
            <a:ext cx="1053236" cy="2756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30"/>
          </p:nvPr>
        </p:nvSpPr>
        <p:spPr>
          <a:xfrm>
            <a:off x="2520374" y="3620720"/>
            <a:ext cx="1053236" cy="2756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31"/>
          </p:nvPr>
        </p:nvSpPr>
        <p:spPr>
          <a:xfrm>
            <a:off x="1006237" y="3620720"/>
            <a:ext cx="1053236" cy="2756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6950548" y="2057674"/>
            <a:ext cx="1277712" cy="1277332"/>
          </a:xfrm>
          <a:prstGeom prst="flowChartProcess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929004" y="3467678"/>
            <a:ext cx="1320800" cy="58177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33"/>
          </p:nvPr>
        </p:nvSpPr>
        <p:spPr>
          <a:xfrm>
            <a:off x="7062786" y="3620720"/>
            <a:ext cx="1053236" cy="2756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134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animBg="1"/>
      <p:bldP spid="24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Portadilla">
  <p:cSld name="1_Rosa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35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8" name="Shape 38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34998" y="1565340"/>
            <a:ext cx="2057400" cy="2059408"/>
          </a:xfrm>
          <a:prstGeom prst="flowChartConnector">
            <a:avLst/>
          </a:prstGeom>
          <a:solidFill>
            <a:schemeClr val="bg1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0" y="3648860"/>
            <a:ext cx="7772401" cy="764388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3352800" y="1642832"/>
            <a:ext cx="1600200" cy="2073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3503676" y="1944668"/>
            <a:ext cx="1298448" cy="1295400"/>
          </a:xfrm>
          <a:prstGeom prst="flowChartConnector">
            <a:avLst/>
          </a:prstGeom>
          <a:solidFill>
            <a:schemeClr val="bg1"/>
          </a:solidFill>
          <a:ln w="19050">
            <a:noFill/>
          </a:ln>
        </p:spPr>
        <p:txBody>
          <a:bodyPr tIns="0" bIns="182880" anchor="b"/>
          <a:lstStyle>
            <a:lvl1pPr algn="ctr" rtl="0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3"/>
          </p:nvPr>
        </p:nvSpPr>
        <p:spPr>
          <a:xfrm>
            <a:off x="3352800" y="3334526"/>
            <a:ext cx="1600200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31" name="Rectangle 30"/>
          <p:cNvSpPr/>
          <p:nvPr userDrawn="1"/>
        </p:nvSpPr>
        <p:spPr>
          <a:xfrm>
            <a:off x="5118654" y="1642832"/>
            <a:ext cx="1600200" cy="2073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24" hasCustomPrompt="1"/>
          </p:nvPr>
        </p:nvSpPr>
        <p:spPr>
          <a:xfrm>
            <a:off x="5269530" y="1944668"/>
            <a:ext cx="1298448" cy="1295400"/>
          </a:xfrm>
          <a:prstGeom prst="flowChartConnector">
            <a:avLst/>
          </a:prstGeom>
          <a:solidFill>
            <a:schemeClr val="bg1"/>
          </a:solidFill>
          <a:ln w="19050">
            <a:noFill/>
          </a:ln>
        </p:spPr>
        <p:txBody>
          <a:bodyPr tIns="0" bIns="182880" anchor="b"/>
          <a:lstStyle>
            <a:lvl1pPr algn="ctr" rtl="0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25"/>
          </p:nvPr>
        </p:nvSpPr>
        <p:spPr>
          <a:xfrm>
            <a:off x="5118654" y="3334526"/>
            <a:ext cx="1600200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rtl="0">
              <a:buNone/>
              <a:defRPr sz="14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34" name="Rectangle 33"/>
          <p:cNvSpPr/>
          <p:nvPr userDrawn="1"/>
        </p:nvSpPr>
        <p:spPr>
          <a:xfrm>
            <a:off x="6907696" y="1642832"/>
            <a:ext cx="1600200" cy="2073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5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7058572" y="1944668"/>
            <a:ext cx="1298448" cy="1295400"/>
          </a:xfrm>
          <a:prstGeom prst="flowChartConnector">
            <a:avLst/>
          </a:prstGeom>
          <a:solidFill>
            <a:schemeClr val="bg1"/>
          </a:solidFill>
          <a:ln w="19050">
            <a:noFill/>
          </a:ln>
        </p:spPr>
        <p:txBody>
          <a:bodyPr tIns="0" bIns="182880" anchor="b"/>
          <a:lstStyle>
            <a:lvl1pPr algn="ctr" rtl="0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27"/>
          </p:nvPr>
        </p:nvSpPr>
        <p:spPr>
          <a:xfrm>
            <a:off x="6907696" y="3334526"/>
            <a:ext cx="1600200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rtl="0">
              <a:buNone/>
              <a:defRPr sz="14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066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8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7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 animBg="1"/>
      <p:bldP spid="30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908246" y="1348978"/>
            <a:ext cx="2159004" cy="343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3178999" y="1719032"/>
            <a:ext cx="1600200" cy="30625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4886088" y="1719032"/>
            <a:ext cx="1600200" cy="30625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6602896" y="1719032"/>
            <a:ext cx="1600200" cy="30625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601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221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59048" y="1565340"/>
            <a:ext cx="2057400" cy="2059408"/>
          </a:xfrm>
          <a:prstGeom prst="flowChartConnector">
            <a:avLst/>
          </a:prstGeom>
          <a:solidFill>
            <a:schemeClr val="bg1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3329875" y="1944668"/>
            <a:ext cx="1298448" cy="1295400"/>
          </a:xfrm>
          <a:prstGeom prst="flowChartConnector">
            <a:avLst/>
          </a:prstGeom>
          <a:solidFill>
            <a:schemeClr val="bg1"/>
          </a:solidFill>
          <a:ln w="19050">
            <a:noFill/>
          </a:ln>
        </p:spPr>
        <p:txBody>
          <a:bodyPr tIns="0" bIns="182880" anchor="b"/>
          <a:lstStyle>
            <a:lvl1pPr algn="ctr" rtl="0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24" hasCustomPrompt="1"/>
          </p:nvPr>
        </p:nvSpPr>
        <p:spPr>
          <a:xfrm>
            <a:off x="5036964" y="1944668"/>
            <a:ext cx="1298448" cy="1295400"/>
          </a:xfrm>
          <a:prstGeom prst="flowChartConnector">
            <a:avLst/>
          </a:prstGeom>
          <a:solidFill>
            <a:schemeClr val="bg1"/>
          </a:solidFill>
          <a:ln w="19050">
            <a:noFill/>
          </a:ln>
        </p:spPr>
        <p:txBody>
          <a:bodyPr tIns="0" bIns="182880" anchor="b"/>
          <a:lstStyle>
            <a:lvl1pPr algn="ctr" rtl="0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5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6753772" y="1944668"/>
            <a:ext cx="1298448" cy="1295400"/>
          </a:xfrm>
          <a:prstGeom prst="flowChartConnector">
            <a:avLst/>
          </a:prstGeom>
          <a:solidFill>
            <a:schemeClr val="bg1"/>
          </a:solidFill>
          <a:ln w="19050">
            <a:noFill/>
          </a:ln>
        </p:spPr>
        <p:txBody>
          <a:bodyPr tIns="0" bIns="182880" anchor="b"/>
          <a:lstStyle>
            <a:lvl1pPr algn="ctr" rtl="0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07979" y="3705819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8"/>
          </p:nvPr>
        </p:nvSpPr>
        <p:spPr>
          <a:xfrm>
            <a:off x="3248265" y="3443076"/>
            <a:ext cx="1461669" cy="118607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1"/>
          </p:nvPr>
        </p:nvSpPr>
        <p:spPr>
          <a:xfrm>
            <a:off x="4955354" y="3443076"/>
            <a:ext cx="1461669" cy="118607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27"/>
          </p:nvPr>
        </p:nvSpPr>
        <p:spPr>
          <a:xfrm>
            <a:off x="6672162" y="3443076"/>
            <a:ext cx="1461669" cy="118607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0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 animBg="1"/>
      <p:bldP spid="31" grpId="0" animBg="1"/>
      <p:bldP spid="34" grpId="0" animBg="1"/>
      <p:bldP spid="7" grpId="0"/>
      <p:bldP spid="1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9" grpId="0" animBg="1"/>
      <p:bldP spid="32" grpId="0" animBg="1"/>
      <p:bldP spid="35" grpId="0" animBg="1"/>
      <p:bldP spid="19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5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752475" y="1557500"/>
            <a:ext cx="1670666" cy="1828490"/>
          </a:xfrm>
          <a:prstGeom prst="bracketPair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tIns="0" bIns="182880" anchor="b"/>
          <a:lstStyle>
            <a:lvl1pPr algn="ctr" rtl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4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2738582" y="1557500"/>
            <a:ext cx="1672522" cy="1829061"/>
          </a:xfrm>
          <a:prstGeom prst="bracketPair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tIns="0" bIns="182880" anchor="b"/>
          <a:lstStyle>
            <a:lvl1pPr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1" name="Round Same Side Corner Rectangle 10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8" hasCustomPrompt="1"/>
          </p:nvPr>
        </p:nvSpPr>
        <p:spPr>
          <a:xfrm>
            <a:off x="4726545" y="1557691"/>
            <a:ext cx="1670666" cy="1828490"/>
          </a:xfrm>
          <a:prstGeom prst="bracketPair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tIns="0" bIns="182880" anchor="b"/>
          <a:lstStyle>
            <a:lvl1pPr algn="ctr" rtl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9" hasCustomPrompt="1"/>
          </p:nvPr>
        </p:nvSpPr>
        <p:spPr>
          <a:xfrm>
            <a:off x="6712653" y="1557310"/>
            <a:ext cx="1672522" cy="1829061"/>
          </a:xfrm>
          <a:prstGeom prst="bracketPair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tIns="0" bIns="182880" anchor="b"/>
          <a:lstStyle>
            <a:lvl1pPr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36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4" grpId="0" animBg="1"/>
      <p:bldP spid="8" grpId="0" animBg="1"/>
      <p:bldP spid="9" grpId="0" animBg="1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5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4238172" y="1641305"/>
            <a:ext cx="3971102" cy="126584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tIns="0" bIns="182880" anchor="b"/>
          <a:lstStyle>
            <a:lvl1pPr algn="ctr" rtl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4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909842" y="3076077"/>
            <a:ext cx="3975514" cy="126624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tIns="0" bIns="182880" anchor="b"/>
          <a:lstStyle>
            <a:lvl1pPr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1" name="Round Same Side Corner Rectangle 10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71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4" grpId="0" animBg="1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1" name="Round Same Side Corner Rectangle 10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660456" y="1390650"/>
            <a:ext cx="3681115" cy="2493340"/>
          </a:xfrm>
          <a:prstGeom prst="rect">
            <a:avLst/>
          </a:prstGeom>
          <a:solidFill>
            <a:schemeClr val="tx1">
              <a:lumMod val="10000"/>
              <a:lumOff val="90000"/>
              <a:alpha val="42000"/>
            </a:schemeClr>
          </a:solidFill>
          <a:ln>
            <a:noFill/>
          </a:ln>
        </p:spPr>
        <p:txBody>
          <a:bodyPr lIns="1371600" bIns="274320" anchor="ctr" anchorCtr="0"/>
          <a:lstStyle>
            <a:lvl1pPr algn="l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4788842" y="1390650"/>
            <a:ext cx="3681115" cy="2493340"/>
          </a:xfrm>
          <a:prstGeom prst="rect">
            <a:avLst/>
          </a:prstGeom>
          <a:solidFill>
            <a:schemeClr val="tx1">
              <a:lumMod val="10000"/>
              <a:lumOff val="90000"/>
              <a:alpha val="42000"/>
            </a:schemeClr>
          </a:solidFill>
          <a:ln>
            <a:noFill/>
          </a:ln>
        </p:spPr>
        <p:txBody>
          <a:bodyPr lIns="1371600" tIns="0" bIns="274320" anchor="ctr" anchorCtr="0"/>
          <a:lstStyle>
            <a:lvl1pPr algn="l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647700" y="3899378"/>
            <a:ext cx="3695700" cy="895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 rot="5400000">
            <a:off x="1010444" y="4341184"/>
            <a:ext cx="589756" cy="794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3"/>
          <p:cNvSpPr>
            <a:spLocks noGrp="1"/>
          </p:cNvSpPr>
          <p:nvPr>
            <p:ph type="body" sz="half" idx="17"/>
          </p:nvPr>
        </p:nvSpPr>
        <p:spPr>
          <a:xfrm>
            <a:off x="1498510" y="4286006"/>
            <a:ext cx="2700440" cy="40419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5" hasCustomPrompt="1"/>
          </p:nvPr>
        </p:nvSpPr>
        <p:spPr>
          <a:xfrm>
            <a:off x="1498509" y="3993018"/>
            <a:ext cx="270044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Title Goes Here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4800600" y="3899378"/>
            <a:ext cx="3695700" cy="895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cxnSp>
        <p:nvCxnSpPr>
          <p:cNvPr id="26" name="Straight Connector 25"/>
          <p:cNvCxnSpPr/>
          <p:nvPr userDrawn="1"/>
        </p:nvCxnSpPr>
        <p:spPr>
          <a:xfrm rot="5400000">
            <a:off x="5163344" y="4352128"/>
            <a:ext cx="589756" cy="794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3"/>
          <p:cNvSpPr>
            <a:spLocks noGrp="1"/>
          </p:cNvSpPr>
          <p:nvPr>
            <p:ph type="body" sz="half" idx="26"/>
          </p:nvPr>
        </p:nvSpPr>
        <p:spPr>
          <a:xfrm>
            <a:off x="5651410" y="4296950"/>
            <a:ext cx="2700440" cy="40419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7" hasCustomPrompt="1"/>
          </p:nvPr>
        </p:nvSpPr>
        <p:spPr>
          <a:xfrm>
            <a:off x="5651409" y="4003962"/>
            <a:ext cx="270044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88674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10" grpId="0" animBg="1"/>
      <p:bldP spid="14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7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1" name="Round Same Side Corner Rectangle 10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3207230" y="1455225"/>
            <a:ext cx="2700664" cy="230313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5926598" y="1770117"/>
            <a:ext cx="1673352" cy="167335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1515175" y="1770117"/>
            <a:ext cx="1673352" cy="167335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21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13" grpId="0" animBg="1"/>
      <p:bldP spid="14" grpId="0" animBg="1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lowchart: Process 40"/>
          <p:cNvSpPr/>
          <p:nvPr userDrawn="1"/>
        </p:nvSpPr>
        <p:spPr>
          <a:xfrm>
            <a:off x="2832100" y="2793097"/>
            <a:ext cx="609600" cy="607828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42" name="Freeform 147"/>
          <p:cNvSpPr>
            <a:spLocks noEditPoints="1"/>
          </p:cNvSpPr>
          <p:nvPr userDrawn="1"/>
        </p:nvSpPr>
        <p:spPr bwMode="auto">
          <a:xfrm>
            <a:off x="2984500" y="2677025"/>
            <a:ext cx="381000" cy="541616"/>
          </a:xfrm>
          <a:custGeom>
            <a:avLst/>
            <a:gdLst/>
            <a:ahLst/>
            <a:cxnLst>
              <a:cxn ang="0">
                <a:pos x="44" y="47"/>
              </a:cxn>
              <a:cxn ang="0">
                <a:pos x="27" y="47"/>
              </a:cxn>
              <a:cxn ang="0">
                <a:pos x="25" y="66"/>
              </a:cxn>
              <a:cxn ang="0">
                <a:pos x="24" y="67"/>
              </a:cxn>
              <a:cxn ang="0">
                <a:pos x="24" y="67"/>
              </a:cxn>
              <a:cxn ang="0">
                <a:pos x="22" y="66"/>
              </a:cxn>
              <a:cxn ang="0">
                <a:pos x="19" y="47"/>
              </a:cxn>
              <a:cxn ang="0">
                <a:pos x="3" y="47"/>
              </a:cxn>
              <a:cxn ang="0">
                <a:pos x="0" y="44"/>
              </a:cxn>
              <a:cxn ang="0">
                <a:pos x="11" y="31"/>
              </a:cxn>
              <a:cxn ang="0">
                <a:pos x="11" y="11"/>
              </a:cxn>
              <a:cxn ang="0">
                <a:pos x="6" y="6"/>
              </a:cxn>
              <a:cxn ang="0">
                <a:pos x="11" y="0"/>
              </a:cxn>
              <a:cxn ang="0">
                <a:pos x="36" y="0"/>
              </a:cxn>
              <a:cxn ang="0">
                <a:pos x="42" y="6"/>
              </a:cxn>
              <a:cxn ang="0">
                <a:pos x="36" y="11"/>
              </a:cxn>
              <a:cxn ang="0">
                <a:pos x="36" y="31"/>
              </a:cxn>
              <a:cxn ang="0">
                <a:pos x="47" y="44"/>
              </a:cxn>
              <a:cxn ang="0">
                <a:pos x="44" y="47"/>
              </a:cxn>
              <a:cxn ang="0">
                <a:pos x="20" y="12"/>
              </a:cxn>
              <a:cxn ang="0">
                <a:pos x="18" y="11"/>
              </a:cxn>
              <a:cxn ang="0">
                <a:pos x="17" y="12"/>
              </a:cxn>
              <a:cxn ang="0">
                <a:pos x="17" y="30"/>
              </a:cxn>
              <a:cxn ang="0">
                <a:pos x="18" y="31"/>
              </a:cxn>
              <a:cxn ang="0">
                <a:pos x="20" y="30"/>
              </a:cxn>
              <a:cxn ang="0">
                <a:pos x="20" y="12"/>
              </a:cxn>
            </a:cxnLst>
            <a:rect l="0" t="0" r="r" b="b"/>
            <a:pathLst>
              <a:path w="47" h="67">
                <a:moveTo>
                  <a:pt x="44" y="47"/>
                </a:moveTo>
                <a:cubicBezTo>
                  <a:pt x="27" y="47"/>
                  <a:pt x="27" y="47"/>
                  <a:pt x="27" y="47"/>
                </a:cubicBezTo>
                <a:cubicBezTo>
                  <a:pt x="25" y="66"/>
                  <a:pt x="25" y="66"/>
                  <a:pt x="25" y="66"/>
                </a:cubicBezTo>
                <a:cubicBezTo>
                  <a:pt x="25" y="67"/>
                  <a:pt x="24" y="67"/>
                  <a:pt x="24" y="67"/>
                </a:cubicBezTo>
                <a:cubicBezTo>
                  <a:pt x="24" y="67"/>
                  <a:pt x="24" y="67"/>
                  <a:pt x="24" y="67"/>
                </a:cubicBezTo>
                <a:cubicBezTo>
                  <a:pt x="23" y="67"/>
                  <a:pt x="22" y="67"/>
                  <a:pt x="22" y="66"/>
                </a:cubicBezTo>
                <a:cubicBezTo>
                  <a:pt x="19" y="47"/>
                  <a:pt x="19" y="47"/>
                  <a:pt x="19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2" y="47"/>
                  <a:pt x="0" y="46"/>
                  <a:pt x="0" y="44"/>
                </a:cubicBezTo>
                <a:cubicBezTo>
                  <a:pt x="0" y="38"/>
                  <a:pt x="5" y="31"/>
                  <a:pt x="11" y="31"/>
                </a:cubicBezTo>
                <a:cubicBezTo>
                  <a:pt x="11" y="11"/>
                  <a:pt x="11" y="11"/>
                  <a:pt x="11" y="11"/>
                </a:cubicBezTo>
                <a:cubicBezTo>
                  <a:pt x="8" y="11"/>
                  <a:pt x="6" y="8"/>
                  <a:pt x="6" y="6"/>
                </a:cubicBezTo>
                <a:cubicBezTo>
                  <a:pt x="6" y="3"/>
                  <a:pt x="8" y="0"/>
                  <a:pt x="1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42" y="3"/>
                  <a:pt x="42" y="6"/>
                </a:cubicBezTo>
                <a:cubicBezTo>
                  <a:pt x="42" y="8"/>
                  <a:pt x="39" y="11"/>
                  <a:pt x="36" y="11"/>
                </a:cubicBezTo>
                <a:cubicBezTo>
                  <a:pt x="36" y="31"/>
                  <a:pt x="36" y="31"/>
                  <a:pt x="36" y="31"/>
                </a:cubicBezTo>
                <a:cubicBezTo>
                  <a:pt x="42" y="31"/>
                  <a:pt x="47" y="38"/>
                  <a:pt x="47" y="44"/>
                </a:cubicBezTo>
                <a:cubicBezTo>
                  <a:pt x="47" y="46"/>
                  <a:pt x="46" y="47"/>
                  <a:pt x="44" y="47"/>
                </a:cubicBezTo>
                <a:close/>
                <a:moveTo>
                  <a:pt x="20" y="12"/>
                </a:moveTo>
                <a:cubicBezTo>
                  <a:pt x="20" y="11"/>
                  <a:pt x="19" y="11"/>
                  <a:pt x="18" y="11"/>
                </a:cubicBezTo>
                <a:cubicBezTo>
                  <a:pt x="18" y="11"/>
                  <a:pt x="17" y="11"/>
                  <a:pt x="17" y="12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1"/>
                  <a:pt x="18" y="31"/>
                  <a:pt x="18" y="31"/>
                </a:cubicBezTo>
                <a:cubicBezTo>
                  <a:pt x="19" y="31"/>
                  <a:pt x="20" y="31"/>
                  <a:pt x="20" y="30"/>
                </a:cubicBezTo>
                <a:lnTo>
                  <a:pt x="20" y="1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39" name="Flowchart: Process 38"/>
          <p:cNvSpPr/>
          <p:nvPr userDrawn="1"/>
        </p:nvSpPr>
        <p:spPr>
          <a:xfrm>
            <a:off x="5569150" y="3929947"/>
            <a:ext cx="609600" cy="607828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40" name="Freeform 147"/>
          <p:cNvSpPr>
            <a:spLocks noEditPoints="1"/>
          </p:cNvSpPr>
          <p:nvPr userDrawn="1"/>
        </p:nvSpPr>
        <p:spPr bwMode="auto">
          <a:xfrm>
            <a:off x="5670750" y="3813875"/>
            <a:ext cx="381000" cy="541616"/>
          </a:xfrm>
          <a:custGeom>
            <a:avLst/>
            <a:gdLst/>
            <a:ahLst/>
            <a:cxnLst>
              <a:cxn ang="0">
                <a:pos x="44" y="47"/>
              </a:cxn>
              <a:cxn ang="0">
                <a:pos x="27" y="47"/>
              </a:cxn>
              <a:cxn ang="0">
                <a:pos x="25" y="66"/>
              </a:cxn>
              <a:cxn ang="0">
                <a:pos x="24" y="67"/>
              </a:cxn>
              <a:cxn ang="0">
                <a:pos x="24" y="67"/>
              </a:cxn>
              <a:cxn ang="0">
                <a:pos x="22" y="66"/>
              </a:cxn>
              <a:cxn ang="0">
                <a:pos x="19" y="47"/>
              </a:cxn>
              <a:cxn ang="0">
                <a:pos x="3" y="47"/>
              </a:cxn>
              <a:cxn ang="0">
                <a:pos x="0" y="44"/>
              </a:cxn>
              <a:cxn ang="0">
                <a:pos x="11" y="31"/>
              </a:cxn>
              <a:cxn ang="0">
                <a:pos x="11" y="11"/>
              </a:cxn>
              <a:cxn ang="0">
                <a:pos x="6" y="6"/>
              </a:cxn>
              <a:cxn ang="0">
                <a:pos x="11" y="0"/>
              </a:cxn>
              <a:cxn ang="0">
                <a:pos x="36" y="0"/>
              </a:cxn>
              <a:cxn ang="0">
                <a:pos x="42" y="6"/>
              </a:cxn>
              <a:cxn ang="0">
                <a:pos x="36" y="11"/>
              </a:cxn>
              <a:cxn ang="0">
                <a:pos x="36" y="31"/>
              </a:cxn>
              <a:cxn ang="0">
                <a:pos x="47" y="44"/>
              </a:cxn>
              <a:cxn ang="0">
                <a:pos x="44" y="47"/>
              </a:cxn>
              <a:cxn ang="0">
                <a:pos x="20" y="12"/>
              </a:cxn>
              <a:cxn ang="0">
                <a:pos x="18" y="11"/>
              </a:cxn>
              <a:cxn ang="0">
                <a:pos x="17" y="12"/>
              </a:cxn>
              <a:cxn ang="0">
                <a:pos x="17" y="30"/>
              </a:cxn>
              <a:cxn ang="0">
                <a:pos x="18" y="31"/>
              </a:cxn>
              <a:cxn ang="0">
                <a:pos x="20" y="30"/>
              </a:cxn>
              <a:cxn ang="0">
                <a:pos x="20" y="12"/>
              </a:cxn>
            </a:cxnLst>
            <a:rect l="0" t="0" r="r" b="b"/>
            <a:pathLst>
              <a:path w="47" h="67">
                <a:moveTo>
                  <a:pt x="44" y="47"/>
                </a:moveTo>
                <a:cubicBezTo>
                  <a:pt x="27" y="47"/>
                  <a:pt x="27" y="47"/>
                  <a:pt x="27" y="47"/>
                </a:cubicBezTo>
                <a:cubicBezTo>
                  <a:pt x="25" y="66"/>
                  <a:pt x="25" y="66"/>
                  <a:pt x="25" y="66"/>
                </a:cubicBezTo>
                <a:cubicBezTo>
                  <a:pt x="25" y="67"/>
                  <a:pt x="24" y="67"/>
                  <a:pt x="24" y="67"/>
                </a:cubicBezTo>
                <a:cubicBezTo>
                  <a:pt x="24" y="67"/>
                  <a:pt x="24" y="67"/>
                  <a:pt x="24" y="67"/>
                </a:cubicBezTo>
                <a:cubicBezTo>
                  <a:pt x="23" y="67"/>
                  <a:pt x="22" y="67"/>
                  <a:pt x="22" y="66"/>
                </a:cubicBezTo>
                <a:cubicBezTo>
                  <a:pt x="19" y="47"/>
                  <a:pt x="19" y="47"/>
                  <a:pt x="19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2" y="47"/>
                  <a:pt x="0" y="46"/>
                  <a:pt x="0" y="44"/>
                </a:cubicBezTo>
                <a:cubicBezTo>
                  <a:pt x="0" y="38"/>
                  <a:pt x="5" y="31"/>
                  <a:pt x="11" y="31"/>
                </a:cubicBezTo>
                <a:cubicBezTo>
                  <a:pt x="11" y="11"/>
                  <a:pt x="11" y="11"/>
                  <a:pt x="11" y="11"/>
                </a:cubicBezTo>
                <a:cubicBezTo>
                  <a:pt x="8" y="11"/>
                  <a:pt x="6" y="8"/>
                  <a:pt x="6" y="6"/>
                </a:cubicBezTo>
                <a:cubicBezTo>
                  <a:pt x="6" y="3"/>
                  <a:pt x="8" y="0"/>
                  <a:pt x="1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42" y="3"/>
                  <a:pt x="42" y="6"/>
                </a:cubicBezTo>
                <a:cubicBezTo>
                  <a:pt x="42" y="8"/>
                  <a:pt x="39" y="11"/>
                  <a:pt x="36" y="11"/>
                </a:cubicBezTo>
                <a:cubicBezTo>
                  <a:pt x="36" y="31"/>
                  <a:pt x="36" y="31"/>
                  <a:pt x="36" y="31"/>
                </a:cubicBezTo>
                <a:cubicBezTo>
                  <a:pt x="42" y="31"/>
                  <a:pt x="47" y="38"/>
                  <a:pt x="47" y="44"/>
                </a:cubicBezTo>
                <a:cubicBezTo>
                  <a:pt x="47" y="46"/>
                  <a:pt x="46" y="47"/>
                  <a:pt x="44" y="47"/>
                </a:cubicBezTo>
                <a:close/>
                <a:moveTo>
                  <a:pt x="20" y="12"/>
                </a:moveTo>
                <a:cubicBezTo>
                  <a:pt x="20" y="11"/>
                  <a:pt x="19" y="11"/>
                  <a:pt x="18" y="11"/>
                </a:cubicBezTo>
                <a:cubicBezTo>
                  <a:pt x="18" y="11"/>
                  <a:pt x="17" y="11"/>
                  <a:pt x="17" y="12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1"/>
                  <a:pt x="18" y="31"/>
                  <a:pt x="18" y="31"/>
                </a:cubicBezTo>
                <a:cubicBezTo>
                  <a:pt x="19" y="31"/>
                  <a:pt x="20" y="31"/>
                  <a:pt x="20" y="30"/>
                </a:cubicBezTo>
                <a:lnTo>
                  <a:pt x="20" y="1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34" name="Flowchart: Process 33"/>
          <p:cNvSpPr/>
          <p:nvPr userDrawn="1"/>
        </p:nvSpPr>
        <p:spPr>
          <a:xfrm>
            <a:off x="5580184" y="1703172"/>
            <a:ext cx="609600" cy="607828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7" name="Freeform 147"/>
          <p:cNvSpPr>
            <a:spLocks noEditPoints="1"/>
          </p:cNvSpPr>
          <p:nvPr userDrawn="1"/>
        </p:nvSpPr>
        <p:spPr bwMode="auto">
          <a:xfrm>
            <a:off x="5681784" y="1587100"/>
            <a:ext cx="381000" cy="541616"/>
          </a:xfrm>
          <a:custGeom>
            <a:avLst/>
            <a:gdLst/>
            <a:ahLst/>
            <a:cxnLst>
              <a:cxn ang="0">
                <a:pos x="44" y="47"/>
              </a:cxn>
              <a:cxn ang="0">
                <a:pos x="27" y="47"/>
              </a:cxn>
              <a:cxn ang="0">
                <a:pos x="25" y="66"/>
              </a:cxn>
              <a:cxn ang="0">
                <a:pos x="24" y="67"/>
              </a:cxn>
              <a:cxn ang="0">
                <a:pos x="24" y="67"/>
              </a:cxn>
              <a:cxn ang="0">
                <a:pos x="22" y="66"/>
              </a:cxn>
              <a:cxn ang="0">
                <a:pos x="19" y="47"/>
              </a:cxn>
              <a:cxn ang="0">
                <a:pos x="3" y="47"/>
              </a:cxn>
              <a:cxn ang="0">
                <a:pos x="0" y="44"/>
              </a:cxn>
              <a:cxn ang="0">
                <a:pos x="11" y="31"/>
              </a:cxn>
              <a:cxn ang="0">
                <a:pos x="11" y="11"/>
              </a:cxn>
              <a:cxn ang="0">
                <a:pos x="6" y="6"/>
              </a:cxn>
              <a:cxn ang="0">
                <a:pos x="11" y="0"/>
              </a:cxn>
              <a:cxn ang="0">
                <a:pos x="36" y="0"/>
              </a:cxn>
              <a:cxn ang="0">
                <a:pos x="42" y="6"/>
              </a:cxn>
              <a:cxn ang="0">
                <a:pos x="36" y="11"/>
              </a:cxn>
              <a:cxn ang="0">
                <a:pos x="36" y="31"/>
              </a:cxn>
              <a:cxn ang="0">
                <a:pos x="47" y="44"/>
              </a:cxn>
              <a:cxn ang="0">
                <a:pos x="44" y="47"/>
              </a:cxn>
              <a:cxn ang="0">
                <a:pos x="20" y="12"/>
              </a:cxn>
              <a:cxn ang="0">
                <a:pos x="18" y="11"/>
              </a:cxn>
              <a:cxn ang="0">
                <a:pos x="17" y="12"/>
              </a:cxn>
              <a:cxn ang="0">
                <a:pos x="17" y="30"/>
              </a:cxn>
              <a:cxn ang="0">
                <a:pos x="18" y="31"/>
              </a:cxn>
              <a:cxn ang="0">
                <a:pos x="20" y="30"/>
              </a:cxn>
              <a:cxn ang="0">
                <a:pos x="20" y="12"/>
              </a:cxn>
            </a:cxnLst>
            <a:rect l="0" t="0" r="r" b="b"/>
            <a:pathLst>
              <a:path w="47" h="67">
                <a:moveTo>
                  <a:pt x="44" y="47"/>
                </a:moveTo>
                <a:cubicBezTo>
                  <a:pt x="27" y="47"/>
                  <a:pt x="27" y="47"/>
                  <a:pt x="27" y="47"/>
                </a:cubicBezTo>
                <a:cubicBezTo>
                  <a:pt x="25" y="66"/>
                  <a:pt x="25" y="66"/>
                  <a:pt x="25" y="66"/>
                </a:cubicBezTo>
                <a:cubicBezTo>
                  <a:pt x="25" y="67"/>
                  <a:pt x="24" y="67"/>
                  <a:pt x="24" y="67"/>
                </a:cubicBezTo>
                <a:cubicBezTo>
                  <a:pt x="24" y="67"/>
                  <a:pt x="24" y="67"/>
                  <a:pt x="24" y="67"/>
                </a:cubicBezTo>
                <a:cubicBezTo>
                  <a:pt x="23" y="67"/>
                  <a:pt x="22" y="67"/>
                  <a:pt x="22" y="66"/>
                </a:cubicBezTo>
                <a:cubicBezTo>
                  <a:pt x="19" y="47"/>
                  <a:pt x="19" y="47"/>
                  <a:pt x="19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2" y="47"/>
                  <a:pt x="0" y="46"/>
                  <a:pt x="0" y="44"/>
                </a:cubicBezTo>
                <a:cubicBezTo>
                  <a:pt x="0" y="38"/>
                  <a:pt x="5" y="31"/>
                  <a:pt x="11" y="31"/>
                </a:cubicBezTo>
                <a:cubicBezTo>
                  <a:pt x="11" y="11"/>
                  <a:pt x="11" y="11"/>
                  <a:pt x="11" y="11"/>
                </a:cubicBezTo>
                <a:cubicBezTo>
                  <a:pt x="8" y="11"/>
                  <a:pt x="6" y="8"/>
                  <a:pt x="6" y="6"/>
                </a:cubicBezTo>
                <a:cubicBezTo>
                  <a:pt x="6" y="3"/>
                  <a:pt x="8" y="0"/>
                  <a:pt x="1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42" y="3"/>
                  <a:pt x="42" y="6"/>
                </a:cubicBezTo>
                <a:cubicBezTo>
                  <a:pt x="42" y="8"/>
                  <a:pt x="39" y="11"/>
                  <a:pt x="36" y="11"/>
                </a:cubicBezTo>
                <a:cubicBezTo>
                  <a:pt x="36" y="31"/>
                  <a:pt x="36" y="31"/>
                  <a:pt x="36" y="31"/>
                </a:cubicBezTo>
                <a:cubicBezTo>
                  <a:pt x="42" y="31"/>
                  <a:pt x="47" y="38"/>
                  <a:pt x="47" y="44"/>
                </a:cubicBezTo>
                <a:cubicBezTo>
                  <a:pt x="47" y="46"/>
                  <a:pt x="46" y="47"/>
                  <a:pt x="44" y="47"/>
                </a:cubicBezTo>
                <a:close/>
                <a:moveTo>
                  <a:pt x="20" y="12"/>
                </a:moveTo>
                <a:cubicBezTo>
                  <a:pt x="20" y="11"/>
                  <a:pt x="19" y="11"/>
                  <a:pt x="18" y="11"/>
                </a:cubicBezTo>
                <a:cubicBezTo>
                  <a:pt x="18" y="11"/>
                  <a:pt x="17" y="11"/>
                  <a:pt x="17" y="12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1"/>
                  <a:pt x="18" y="31"/>
                  <a:pt x="18" y="31"/>
                </a:cubicBezTo>
                <a:cubicBezTo>
                  <a:pt x="19" y="31"/>
                  <a:pt x="20" y="31"/>
                  <a:pt x="20" y="30"/>
                </a:cubicBezTo>
                <a:lnTo>
                  <a:pt x="20" y="1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6" name="Flowchart: Connector 15"/>
          <p:cNvSpPr/>
          <p:nvPr userDrawn="1"/>
        </p:nvSpPr>
        <p:spPr>
          <a:xfrm>
            <a:off x="6115250" y="1110850"/>
            <a:ext cx="1676400" cy="1676400"/>
          </a:xfrm>
          <a:prstGeom prst="flowChartConnector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7" name="Flowchart: Connector 16"/>
          <p:cNvSpPr/>
          <p:nvPr userDrawn="1"/>
        </p:nvSpPr>
        <p:spPr>
          <a:xfrm>
            <a:off x="6115250" y="3337625"/>
            <a:ext cx="1676400" cy="1676400"/>
          </a:xfrm>
          <a:prstGeom prst="flowChartConnector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0" name="Flowchart: Connector 9"/>
          <p:cNvSpPr/>
          <p:nvPr userDrawn="1"/>
        </p:nvSpPr>
        <p:spPr>
          <a:xfrm>
            <a:off x="1257300" y="2200775"/>
            <a:ext cx="1676400" cy="1676400"/>
          </a:xfrm>
          <a:prstGeom prst="flowChartConnector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3" name="Picture Placeholder 7"/>
          <p:cNvSpPr>
            <a:spLocks noGrp="1"/>
          </p:cNvSpPr>
          <p:nvPr userDrawn="1">
            <p:ph type="pic" sz="quarter" idx="27" hasCustomPrompt="1"/>
          </p:nvPr>
        </p:nvSpPr>
        <p:spPr>
          <a:xfrm>
            <a:off x="6265326" y="3487701"/>
            <a:ext cx="1376248" cy="1376248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 userDrawn="1">
            <p:ph type="pic" sz="quarter" idx="28" hasCustomPrompt="1"/>
          </p:nvPr>
        </p:nvSpPr>
        <p:spPr>
          <a:xfrm>
            <a:off x="6265326" y="1260926"/>
            <a:ext cx="1376248" cy="1376248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1407376" y="2350851"/>
            <a:ext cx="1376248" cy="1376248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1" name="Round Same Side Corner Rectangle 10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2" name="Slide Number Placeholder 4"/>
          <p:cNvSpPr>
            <a:spLocks noGrp="1"/>
          </p:cNvSpPr>
          <p:nvPr userDrawn="1"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670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39" grpId="0" animBg="1"/>
      <p:bldP spid="40" grpId="0" animBg="1"/>
      <p:bldP spid="34" grpId="0" animBg="1"/>
      <p:bldP spid="37" grpId="0" animBg="1"/>
      <p:bldP spid="16" grpId="0" animBg="1"/>
      <p:bldP spid="17" grpId="0" animBg="1"/>
      <p:bldP spid="10" grpId="0" animBg="1"/>
      <p:bldP spid="13" grpId="0" animBg="1"/>
      <p:bldP spid="14" grpId="0" animBg="1"/>
      <p:bldP spid="9" grpId="0" animBg="1"/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1" name="Round Same Side Corner Rectangle 10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18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363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grpSp>
        <p:nvGrpSpPr>
          <p:cNvPr id="8" name="Group 274"/>
          <p:cNvGrpSpPr/>
          <p:nvPr userDrawn="1"/>
        </p:nvGrpSpPr>
        <p:grpSpPr>
          <a:xfrm>
            <a:off x="1828800" y="1263650"/>
            <a:ext cx="5486400" cy="2730082"/>
            <a:chOff x="538789" y="1131575"/>
            <a:chExt cx="5819028" cy="2895599"/>
          </a:xfrm>
          <a:solidFill>
            <a:schemeClr val="bg1">
              <a:lumMod val="95000"/>
            </a:schemeClr>
          </a:solidFill>
        </p:grpSpPr>
        <p:grpSp>
          <p:nvGrpSpPr>
            <p:cNvPr id="9" name="Group 341"/>
            <p:cNvGrpSpPr/>
            <p:nvPr/>
          </p:nvGrpSpPr>
          <p:grpSpPr>
            <a:xfrm>
              <a:off x="2984523" y="2355982"/>
              <a:ext cx="1110009" cy="1241414"/>
              <a:chOff x="4097338" y="2217738"/>
              <a:chExt cx="1139825" cy="1274763"/>
            </a:xfrm>
            <a:grpFill/>
          </p:grpSpPr>
          <p:sp>
            <p:nvSpPr>
              <p:cNvPr id="181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82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10" name="Group 274"/>
            <p:cNvGrpSpPr/>
            <p:nvPr/>
          </p:nvGrpSpPr>
          <p:grpSpPr>
            <a:xfrm>
              <a:off x="1945649" y="2801188"/>
              <a:ext cx="759077" cy="1225939"/>
              <a:chOff x="3030538" y="2674938"/>
              <a:chExt cx="779463" cy="1258888"/>
            </a:xfrm>
            <a:grpFill/>
          </p:grpSpPr>
          <p:sp>
            <p:nvSpPr>
              <p:cNvPr id="179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80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11" name="Group 277"/>
            <p:cNvGrpSpPr/>
            <p:nvPr/>
          </p:nvGrpSpPr>
          <p:grpSpPr>
            <a:xfrm>
              <a:off x="538820" y="1131561"/>
              <a:ext cx="2523073" cy="1757739"/>
              <a:chOff x="1585913" y="960438"/>
              <a:chExt cx="2590800" cy="1804987"/>
            </a:xfrm>
            <a:grpFill/>
          </p:grpSpPr>
          <p:sp>
            <p:nvSpPr>
              <p:cNvPr id="116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17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18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19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0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1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2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3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4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5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6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7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8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9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0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1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2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3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4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5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6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7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8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9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0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1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2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3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4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5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6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7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8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9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0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1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2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3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4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5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6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7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8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9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0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1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2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3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4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5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6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7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8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9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0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1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2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3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4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5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6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7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8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12" name="Group 345"/>
            <p:cNvGrpSpPr/>
            <p:nvPr/>
          </p:nvGrpSpPr>
          <p:grpSpPr>
            <a:xfrm>
              <a:off x="3103557" y="1256804"/>
              <a:ext cx="669406" cy="1125475"/>
              <a:chOff x="4219575" y="1089025"/>
              <a:chExt cx="687388" cy="1155701"/>
            </a:xfrm>
            <a:grpFill/>
          </p:grpSpPr>
          <p:sp>
            <p:nvSpPr>
              <p:cNvPr id="101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grpSp>
            <p:nvGrpSpPr>
              <p:cNvPr id="102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03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4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5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6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8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2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5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3" name="Group 363"/>
            <p:cNvGrpSpPr/>
            <p:nvPr/>
          </p:nvGrpSpPr>
          <p:grpSpPr>
            <a:xfrm>
              <a:off x="5105589" y="3000645"/>
              <a:ext cx="941498" cy="822454"/>
              <a:chOff x="6275388" y="2879725"/>
              <a:chExt cx="966788" cy="844551"/>
            </a:xfrm>
            <a:grpFill/>
          </p:grpSpPr>
          <p:sp>
            <p:nvSpPr>
              <p:cNvPr id="83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grpSp>
            <p:nvGrpSpPr>
              <p:cNvPr id="84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85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86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87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88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89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0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1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2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3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4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5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6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7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8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9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0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4" name="Group 383"/>
            <p:cNvGrpSpPr/>
            <p:nvPr/>
          </p:nvGrpSpPr>
          <p:grpSpPr>
            <a:xfrm>
              <a:off x="3584339" y="1207333"/>
              <a:ext cx="2773471" cy="1960288"/>
              <a:chOff x="4713288" y="1038225"/>
              <a:chExt cx="2847975" cy="2012950"/>
            </a:xfrm>
            <a:grpFill/>
          </p:grpSpPr>
          <p:sp>
            <p:nvSpPr>
              <p:cNvPr id="16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8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9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0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1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2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3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4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5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6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7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8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9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0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1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2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3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4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5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6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7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8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9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0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1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2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3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4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5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6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7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8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9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0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1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2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3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4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5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6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7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8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9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0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1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2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3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4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5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6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7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8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9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0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1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2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3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4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6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7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8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9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0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1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2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83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osa Texto">
  <p:cSld name="1_Rosa Tex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2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48" name="Shape 48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Shape 4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Shape 50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grpSp>
        <p:nvGrpSpPr>
          <p:cNvPr id="3" name="Group 274"/>
          <p:cNvGrpSpPr/>
          <p:nvPr userDrawn="1"/>
        </p:nvGrpSpPr>
        <p:grpSpPr>
          <a:xfrm>
            <a:off x="858122" y="1339432"/>
            <a:ext cx="7427756" cy="3696118"/>
            <a:chOff x="538789" y="1131575"/>
            <a:chExt cx="5819028" cy="2895599"/>
          </a:xfrm>
          <a:solidFill>
            <a:schemeClr val="bg1">
              <a:lumMod val="95000"/>
            </a:schemeClr>
          </a:solidFill>
        </p:grpSpPr>
        <p:grpSp>
          <p:nvGrpSpPr>
            <p:cNvPr id="4" name="Group 341"/>
            <p:cNvGrpSpPr/>
            <p:nvPr/>
          </p:nvGrpSpPr>
          <p:grpSpPr>
            <a:xfrm>
              <a:off x="2984523" y="2355982"/>
              <a:ext cx="1110009" cy="1241414"/>
              <a:chOff x="4097338" y="2217738"/>
              <a:chExt cx="1139825" cy="1274763"/>
            </a:xfrm>
            <a:grpFill/>
          </p:grpSpPr>
          <p:sp>
            <p:nvSpPr>
              <p:cNvPr id="181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82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5" name="Group 274"/>
            <p:cNvGrpSpPr/>
            <p:nvPr/>
          </p:nvGrpSpPr>
          <p:grpSpPr>
            <a:xfrm>
              <a:off x="1945649" y="2801188"/>
              <a:ext cx="759077" cy="1225939"/>
              <a:chOff x="3030538" y="2674938"/>
              <a:chExt cx="779463" cy="1258888"/>
            </a:xfrm>
            <a:grpFill/>
          </p:grpSpPr>
          <p:sp>
            <p:nvSpPr>
              <p:cNvPr id="179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80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8" name="Group 277"/>
            <p:cNvGrpSpPr/>
            <p:nvPr/>
          </p:nvGrpSpPr>
          <p:grpSpPr>
            <a:xfrm>
              <a:off x="538820" y="1131561"/>
              <a:ext cx="2523073" cy="1757739"/>
              <a:chOff x="1585913" y="960438"/>
              <a:chExt cx="2590800" cy="1804987"/>
            </a:xfrm>
            <a:grpFill/>
          </p:grpSpPr>
          <p:sp>
            <p:nvSpPr>
              <p:cNvPr id="116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17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18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19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0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1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2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3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4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5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6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7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8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29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0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1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2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3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4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5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6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7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8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9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0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1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2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3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4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5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6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7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8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49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0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1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2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3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4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5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6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7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8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9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0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1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2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3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4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5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6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7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8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9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0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1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2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3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4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5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6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7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8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9" name="Group 345"/>
            <p:cNvGrpSpPr/>
            <p:nvPr/>
          </p:nvGrpSpPr>
          <p:grpSpPr>
            <a:xfrm>
              <a:off x="3103557" y="1256804"/>
              <a:ext cx="669406" cy="1125475"/>
              <a:chOff x="4219575" y="1089025"/>
              <a:chExt cx="687388" cy="1155701"/>
            </a:xfrm>
            <a:grpFill/>
          </p:grpSpPr>
          <p:sp>
            <p:nvSpPr>
              <p:cNvPr id="101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grpSp>
            <p:nvGrpSpPr>
              <p:cNvPr id="10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03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4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5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6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8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2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15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1" name="Group 363"/>
            <p:cNvGrpSpPr/>
            <p:nvPr/>
          </p:nvGrpSpPr>
          <p:grpSpPr>
            <a:xfrm>
              <a:off x="5105589" y="3000645"/>
              <a:ext cx="941498" cy="822454"/>
              <a:chOff x="6275388" y="2879725"/>
              <a:chExt cx="966788" cy="844551"/>
            </a:xfrm>
            <a:grpFill/>
          </p:grpSpPr>
          <p:sp>
            <p:nvSpPr>
              <p:cNvPr id="83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grpSp>
            <p:nvGrpSpPr>
              <p:cNvPr id="12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85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86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87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88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89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0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1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2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3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4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5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6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7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8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99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00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3" name="Group 383"/>
            <p:cNvGrpSpPr/>
            <p:nvPr/>
          </p:nvGrpSpPr>
          <p:grpSpPr>
            <a:xfrm>
              <a:off x="3584339" y="1207333"/>
              <a:ext cx="2773471" cy="1960288"/>
              <a:chOff x="4713288" y="1038225"/>
              <a:chExt cx="2847975" cy="2012950"/>
            </a:xfrm>
            <a:grpFill/>
          </p:grpSpPr>
          <p:sp>
            <p:nvSpPr>
              <p:cNvPr id="16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8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9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0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1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2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3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4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5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6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7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8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9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0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1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2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3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4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5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6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7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8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9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0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1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2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3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4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5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6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7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8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9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0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1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2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3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4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5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6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7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8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9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0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1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2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3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4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5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6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7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8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9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0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1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2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3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4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6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7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8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9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0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1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2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</p:grpSp>
      <p:sp>
        <p:nvSpPr>
          <p:cNvPr id="191" name="Teardrop 190"/>
          <p:cNvSpPr/>
          <p:nvPr userDrawn="1"/>
        </p:nvSpPr>
        <p:spPr>
          <a:xfrm rot="8030626">
            <a:off x="1520088" y="1272439"/>
            <a:ext cx="1098476" cy="1098476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71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1615445" y="1363870"/>
            <a:ext cx="907762" cy="907762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72" name="Teardrop 371"/>
          <p:cNvSpPr/>
          <p:nvPr userDrawn="1"/>
        </p:nvSpPr>
        <p:spPr>
          <a:xfrm rot="8030626">
            <a:off x="4339488" y="2339238"/>
            <a:ext cx="1098476" cy="1098476"/>
          </a:xfrm>
          <a:prstGeom prst="teardrop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73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4434845" y="2430669"/>
            <a:ext cx="907762" cy="907762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74" name="Teardrop 373"/>
          <p:cNvSpPr/>
          <p:nvPr userDrawn="1"/>
        </p:nvSpPr>
        <p:spPr>
          <a:xfrm rot="8030626">
            <a:off x="2586888" y="2720238"/>
            <a:ext cx="1098476" cy="1098476"/>
          </a:xfrm>
          <a:prstGeom prst="teardrop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75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2682245" y="2811669"/>
            <a:ext cx="907762" cy="907762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76" name="Teardrop 375"/>
          <p:cNvSpPr/>
          <p:nvPr userDrawn="1"/>
        </p:nvSpPr>
        <p:spPr>
          <a:xfrm rot="8030626">
            <a:off x="6294180" y="1170838"/>
            <a:ext cx="1098476" cy="1098476"/>
          </a:xfrm>
          <a:prstGeom prst="teardrop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77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6389537" y="1262269"/>
            <a:ext cx="907762" cy="907762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78" name="Teardrop 377"/>
          <p:cNvSpPr/>
          <p:nvPr userDrawn="1"/>
        </p:nvSpPr>
        <p:spPr>
          <a:xfrm rot="8030626">
            <a:off x="6545363" y="2796439"/>
            <a:ext cx="1098476" cy="1098476"/>
          </a:xfrm>
          <a:prstGeom prst="teardrop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79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6640720" y="2887870"/>
            <a:ext cx="907762" cy="907762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6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0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1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Process 19"/>
          <p:cNvSpPr/>
          <p:nvPr userDrawn="1"/>
        </p:nvSpPr>
        <p:spPr>
          <a:xfrm>
            <a:off x="0" y="3333750"/>
            <a:ext cx="9144000" cy="1804060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grpSp>
        <p:nvGrpSpPr>
          <p:cNvPr id="2" name="Group 29"/>
          <p:cNvGrpSpPr/>
          <p:nvPr userDrawn="1"/>
        </p:nvGrpSpPr>
        <p:grpSpPr>
          <a:xfrm rot="16200000">
            <a:off x="3397294" y="604154"/>
            <a:ext cx="2324012" cy="4963980"/>
            <a:chOff x="3205386" y="1562392"/>
            <a:chExt cx="1459144" cy="3116662"/>
          </a:xfrm>
          <a:solidFill>
            <a:schemeClr val="bg1">
              <a:lumMod val="95000"/>
            </a:schemeClr>
          </a:solidFill>
          <a:effectLst/>
        </p:grpSpPr>
        <p:sp>
          <p:nvSpPr>
            <p:cNvPr id="19" name="Freeform 18"/>
            <p:cNvSpPr/>
            <p:nvPr/>
          </p:nvSpPr>
          <p:spPr>
            <a:xfrm>
              <a:off x="3205386" y="1579715"/>
              <a:ext cx="1459144" cy="3099339"/>
            </a:xfrm>
            <a:custGeom>
              <a:avLst/>
              <a:gdLst>
                <a:gd name="connsiteX0" fmla="*/ 0 w 1459144"/>
                <a:gd name="connsiteY0" fmla="*/ 176060 h 3099339"/>
                <a:gd name="connsiteX1" fmla="*/ 51567 w 1459144"/>
                <a:gd name="connsiteY1" fmla="*/ 51567 h 3099339"/>
                <a:gd name="connsiteX2" fmla="*/ 176060 w 1459144"/>
                <a:gd name="connsiteY2" fmla="*/ 0 h 3099339"/>
                <a:gd name="connsiteX3" fmla="*/ 1283084 w 1459144"/>
                <a:gd name="connsiteY3" fmla="*/ 0 h 3099339"/>
                <a:gd name="connsiteX4" fmla="*/ 1407577 w 1459144"/>
                <a:gd name="connsiteY4" fmla="*/ 51567 h 3099339"/>
                <a:gd name="connsiteX5" fmla="*/ 1459144 w 1459144"/>
                <a:gd name="connsiteY5" fmla="*/ 176060 h 3099339"/>
                <a:gd name="connsiteX6" fmla="*/ 1459144 w 1459144"/>
                <a:gd name="connsiteY6" fmla="*/ 2923279 h 3099339"/>
                <a:gd name="connsiteX7" fmla="*/ 1407577 w 1459144"/>
                <a:gd name="connsiteY7" fmla="*/ 3047772 h 3099339"/>
                <a:gd name="connsiteX8" fmla="*/ 1283084 w 1459144"/>
                <a:gd name="connsiteY8" fmla="*/ 3099339 h 3099339"/>
                <a:gd name="connsiteX9" fmla="*/ 176060 w 1459144"/>
                <a:gd name="connsiteY9" fmla="*/ 3099339 h 3099339"/>
                <a:gd name="connsiteX10" fmla="*/ 51567 w 1459144"/>
                <a:gd name="connsiteY10" fmla="*/ 3047772 h 3099339"/>
                <a:gd name="connsiteX11" fmla="*/ 0 w 1459144"/>
                <a:gd name="connsiteY11" fmla="*/ 2923279 h 3099339"/>
                <a:gd name="connsiteX12" fmla="*/ 0 w 1459144"/>
                <a:gd name="connsiteY12" fmla="*/ 176060 h 309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9144" h="3099339">
                  <a:moveTo>
                    <a:pt x="0" y="176060"/>
                  </a:moveTo>
                  <a:cubicBezTo>
                    <a:pt x="0" y="129366"/>
                    <a:pt x="18549" y="84584"/>
                    <a:pt x="51567" y="51567"/>
                  </a:cubicBezTo>
                  <a:cubicBezTo>
                    <a:pt x="84585" y="18549"/>
                    <a:pt x="129366" y="0"/>
                    <a:pt x="176060" y="0"/>
                  </a:cubicBezTo>
                  <a:lnTo>
                    <a:pt x="1283084" y="0"/>
                  </a:lnTo>
                  <a:cubicBezTo>
                    <a:pt x="1329778" y="0"/>
                    <a:pt x="1374560" y="18549"/>
                    <a:pt x="1407577" y="51567"/>
                  </a:cubicBezTo>
                  <a:cubicBezTo>
                    <a:pt x="1440595" y="84585"/>
                    <a:pt x="1459144" y="129366"/>
                    <a:pt x="1459144" y="176060"/>
                  </a:cubicBezTo>
                  <a:lnTo>
                    <a:pt x="1459144" y="2923279"/>
                  </a:lnTo>
                  <a:cubicBezTo>
                    <a:pt x="1459144" y="2969973"/>
                    <a:pt x="1440595" y="3014755"/>
                    <a:pt x="1407577" y="3047772"/>
                  </a:cubicBezTo>
                  <a:cubicBezTo>
                    <a:pt x="1374559" y="3080790"/>
                    <a:pt x="1329778" y="3099339"/>
                    <a:pt x="1283084" y="3099339"/>
                  </a:cubicBezTo>
                  <a:lnTo>
                    <a:pt x="176060" y="3099339"/>
                  </a:lnTo>
                  <a:cubicBezTo>
                    <a:pt x="129366" y="3099339"/>
                    <a:pt x="84584" y="3080790"/>
                    <a:pt x="51567" y="3047772"/>
                  </a:cubicBezTo>
                  <a:cubicBezTo>
                    <a:pt x="18549" y="3014754"/>
                    <a:pt x="0" y="2969973"/>
                    <a:pt x="0" y="2923279"/>
                  </a:cubicBezTo>
                  <a:lnTo>
                    <a:pt x="0" y="17606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3806686" y="4332856"/>
              <a:ext cx="256543" cy="261216"/>
            </a:xfrm>
            <a:custGeom>
              <a:avLst/>
              <a:gdLst>
                <a:gd name="connsiteX0" fmla="*/ 0 w 256543"/>
                <a:gd name="connsiteY0" fmla="*/ 130608 h 261216"/>
                <a:gd name="connsiteX1" fmla="*/ 36755 w 256543"/>
                <a:gd name="connsiteY1" fmla="*/ 39091 h 261216"/>
                <a:gd name="connsiteX2" fmla="*/ 128272 w 256543"/>
                <a:gd name="connsiteY2" fmla="*/ 0 h 261216"/>
                <a:gd name="connsiteX3" fmla="*/ 219789 w 256543"/>
                <a:gd name="connsiteY3" fmla="*/ 39091 h 261216"/>
                <a:gd name="connsiteX4" fmla="*/ 256544 w 256543"/>
                <a:gd name="connsiteY4" fmla="*/ 130608 h 261216"/>
                <a:gd name="connsiteX5" fmla="*/ 219789 w 256543"/>
                <a:gd name="connsiteY5" fmla="*/ 222125 h 261216"/>
                <a:gd name="connsiteX6" fmla="*/ 128272 w 256543"/>
                <a:gd name="connsiteY6" fmla="*/ 261216 h 261216"/>
                <a:gd name="connsiteX7" fmla="*/ 36755 w 256543"/>
                <a:gd name="connsiteY7" fmla="*/ 222125 h 261216"/>
                <a:gd name="connsiteX8" fmla="*/ 0 w 256543"/>
                <a:gd name="connsiteY8" fmla="*/ 130608 h 2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543" h="261216">
                  <a:moveTo>
                    <a:pt x="0" y="130608"/>
                  </a:moveTo>
                  <a:cubicBezTo>
                    <a:pt x="0" y="96377"/>
                    <a:pt x="13199" y="63514"/>
                    <a:pt x="36755" y="39091"/>
                  </a:cubicBezTo>
                  <a:cubicBezTo>
                    <a:pt x="60874" y="14086"/>
                    <a:pt x="93851" y="0"/>
                    <a:pt x="128272" y="0"/>
                  </a:cubicBezTo>
                  <a:cubicBezTo>
                    <a:pt x="162693" y="0"/>
                    <a:pt x="195670" y="14086"/>
                    <a:pt x="219789" y="39091"/>
                  </a:cubicBezTo>
                  <a:cubicBezTo>
                    <a:pt x="243346" y="63514"/>
                    <a:pt x="256544" y="96377"/>
                    <a:pt x="256544" y="130608"/>
                  </a:cubicBezTo>
                  <a:cubicBezTo>
                    <a:pt x="256544" y="164839"/>
                    <a:pt x="243345" y="197702"/>
                    <a:pt x="219789" y="222125"/>
                  </a:cubicBezTo>
                  <a:cubicBezTo>
                    <a:pt x="195670" y="247130"/>
                    <a:pt x="162693" y="261216"/>
                    <a:pt x="128272" y="261216"/>
                  </a:cubicBezTo>
                  <a:cubicBezTo>
                    <a:pt x="93851" y="261216"/>
                    <a:pt x="60874" y="247130"/>
                    <a:pt x="36755" y="222125"/>
                  </a:cubicBezTo>
                  <a:cubicBezTo>
                    <a:pt x="13198" y="197702"/>
                    <a:pt x="0" y="164839"/>
                    <a:pt x="0" y="13060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3306742" y="1997538"/>
              <a:ext cx="1256433" cy="2276759"/>
            </a:xfrm>
            <a:custGeom>
              <a:avLst/>
              <a:gdLst>
                <a:gd name="connsiteX0" fmla="*/ 0 w 1256433"/>
                <a:gd name="connsiteY0" fmla="*/ 0 h 2276759"/>
                <a:gd name="connsiteX1" fmla="*/ 1256433 w 1256433"/>
                <a:gd name="connsiteY1" fmla="*/ 0 h 2276759"/>
                <a:gd name="connsiteX2" fmla="*/ 1256433 w 1256433"/>
                <a:gd name="connsiteY2" fmla="*/ 2276759 h 2276759"/>
                <a:gd name="connsiteX3" fmla="*/ 0 w 1256433"/>
                <a:gd name="connsiteY3" fmla="*/ 2276759 h 2276759"/>
                <a:gd name="connsiteX4" fmla="*/ 0 w 1256433"/>
                <a:gd name="connsiteY4" fmla="*/ 0 h 22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6433" h="2276759">
                  <a:moveTo>
                    <a:pt x="0" y="0"/>
                  </a:moveTo>
                  <a:lnTo>
                    <a:pt x="1256433" y="0"/>
                  </a:lnTo>
                  <a:lnTo>
                    <a:pt x="1256433" y="2276759"/>
                  </a:lnTo>
                  <a:lnTo>
                    <a:pt x="0" y="227675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3796931" y="1824436"/>
              <a:ext cx="276054" cy="32124"/>
            </a:xfrm>
            <a:custGeom>
              <a:avLst/>
              <a:gdLst>
                <a:gd name="connsiteX0" fmla="*/ 0 w 276054"/>
                <a:gd name="connsiteY0" fmla="*/ 16062 h 32124"/>
                <a:gd name="connsiteX1" fmla="*/ 4704 w 276054"/>
                <a:gd name="connsiteY1" fmla="*/ 4704 h 32124"/>
                <a:gd name="connsiteX2" fmla="*/ 16062 w 276054"/>
                <a:gd name="connsiteY2" fmla="*/ 0 h 32124"/>
                <a:gd name="connsiteX3" fmla="*/ 259992 w 276054"/>
                <a:gd name="connsiteY3" fmla="*/ 0 h 32124"/>
                <a:gd name="connsiteX4" fmla="*/ 271350 w 276054"/>
                <a:gd name="connsiteY4" fmla="*/ 4704 h 32124"/>
                <a:gd name="connsiteX5" fmla="*/ 276054 w 276054"/>
                <a:gd name="connsiteY5" fmla="*/ 16062 h 32124"/>
                <a:gd name="connsiteX6" fmla="*/ 276054 w 276054"/>
                <a:gd name="connsiteY6" fmla="*/ 16062 h 32124"/>
                <a:gd name="connsiteX7" fmla="*/ 271350 w 276054"/>
                <a:gd name="connsiteY7" fmla="*/ 27420 h 32124"/>
                <a:gd name="connsiteX8" fmla="*/ 259992 w 276054"/>
                <a:gd name="connsiteY8" fmla="*/ 32124 h 32124"/>
                <a:gd name="connsiteX9" fmla="*/ 16062 w 276054"/>
                <a:gd name="connsiteY9" fmla="*/ 32124 h 32124"/>
                <a:gd name="connsiteX10" fmla="*/ 4704 w 276054"/>
                <a:gd name="connsiteY10" fmla="*/ 27420 h 32124"/>
                <a:gd name="connsiteX11" fmla="*/ 0 w 276054"/>
                <a:gd name="connsiteY11" fmla="*/ 16062 h 3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054" h="32124">
                  <a:moveTo>
                    <a:pt x="0" y="16062"/>
                  </a:moveTo>
                  <a:cubicBezTo>
                    <a:pt x="0" y="11802"/>
                    <a:pt x="1692" y="7717"/>
                    <a:pt x="4704" y="4704"/>
                  </a:cubicBezTo>
                  <a:cubicBezTo>
                    <a:pt x="7716" y="1692"/>
                    <a:pt x="11802" y="0"/>
                    <a:pt x="16062" y="0"/>
                  </a:cubicBezTo>
                  <a:lnTo>
                    <a:pt x="259992" y="0"/>
                  </a:lnTo>
                  <a:cubicBezTo>
                    <a:pt x="264252" y="0"/>
                    <a:pt x="268337" y="1692"/>
                    <a:pt x="271350" y="4704"/>
                  </a:cubicBezTo>
                  <a:cubicBezTo>
                    <a:pt x="274362" y="7716"/>
                    <a:pt x="276054" y="11802"/>
                    <a:pt x="276054" y="16062"/>
                  </a:cubicBezTo>
                  <a:lnTo>
                    <a:pt x="276054" y="16062"/>
                  </a:lnTo>
                  <a:cubicBezTo>
                    <a:pt x="276054" y="20322"/>
                    <a:pt x="274362" y="24407"/>
                    <a:pt x="271350" y="27420"/>
                  </a:cubicBezTo>
                  <a:cubicBezTo>
                    <a:pt x="268338" y="30432"/>
                    <a:pt x="264252" y="32124"/>
                    <a:pt x="259992" y="32124"/>
                  </a:cubicBezTo>
                  <a:lnTo>
                    <a:pt x="16062" y="32124"/>
                  </a:lnTo>
                  <a:cubicBezTo>
                    <a:pt x="11802" y="32124"/>
                    <a:pt x="7717" y="30432"/>
                    <a:pt x="4704" y="27420"/>
                  </a:cubicBezTo>
                  <a:cubicBezTo>
                    <a:pt x="1692" y="24408"/>
                    <a:pt x="0" y="20322"/>
                    <a:pt x="0" y="1606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3911556" y="1704426"/>
              <a:ext cx="46804" cy="47657"/>
            </a:xfrm>
            <a:custGeom>
              <a:avLst/>
              <a:gdLst>
                <a:gd name="connsiteX0" fmla="*/ 0 w 46804"/>
                <a:gd name="connsiteY0" fmla="*/ 23829 h 47657"/>
                <a:gd name="connsiteX1" fmla="*/ 6705 w 46804"/>
                <a:gd name="connsiteY1" fmla="*/ 7132 h 47657"/>
                <a:gd name="connsiteX2" fmla="*/ 23402 w 46804"/>
                <a:gd name="connsiteY2" fmla="*/ 0 h 47657"/>
                <a:gd name="connsiteX3" fmla="*/ 40099 w 46804"/>
                <a:gd name="connsiteY3" fmla="*/ 7132 h 47657"/>
                <a:gd name="connsiteX4" fmla="*/ 46804 w 46804"/>
                <a:gd name="connsiteY4" fmla="*/ 23829 h 47657"/>
                <a:gd name="connsiteX5" fmla="*/ 40099 w 46804"/>
                <a:gd name="connsiteY5" fmla="*/ 40526 h 47657"/>
                <a:gd name="connsiteX6" fmla="*/ 23402 w 46804"/>
                <a:gd name="connsiteY6" fmla="*/ 47658 h 47657"/>
                <a:gd name="connsiteX7" fmla="*/ 6705 w 46804"/>
                <a:gd name="connsiteY7" fmla="*/ 40526 h 47657"/>
                <a:gd name="connsiteX8" fmla="*/ 0 w 46804"/>
                <a:gd name="connsiteY8" fmla="*/ 23829 h 4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804" h="47657">
                  <a:moveTo>
                    <a:pt x="0" y="23829"/>
                  </a:moveTo>
                  <a:cubicBezTo>
                    <a:pt x="0" y="17584"/>
                    <a:pt x="2408" y="11588"/>
                    <a:pt x="6705" y="7132"/>
                  </a:cubicBezTo>
                  <a:cubicBezTo>
                    <a:pt x="11105" y="2570"/>
                    <a:pt x="17122" y="0"/>
                    <a:pt x="23402" y="0"/>
                  </a:cubicBezTo>
                  <a:cubicBezTo>
                    <a:pt x="29682" y="0"/>
                    <a:pt x="35698" y="2570"/>
                    <a:pt x="40099" y="7132"/>
                  </a:cubicBezTo>
                  <a:cubicBezTo>
                    <a:pt x="44397" y="11588"/>
                    <a:pt x="46804" y="17583"/>
                    <a:pt x="46804" y="23829"/>
                  </a:cubicBezTo>
                  <a:cubicBezTo>
                    <a:pt x="46804" y="30074"/>
                    <a:pt x="44396" y="36070"/>
                    <a:pt x="40099" y="40526"/>
                  </a:cubicBezTo>
                  <a:cubicBezTo>
                    <a:pt x="35699" y="45088"/>
                    <a:pt x="29682" y="47658"/>
                    <a:pt x="23402" y="47658"/>
                  </a:cubicBezTo>
                  <a:cubicBezTo>
                    <a:pt x="17122" y="47658"/>
                    <a:pt x="11106" y="45088"/>
                    <a:pt x="6705" y="40526"/>
                  </a:cubicBezTo>
                  <a:cubicBezTo>
                    <a:pt x="2407" y="36070"/>
                    <a:pt x="0" y="30075"/>
                    <a:pt x="0" y="238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293042" y="1562392"/>
              <a:ext cx="198758" cy="40154"/>
            </a:xfrm>
            <a:custGeom>
              <a:avLst/>
              <a:gdLst>
                <a:gd name="connsiteX0" fmla="*/ 0 w 198758"/>
                <a:gd name="connsiteY0" fmla="*/ 0 h 40154"/>
                <a:gd name="connsiteX1" fmla="*/ 198758 w 198758"/>
                <a:gd name="connsiteY1" fmla="*/ 0 h 40154"/>
                <a:gd name="connsiteX2" fmla="*/ 198758 w 198758"/>
                <a:gd name="connsiteY2" fmla="*/ 40154 h 40154"/>
                <a:gd name="connsiteX3" fmla="*/ 0 w 198758"/>
                <a:gd name="connsiteY3" fmla="*/ 40154 h 40154"/>
                <a:gd name="connsiteX4" fmla="*/ 0 w 198758"/>
                <a:gd name="connsiteY4" fmla="*/ 0 h 40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758" h="40154">
                  <a:moveTo>
                    <a:pt x="0" y="0"/>
                  </a:moveTo>
                  <a:lnTo>
                    <a:pt x="198758" y="0"/>
                  </a:lnTo>
                  <a:lnTo>
                    <a:pt x="198758" y="40154"/>
                  </a:lnTo>
                  <a:lnTo>
                    <a:pt x="0" y="401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3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743200" y="2171744"/>
            <a:ext cx="3505200" cy="18288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25000"/>
                <a:lumOff val="75000"/>
              </a:schemeClr>
            </a:solidFill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4" name="Round Same Side Corner Rectangle 13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649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ockUp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4" name="Round Same Side Corner Rectangle 13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0" y="3486150"/>
            <a:ext cx="9144000" cy="16573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grpSp>
        <p:nvGrpSpPr>
          <p:cNvPr id="19" name="Group 300"/>
          <p:cNvGrpSpPr/>
          <p:nvPr userDrawn="1"/>
        </p:nvGrpSpPr>
        <p:grpSpPr>
          <a:xfrm>
            <a:off x="4855026" y="1446111"/>
            <a:ext cx="3882522" cy="2030568"/>
            <a:chOff x="2844800" y="1304396"/>
            <a:chExt cx="2803525" cy="1466250"/>
          </a:xfrm>
        </p:grpSpPr>
        <p:grpSp>
          <p:nvGrpSpPr>
            <p:cNvPr id="21" name="Group 44"/>
            <p:cNvGrpSpPr/>
            <p:nvPr/>
          </p:nvGrpSpPr>
          <p:grpSpPr>
            <a:xfrm>
              <a:off x="3209925" y="1304396"/>
              <a:ext cx="2073275" cy="1397000"/>
              <a:chOff x="4843457" y="992546"/>
              <a:chExt cx="2073275" cy="1397000"/>
            </a:xfrm>
          </p:grpSpPr>
          <p:sp>
            <p:nvSpPr>
              <p:cNvPr id="32" name="Freeform 12"/>
              <p:cNvSpPr>
                <a:spLocks/>
              </p:cNvSpPr>
              <p:nvPr/>
            </p:nvSpPr>
            <p:spPr bwMode="auto">
              <a:xfrm>
                <a:off x="4843457" y="992546"/>
                <a:ext cx="2073275" cy="1397000"/>
              </a:xfrm>
              <a:custGeom>
                <a:avLst/>
                <a:gdLst/>
                <a:ahLst/>
                <a:cxnLst>
                  <a:cxn ang="0">
                    <a:pos x="1146" y="737"/>
                  </a:cxn>
                  <a:cxn ang="0">
                    <a:pos x="1120" y="772"/>
                  </a:cxn>
                  <a:cxn ang="0">
                    <a:pos x="26" y="772"/>
                  </a:cxn>
                  <a:cxn ang="0">
                    <a:pos x="0" y="737"/>
                  </a:cxn>
                  <a:cxn ang="0">
                    <a:pos x="0" y="35"/>
                  </a:cxn>
                  <a:cxn ang="0">
                    <a:pos x="26" y="0"/>
                  </a:cxn>
                  <a:cxn ang="0">
                    <a:pos x="1120" y="0"/>
                  </a:cxn>
                  <a:cxn ang="0">
                    <a:pos x="1146" y="35"/>
                  </a:cxn>
                  <a:cxn ang="0">
                    <a:pos x="1146" y="737"/>
                  </a:cxn>
                </a:cxnLst>
                <a:rect l="0" t="0" r="r" b="b"/>
                <a:pathLst>
                  <a:path w="1146" h="772">
                    <a:moveTo>
                      <a:pt x="1146" y="737"/>
                    </a:moveTo>
                    <a:cubicBezTo>
                      <a:pt x="1146" y="756"/>
                      <a:pt x="1134" y="772"/>
                      <a:pt x="1120" y="772"/>
                    </a:cubicBezTo>
                    <a:cubicBezTo>
                      <a:pt x="26" y="772"/>
                      <a:pt x="26" y="772"/>
                      <a:pt x="26" y="772"/>
                    </a:cubicBezTo>
                    <a:cubicBezTo>
                      <a:pt x="12" y="772"/>
                      <a:pt x="0" y="756"/>
                      <a:pt x="0" y="73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2" y="0"/>
                      <a:pt x="26" y="0"/>
                    </a:cubicBezTo>
                    <a:cubicBezTo>
                      <a:pt x="1120" y="0"/>
                      <a:pt x="1120" y="0"/>
                      <a:pt x="1120" y="0"/>
                    </a:cubicBezTo>
                    <a:cubicBezTo>
                      <a:pt x="1134" y="0"/>
                      <a:pt x="1146" y="16"/>
                      <a:pt x="1146" y="35"/>
                    </a:cubicBezTo>
                    <a:cubicBezTo>
                      <a:pt x="1146" y="737"/>
                      <a:pt x="1146" y="737"/>
                      <a:pt x="1146" y="737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4" name="Rectangle 13"/>
              <p:cNvSpPr>
                <a:spLocks noChangeArrowheads="1"/>
              </p:cNvSpPr>
              <p:nvPr/>
            </p:nvSpPr>
            <p:spPr bwMode="auto">
              <a:xfrm>
                <a:off x="4926007" y="1068746"/>
                <a:ext cx="1914525" cy="11811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4936351" y="1068746"/>
                <a:ext cx="1901825" cy="1089025"/>
              </a:xfrm>
              <a:custGeom>
                <a:avLst/>
                <a:gdLst/>
                <a:ahLst/>
                <a:cxnLst>
                  <a:cxn ang="0">
                    <a:pos x="1198" y="0"/>
                  </a:cxn>
                  <a:cxn ang="0">
                    <a:pos x="0" y="0"/>
                  </a:cxn>
                  <a:cxn ang="0">
                    <a:pos x="1198" y="686"/>
                  </a:cxn>
                  <a:cxn ang="0">
                    <a:pos x="1198" y="0"/>
                  </a:cxn>
                </a:cxnLst>
                <a:rect l="0" t="0" r="r" b="b"/>
                <a:pathLst>
                  <a:path w="1198" h="686">
                    <a:moveTo>
                      <a:pt x="1198" y="0"/>
                    </a:moveTo>
                    <a:lnTo>
                      <a:pt x="0" y="0"/>
                    </a:lnTo>
                    <a:lnTo>
                      <a:pt x="1198" y="686"/>
                    </a:lnTo>
                    <a:lnTo>
                      <a:pt x="1198" y="0"/>
                    </a:lnTo>
                    <a:close/>
                  </a:path>
                </a:pathLst>
              </a:custGeom>
              <a:solidFill>
                <a:schemeClr val="bg1">
                  <a:alpha val="23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22" name="Group 43"/>
            <p:cNvGrpSpPr/>
            <p:nvPr/>
          </p:nvGrpSpPr>
          <p:grpSpPr>
            <a:xfrm>
              <a:off x="2844800" y="2648409"/>
              <a:ext cx="2803525" cy="122237"/>
              <a:chOff x="4462463" y="2425701"/>
              <a:chExt cx="2803525" cy="122237"/>
            </a:xfrm>
          </p:grpSpPr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4462463" y="2481263"/>
                <a:ext cx="2800350" cy="6667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68" y="37"/>
                  </a:cxn>
                  <a:cxn ang="0">
                    <a:pos x="1487" y="37"/>
                  </a:cxn>
                  <a:cxn ang="0">
                    <a:pos x="1546" y="12"/>
                  </a:cxn>
                  <a:cxn ang="0">
                    <a:pos x="1547" y="0"/>
                  </a:cxn>
                  <a:cxn ang="0">
                    <a:pos x="10" y="5"/>
                  </a:cxn>
                </a:cxnLst>
                <a:rect l="0" t="0" r="r" b="b"/>
                <a:pathLst>
                  <a:path w="1547" h="37">
                    <a:moveTo>
                      <a:pt x="10" y="5"/>
                    </a:moveTo>
                    <a:cubicBezTo>
                      <a:pt x="10" y="5"/>
                      <a:pt x="0" y="23"/>
                      <a:pt x="68" y="37"/>
                    </a:cubicBezTo>
                    <a:cubicBezTo>
                      <a:pt x="1487" y="37"/>
                      <a:pt x="1487" y="37"/>
                      <a:pt x="1487" y="37"/>
                    </a:cubicBezTo>
                    <a:cubicBezTo>
                      <a:pt x="1487" y="37"/>
                      <a:pt x="1534" y="34"/>
                      <a:pt x="1546" y="12"/>
                    </a:cubicBezTo>
                    <a:cubicBezTo>
                      <a:pt x="1547" y="0"/>
                      <a:pt x="1547" y="0"/>
                      <a:pt x="1547" y="0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4478338" y="2425701"/>
                <a:ext cx="2787650" cy="841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38"/>
                  </a:cxn>
                  <a:cxn ang="0">
                    <a:pos x="16" y="43"/>
                  </a:cxn>
                  <a:cxn ang="0">
                    <a:pos x="1522" y="43"/>
                  </a:cxn>
                  <a:cxn ang="0">
                    <a:pos x="1538" y="40"/>
                  </a:cxn>
                  <a:cxn ang="0">
                    <a:pos x="1538" y="0"/>
                  </a:cxn>
                  <a:cxn ang="0">
                    <a:pos x="1" y="0"/>
                  </a:cxn>
                </a:cxnLst>
                <a:rect l="0" t="0" r="r" b="b"/>
                <a:pathLst>
                  <a:path w="1540" h="47">
                    <a:moveTo>
                      <a:pt x="1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" y="47"/>
                      <a:pt x="16" y="43"/>
                      <a:pt x="16" y="43"/>
                    </a:cubicBezTo>
                    <a:cubicBezTo>
                      <a:pt x="1522" y="43"/>
                      <a:pt x="1522" y="43"/>
                      <a:pt x="1522" y="43"/>
                    </a:cubicBezTo>
                    <a:cubicBezTo>
                      <a:pt x="1540" y="45"/>
                      <a:pt x="1538" y="40"/>
                      <a:pt x="1538" y="40"/>
                    </a:cubicBezTo>
                    <a:cubicBezTo>
                      <a:pt x="1538" y="0"/>
                      <a:pt x="1538" y="0"/>
                      <a:pt x="1538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>
                <a:gsLst>
                  <a:gs pos="42000">
                    <a:schemeClr val="bg1">
                      <a:lumMod val="75000"/>
                    </a:schemeClr>
                  </a:gs>
                  <a:gs pos="6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5" name="Freeform 31"/>
              <p:cNvSpPr>
                <a:spLocks/>
              </p:cNvSpPr>
              <p:nvPr/>
            </p:nvSpPr>
            <p:spPr bwMode="auto">
              <a:xfrm>
                <a:off x="5672138" y="2425701"/>
                <a:ext cx="392113" cy="44450"/>
              </a:xfrm>
              <a:custGeom>
                <a:avLst/>
                <a:gdLst/>
                <a:ahLst/>
                <a:cxnLst>
                  <a:cxn ang="0">
                    <a:pos x="20" y="22"/>
                  </a:cxn>
                  <a:cxn ang="0">
                    <a:pos x="198" y="22"/>
                  </a:cxn>
                  <a:cxn ang="0">
                    <a:pos x="215" y="1"/>
                  </a:cxn>
                  <a:cxn ang="0">
                    <a:pos x="6" y="0"/>
                  </a:cxn>
                  <a:cxn ang="0">
                    <a:pos x="20" y="22"/>
                  </a:cxn>
                </a:cxnLst>
                <a:rect l="0" t="0" r="r" b="b"/>
                <a:pathLst>
                  <a:path w="217" h="25">
                    <a:moveTo>
                      <a:pt x="20" y="22"/>
                    </a:moveTo>
                    <a:cubicBezTo>
                      <a:pt x="198" y="22"/>
                      <a:pt x="198" y="22"/>
                      <a:pt x="198" y="22"/>
                    </a:cubicBezTo>
                    <a:cubicBezTo>
                      <a:pt x="198" y="22"/>
                      <a:pt x="217" y="25"/>
                      <a:pt x="2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20"/>
                      <a:pt x="20" y="2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</p:grpSp>
      <p:sp>
        <p:nvSpPr>
          <p:cNvPr id="36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474998" y="1556475"/>
            <a:ext cx="2651372" cy="1635672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grpSp>
        <p:nvGrpSpPr>
          <p:cNvPr id="20" name="Group 300"/>
          <p:cNvGrpSpPr/>
          <p:nvPr userDrawn="1"/>
        </p:nvGrpSpPr>
        <p:grpSpPr>
          <a:xfrm>
            <a:off x="391890" y="1446111"/>
            <a:ext cx="3882522" cy="2030568"/>
            <a:chOff x="2844800" y="1304396"/>
            <a:chExt cx="2803525" cy="1466250"/>
          </a:xfrm>
        </p:grpSpPr>
        <p:grpSp>
          <p:nvGrpSpPr>
            <p:cNvPr id="26" name="Group 44"/>
            <p:cNvGrpSpPr/>
            <p:nvPr/>
          </p:nvGrpSpPr>
          <p:grpSpPr>
            <a:xfrm>
              <a:off x="3209925" y="1304396"/>
              <a:ext cx="2073275" cy="1397000"/>
              <a:chOff x="4843457" y="992546"/>
              <a:chExt cx="2073275" cy="1397000"/>
            </a:xfrm>
          </p:grpSpPr>
          <p:sp>
            <p:nvSpPr>
              <p:cNvPr id="31" name="Freeform 12"/>
              <p:cNvSpPr>
                <a:spLocks/>
              </p:cNvSpPr>
              <p:nvPr/>
            </p:nvSpPr>
            <p:spPr bwMode="auto">
              <a:xfrm>
                <a:off x="4843457" y="992546"/>
                <a:ext cx="2073275" cy="1397000"/>
              </a:xfrm>
              <a:custGeom>
                <a:avLst/>
                <a:gdLst/>
                <a:ahLst/>
                <a:cxnLst>
                  <a:cxn ang="0">
                    <a:pos x="1146" y="737"/>
                  </a:cxn>
                  <a:cxn ang="0">
                    <a:pos x="1120" y="772"/>
                  </a:cxn>
                  <a:cxn ang="0">
                    <a:pos x="26" y="772"/>
                  </a:cxn>
                  <a:cxn ang="0">
                    <a:pos x="0" y="737"/>
                  </a:cxn>
                  <a:cxn ang="0">
                    <a:pos x="0" y="35"/>
                  </a:cxn>
                  <a:cxn ang="0">
                    <a:pos x="26" y="0"/>
                  </a:cxn>
                  <a:cxn ang="0">
                    <a:pos x="1120" y="0"/>
                  </a:cxn>
                  <a:cxn ang="0">
                    <a:pos x="1146" y="35"/>
                  </a:cxn>
                  <a:cxn ang="0">
                    <a:pos x="1146" y="737"/>
                  </a:cxn>
                </a:cxnLst>
                <a:rect l="0" t="0" r="r" b="b"/>
                <a:pathLst>
                  <a:path w="1146" h="772">
                    <a:moveTo>
                      <a:pt x="1146" y="737"/>
                    </a:moveTo>
                    <a:cubicBezTo>
                      <a:pt x="1146" y="756"/>
                      <a:pt x="1134" y="772"/>
                      <a:pt x="1120" y="772"/>
                    </a:cubicBezTo>
                    <a:cubicBezTo>
                      <a:pt x="26" y="772"/>
                      <a:pt x="26" y="772"/>
                      <a:pt x="26" y="772"/>
                    </a:cubicBezTo>
                    <a:cubicBezTo>
                      <a:pt x="12" y="772"/>
                      <a:pt x="0" y="756"/>
                      <a:pt x="0" y="73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2" y="0"/>
                      <a:pt x="26" y="0"/>
                    </a:cubicBezTo>
                    <a:cubicBezTo>
                      <a:pt x="1120" y="0"/>
                      <a:pt x="1120" y="0"/>
                      <a:pt x="1120" y="0"/>
                    </a:cubicBezTo>
                    <a:cubicBezTo>
                      <a:pt x="1134" y="0"/>
                      <a:pt x="1146" y="16"/>
                      <a:pt x="1146" y="35"/>
                    </a:cubicBezTo>
                    <a:cubicBezTo>
                      <a:pt x="1146" y="737"/>
                      <a:pt x="1146" y="737"/>
                      <a:pt x="1146" y="737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3" name="Rectangle 13"/>
              <p:cNvSpPr>
                <a:spLocks noChangeArrowheads="1"/>
              </p:cNvSpPr>
              <p:nvPr/>
            </p:nvSpPr>
            <p:spPr bwMode="auto">
              <a:xfrm>
                <a:off x="4926007" y="1068746"/>
                <a:ext cx="1914525" cy="11811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auto">
              <a:xfrm>
                <a:off x="4936351" y="1068746"/>
                <a:ext cx="1901825" cy="1089025"/>
              </a:xfrm>
              <a:custGeom>
                <a:avLst/>
                <a:gdLst/>
                <a:ahLst/>
                <a:cxnLst>
                  <a:cxn ang="0">
                    <a:pos x="1198" y="0"/>
                  </a:cxn>
                  <a:cxn ang="0">
                    <a:pos x="0" y="0"/>
                  </a:cxn>
                  <a:cxn ang="0">
                    <a:pos x="1198" y="686"/>
                  </a:cxn>
                  <a:cxn ang="0">
                    <a:pos x="1198" y="0"/>
                  </a:cxn>
                </a:cxnLst>
                <a:rect l="0" t="0" r="r" b="b"/>
                <a:pathLst>
                  <a:path w="1198" h="686">
                    <a:moveTo>
                      <a:pt x="1198" y="0"/>
                    </a:moveTo>
                    <a:lnTo>
                      <a:pt x="0" y="0"/>
                    </a:lnTo>
                    <a:lnTo>
                      <a:pt x="1198" y="686"/>
                    </a:lnTo>
                    <a:lnTo>
                      <a:pt x="1198" y="0"/>
                    </a:lnTo>
                    <a:close/>
                  </a:path>
                </a:pathLst>
              </a:custGeom>
              <a:solidFill>
                <a:schemeClr val="bg1">
                  <a:alpha val="23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27" name="Group 43"/>
            <p:cNvGrpSpPr/>
            <p:nvPr/>
          </p:nvGrpSpPr>
          <p:grpSpPr>
            <a:xfrm>
              <a:off x="2844800" y="2648409"/>
              <a:ext cx="2803525" cy="122237"/>
              <a:chOff x="4462463" y="2425701"/>
              <a:chExt cx="2803525" cy="122237"/>
            </a:xfrm>
          </p:grpSpPr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4462463" y="2481263"/>
                <a:ext cx="2800350" cy="6667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68" y="37"/>
                  </a:cxn>
                  <a:cxn ang="0">
                    <a:pos x="1487" y="37"/>
                  </a:cxn>
                  <a:cxn ang="0">
                    <a:pos x="1546" y="12"/>
                  </a:cxn>
                  <a:cxn ang="0">
                    <a:pos x="1547" y="0"/>
                  </a:cxn>
                  <a:cxn ang="0">
                    <a:pos x="10" y="5"/>
                  </a:cxn>
                </a:cxnLst>
                <a:rect l="0" t="0" r="r" b="b"/>
                <a:pathLst>
                  <a:path w="1547" h="37">
                    <a:moveTo>
                      <a:pt x="10" y="5"/>
                    </a:moveTo>
                    <a:cubicBezTo>
                      <a:pt x="10" y="5"/>
                      <a:pt x="0" y="23"/>
                      <a:pt x="68" y="37"/>
                    </a:cubicBezTo>
                    <a:cubicBezTo>
                      <a:pt x="1487" y="37"/>
                      <a:pt x="1487" y="37"/>
                      <a:pt x="1487" y="37"/>
                    </a:cubicBezTo>
                    <a:cubicBezTo>
                      <a:pt x="1487" y="37"/>
                      <a:pt x="1534" y="34"/>
                      <a:pt x="1546" y="12"/>
                    </a:cubicBezTo>
                    <a:cubicBezTo>
                      <a:pt x="1547" y="0"/>
                      <a:pt x="1547" y="0"/>
                      <a:pt x="1547" y="0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4478338" y="2425701"/>
                <a:ext cx="2787650" cy="841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38"/>
                  </a:cxn>
                  <a:cxn ang="0">
                    <a:pos x="16" y="43"/>
                  </a:cxn>
                  <a:cxn ang="0">
                    <a:pos x="1522" y="43"/>
                  </a:cxn>
                  <a:cxn ang="0">
                    <a:pos x="1538" y="40"/>
                  </a:cxn>
                  <a:cxn ang="0">
                    <a:pos x="1538" y="0"/>
                  </a:cxn>
                  <a:cxn ang="0">
                    <a:pos x="1" y="0"/>
                  </a:cxn>
                </a:cxnLst>
                <a:rect l="0" t="0" r="r" b="b"/>
                <a:pathLst>
                  <a:path w="1540" h="47">
                    <a:moveTo>
                      <a:pt x="1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" y="47"/>
                      <a:pt x="16" y="43"/>
                      <a:pt x="16" y="43"/>
                    </a:cubicBezTo>
                    <a:cubicBezTo>
                      <a:pt x="1522" y="43"/>
                      <a:pt x="1522" y="43"/>
                      <a:pt x="1522" y="43"/>
                    </a:cubicBezTo>
                    <a:cubicBezTo>
                      <a:pt x="1540" y="45"/>
                      <a:pt x="1538" y="40"/>
                      <a:pt x="1538" y="40"/>
                    </a:cubicBezTo>
                    <a:cubicBezTo>
                      <a:pt x="1538" y="0"/>
                      <a:pt x="1538" y="0"/>
                      <a:pt x="1538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0" name="Freeform 31"/>
              <p:cNvSpPr>
                <a:spLocks/>
              </p:cNvSpPr>
              <p:nvPr/>
            </p:nvSpPr>
            <p:spPr bwMode="auto">
              <a:xfrm>
                <a:off x="5672138" y="2425701"/>
                <a:ext cx="392113" cy="44450"/>
              </a:xfrm>
              <a:custGeom>
                <a:avLst/>
                <a:gdLst/>
                <a:ahLst/>
                <a:cxnLst>
                  <a:cxn ang="0">
                    <a:pos x="20" y="22"/>
                  </a:cxn>
                  <a:cxn ang="0">
                    <a:pos x="198" y="22"/>
                  </a:cxn>
                  <a:cxn ang="0">
                    <a:pos x="215" y="1"/>
                  </a:cxn>
                  <a:cxn ang="0">
                    <a:pos x="6" y="0"/>
                  </a:cxn>
                  <a:cxn ang="0">
                    <a:pos x="20" y="22"/>
                  </a:cxn>
                </a:cxnLst>
                <a:rect l="0" t="0" r="r" b="b"/>
                <a:pathLst>
                  <a:path w="217" h="25">
                    <a:moveTo>
                      <a:pt x="20" y="22"/>
                    </a:moveTo>
                    <a:cubicBezTo>
                      <a:pt x="198" y="22"/>
                      <a:pt x="198" y="22"/>
                      <a:pt x="198" y="22"/>
                    </a:cubicBezTo>
                    <a:cubicBezTo>
                      <a:pt x="198" y="22"/>
                      <a:pt x="217" y="25"/>
                      <a:pt x="2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20"/>
                      <a:pt x="20" y="2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/>
                  <a:sym typeface="Arial"/>
                </a:endParaRPr>
              </a:p>
            </p:txBody>
          </p:sp>
        </p:grpSp>
      </p:grpSp>
      <p:sp>
        <p:nvSpPr>
          <p:cNvPr id="3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1011862" y="1556475"/>
            <a:ext cx="2651372" cy="1635672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36" grpId="0"/>
      <p:bldP spid="38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ockUp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4" name="Round Same Side Corner Rectangle 13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-6036" y="1650996"/>
            <a:ext cx="9144000" cy="2589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 rot="21293738">
            <a:off x="439294" y="1568035"/>
            <a:ext cx="3164896" cy="2894694"/>
            <a:chOff x="3886200" y="1581150"/>
            <a:chExt cx="2667000" cy="2439306"/>
          </a:xfrm>
        </p:grpSpPr>
        <p:sp>
          <p:nvSpPr>
            <p:cNvPr id="21" name="Rectangle 20"/>
            <p:cNvSpPr/>
            <p:nvPr userDrawn="1"/>
          </p:nvSpPr>
          <p:spPr>
            <a:xfrm>
              <a:off x="3886200" y="1581150"/>
              <a:ext cx="2667000" cy="2439306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4114800" y="1733550"/>
              <a:ext cx="2209800" cy="2021140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20" name="Rectangle 19"/>
          <p:cNvSpPr/>
          <p:nvPr userDrawn="1"/>
        </p:nvSpPr>
        <p:spPr>
          <a:xfrm>
            <a:off x="828570" y="1803396"/>
            <a:ext cx="2514600" cy="22850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38508" y="1939468"/>
            <a:ext cx="2294725" cy="2012950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tIns="0" bIns="27432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9" name="Rectangle 28"/>
          <p:cNvSpPr/>
          <p:nvPr userDrawn="1"/>
        </p:nvSpPr>
        <p:spPr>
          <a:xfrm>
            <a:off x="4840512" y="1864176"/>
            <a:ext cx="2133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8"/>
          </p:nvPr>
        </p:nvSpPr>
        <p:spPr>
          <a:xfrm>
            <a:off x="4950805" y="1940011"/>
            <a:ext cx="1913014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896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20" grpId="0" animBg="1"/>
      <p:bldP spid="19" grpId="0" animBg="1"/>
      <p:bldP spid="29" grpId="0" animBg="1"/>
      <p:bldP spid="30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ockUp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1033930"/>
            <a:ext cx="9144000" cy="203312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tIns="91440" bIns="91440" anchor="t" anchorCtr="0"/>
          <a:lstStyle>
            <a:lvl1pPr algn="ctr" rtl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6542394" y="2234045"/>
            <a:ext cx="1673352" cy="1673352"/>
          </a:xfrm>
          <a:prstGeom prst="bracketPair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917448" y="2234045"/>
            <a:ext cx="1673352" cy="1673352"/>
          </a:xfrm>
          <a:prstGeom prst="bracketPair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3729921" y="2234045"/>
            <a:ext cx="1673352" cy="1673352"/>
          </a:xfrm>
          <a:prstGeom prst="bracketPair">
            <a:avLst/>
          </a:prstGeom>
          <a:solidFill>
            <a:schemeClr val="bg1"/>
          </a:solidFill>
          <a:ln w="19050">
            <a:noFill/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03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7" grpId="0" animBg="1"/>
      <p:bldP spid="8" grpId="0" animBg="1"/>
      <p:bldP spid="9" grpId="0" animBg="1"/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ockUp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57725" y="3054350"/>
            <a:ext cx="2466475" cy="139658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3331744" y="1549932"/>
            <a:ext cx="2466475" cy="139658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3" hasCustomPrompt="1"/>
          </p:nvPr>
        </p:nvSpPr>
        <p:spPr>
          <a:xfrm>
            <a:off x="6005763" y="3054350"/>
            <a:ext cx="2466475" cy="139658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36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4" grpId="0" animBg="1"/>
      <p:bldP spid="15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ockUp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967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ockUp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40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904875" y="1392567"/>
            <a:ext cx="2286000" cy="3502152"/>
          </a:xfrm>
          <a:prstGeom prst="flowChartDocumen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tIns="0" bIns="182880" anchor="b"/>
          <a:lstStyle>
            <a:lvl1pPr algn="ctr" rtl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1" name="Picture Placeholder 12"/>
          <p:cNvSpPr>
            <a:spLocks noGrp="1"/>
          </p:cNvSpPr>
          <p:nvPr>
            <p:ph type="pic" sz="quarter" idx="18" hasCustomPrompt="1"/>
          </p:nvPr>
        </p:nvSpPr>
        <p:spPr>
          <a:xfrm>
            <a:off x="5922580" y="1392567"/>
            <a:ext cx="2286000" cy="2286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tIns="0" bIns="182880" anchor="b"/>
          <a:lstStyle>
            <a:lvl1pPr algn="ctr" rtl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9" hasCustomPrompt="1"/>
          </p:nvPr>
        </p:nvSpPr>
        <p:spPr>
          <a:xfrm>
            <a:off x="3413727" y="2637713"/>
            <a:ext cx="2286000" cy="2286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tIns="0" bIns="182880" anchor="b"/>
          <a:lstStyle>
            <a:lvl1pPr algn="ctr" rtl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62000" y="1224783"/>
            <a:ext cx="7620000" cy="91440"/>
            <a:chOff x="160021" y="4695412"/>
            <a:chExt cx="8825228" cy="238541"/>
          </a:xfrm>
        </p:grpSpPr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 rot="16200000">
              <a:off x="923457" y="3931977"/>
              <a:ext cx="238540" cy="1765411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 rot="16200000">
              <a:off x="2683727" y="3929492"/>
              <a:ext cx="238540" cy="1770380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 rot="16200000">
              <a:off x="4451622" y="3931978"/>
              <a:ext cx="238540" cy="1765409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 rot="16200000">
              <a:off x="6222003" y="3927005"/>
              <a:ext cx="238540" cy="1775355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 rot="16200000">
              <a:off x="7978303" y="3927006"/>
              <a:ext cx="238540" cy="1775352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556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0" grpId="0" animBg="1"/>
      <p:bldP spid="41" grpId="0" animBg="1"/>
      <p:bldP spid="8" grpId="0" animBg="1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ockUp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 Same Side Corner Rectangle 17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17645"/>
            <a:ext cx="5029200" cy="3108960"/>
          </a:xfrm>
          <a:prstGeom prst="flowChartDocumen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7010400" y="1517645"/>
            <a:ext cx="2133600" cy="3105155"/>
          </a:xfrm>
          <a:prstGeom prst="flowChartDocumen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5162550" y="1520586"/>
            <a:ext cx="17145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Title Goes Here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7" hasCustomPrompt="1"/>
          </p:nvPr>
        </p:nvSpPr>
        <p:spPr>
          <a:xfrm>
            <a:off x="5162550" y="1818404"/>
            <a:ext cx="1714501" cy="4256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8" hasCustomPrompt="1"/>
          </p:nvPr>
        </p:nvSpPr>
        <p:spPr>
          <a:xfrm>
            <a:off x="5162550" y="2434985"/>
            <a:ext cx="17145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Title Goes Here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5162550" y="2732803"/>
            <a:ext cx="1714501" cy="4256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0" hasCustomPrompt="1"/>
          </p:nvPr>
        </p:nvSpPr>
        <p:spPr>
          <a:xfrm>
            <a:off x="5162550" y="3355124"/>
            <a:ext cx="17145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Title Goes Here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21" hasCustomPrompt="1"/>
          </p:nvPr>
        </p:nvSpPr>
        <p:spPr>
          <a:xfrm>
            <a:off x="5162550" y="3652942"/>
            <a:ext cx="1714501" cy="4256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4962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2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ockUp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 Same Side Corner Rectangle 17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33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520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7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552497" y="1260575"/>
            <a:ext cx="1861204" cy="1354057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0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2626099" y="1260575"/>
            <a:ext cx="1861204" cy="1354057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3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4683499" y="1260575"/>
            <a:ext cx="1861204" cy="1354057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6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6740899" y="1260575"/>
            <a:ext cx="1861204" cy="1354057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9" name="Picture Placeholder 7"/>
          <p:cNvSpPr>
            <a:spLocks noGrp="1"/>
          </p:cNvSpPr>
          <p:nvPr>
            <p:ph type="pic" sz="quarter" idx="23" hasCustomPrompt="1"/>
          </p:nvPr>
        </p:nvSpPr>
        <p:spPr>
          <a:xfrm>
            <a:off x="552497" y="3181680"/>
            <a:ext cx="1861204" cy="1354057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2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2626099" y="3181680"/>
            <a:ext cx="1861204" cy="1354057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5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4683499" y="3181680"/>
            <a:ext cx="1861204" cy="1354057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8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6740899" y="3181680"/>
            <a:ext cx="1861204" cy="1354057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52498" y="2634225"/>
            <a:ext cx="1861204" cy="381730"/>
          </a:xfrm>
          <a:prstGeom prst="bracketPair">
            <a:avLst/>
          </a:prstGeom>
          <a:ln>
            <a:solidFill>
              <a:schemeClr val="accent1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92" name="Text Placeholder 3"/>
          <p:cNvSpPr>
            <a:spLocks noGrp="1"/>
          </p:cNvSpPr>
          <p:nvPr>
            <p:ph type="body" sz="half" idx="18"/>
          </p:nvPr>
        </p:nvSpPr>
        <p:spPr>
          <a:xfrm>
            <a:off x="2626100" y="2634225"/>
            <a:ext cx="1861204" cy="381730"/>
          </a:xfrm>
          <a:prstGeom prst="bracketPair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93" name="Text Placeholder 3"/>
          <p:cNvSpPr>
            <a:spLocks noGrp="1"/>
          </p:cNvSpPr>
          <p:nvPr>
            <p:ph type="body" sz="half" idx="20"/>
          </p:nvPr>
        </p:nvSpPr>
        <p:spPr>
          <a:xfrm>
            <a:off x="4683500" y="2634225"/>
            <a:ext cx="1861204" cy="381730"/>
          </a:xfrm>
          <a:prstGeom prst="bracketPair">
            <a:avLst/>
          </a:prstGeom>
          <a:ln>
            <a:solidFill>
              <a:schemeClr val="accent3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94" name="Text Placeholder 3"/>
          <p:cNvSpPr>
            <a:spLocks noGrp="1"/>
          </p:cNvSpPr>
          <p:nvPr>
            <p:ph type="body" sz="half" idx="22"/>
          </p:nvPr>
        </p:nvSpPr>
        <p:spPr>
          <a:xfrm>
            <a:off x="6740900" y="2634225"/>
            <a:ext cx="1861204" cy="381730"/>
          </a:xfrm>
          <a:prstGeom prst="bracketPair">
            <a:avLst/>
          </a:prstGeom>
          <a:ln>
            <a:solidFill>
              <a:schemeClr val="accent4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95" name="Text Placeholder 3"/>
          <p:cNvSpPr>
            <a:spLocks noGrp="1"/>
          </p:cNvSpPr>
          <p:nvPr>
            <p:ph type="body" sz="half" idx="24"/>
          </p:nvPr>
        </p:nvSpPr>
        <p:spPr>
          <a:xfrm>
            <a:off x="552498" y="4555330"/>
            <a:ext cx="1861204" cy="381730"/>
          </a:xfrm>
          <a:prstGeom prst="bracketPair">
            <a:avLst/>
          </a:prstGeom>
          <a:ln>
            <a:solidFill>
              <a:schemeClr val="accent5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96" name="Text Placeholder 3"/>
          <p:cNvSpPr>
            <a:spLocks noGrp="1"/>
          </p:cNvSpPr>
          <p:nvPr>
            <p:ph type="body" sz="half" idx="26"/>
          </p:nvPr>
        </p:nvSpPr>
        <p:spPr>
          <a:xfrm>
            <a:off x="2626100" y="4555330"/>
            <a:ext cx="1861204" cy="381730"/>
          </a:xfrm>
          <a:prstGeom prst="bracketPair">
            <a:avLst/>
          </a:prstGeom>
          <a:ln>
            <a:solidFill>
              <a:schemeClr val="accent6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97" name="Text Placeholder 3"/>
          <p:cNvSpPr>
            <a:spLocks noGrp="1"/>
          </p:cNvSpPr>
          <p:nvPr>
            <p:ph type="body" sz="half" idx="28"/>
          </p:nvPr>
        </p:nvSpPr>
        <p:spPr>
          <a:xfrm>
            <a:off x="4683500" y="4555330"/>
            <a:ext cx="1861204" cy="381730"/>
          </a:xfrm>
          <a:prstGeom prst="bracketPair">
            <a:avLst/>
          </a:prstGeom>
          <a:ln>
            <a:solidFill>
              <a:schemeClr val="accent1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98" name="Text Placeholder 3"/>
          <p:cNvSpPr>
            <a:spLocks noGrp="1"/>
          </p:cNvSpPr>
          <p:nvPr>
            <p:ph type="body" sz="half" idx="30"/>
          </p:nvPr>
        </p:nvSpPr>
        <p:spPr>
          <a:xfrm>
            <a:off x="6740900" y="4555330"/>
            <a:ext cx="1861204" cy="381730"/>
          </a:xfrm>
          <a:prstGeom prst="bracketPair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373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67" grpId="0" animBg="1"/>
      <p:bldP spid="70" grpId="0" animBg="1"/>
      <p:bldP spid="73" grpId="0" animBg="1"/>
      <p:bldP spid="76" grpId="0" animBg="1"/>
      <p:bldP spid="79" grpId="0" animBg="1"/>
      <p:bldP spid="82" grpId="0" animBg="1"/>
      <p:bldP spid="85" grpId="0" animBg="1"/>
      <p:bldP spid="88" grpId="0" animBg="1"/>
      <p:bldP spid="91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3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5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6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7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8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sa Cierre">
  <p:cSld name="Rosa 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 rot="10800000" flipH="1">
            <a:off x="4543625" y="-5"/>
            <a:ext cx="148200" cy="51435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589350" y="819475"/>
            <a:ext cx="33933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93575" y="1518900"/>
            <a:ext cx="33933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5"/>
            <a:ext cx="362248" cy="30334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</p:pic>
      <p:pic>
        <p:nvPicPr>
          <p:cNvPr id="58" name="Shape 58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MockUp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 Same Side Corner Rectangle 17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33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520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752569" y="150688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6"/>
          </p:nvPr>
        </p:nvSpPr>
        <p:spPr>
          <a:xfrm>
            <a:off x="752569" y="2583648"/>
            <a:ext cx="1428703" cy="381730"/>
          </a:xfrm>
          <a:prstGeom prst="bracketPair">
            <a:avLst/>
          </a:prstGeom>
          <a:ln>
            <a:solidFill>
              <a:schemeClr val="accent1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2295572" y="150688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18"/>
          </p:nvPr>
        </p:nvSpPr>
        <p:spPr>
          <a:xfrm>
            <a:off x="2295572" y="2583648"/>
            <a:ext cx="1428703" cy="381730"/>
          </a:xfrm>
          <a:prstGeom prst="bracketPair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57672" y="150688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0"/>
          </p:nvPr>
        </p:nvSpPr>
        <p:spPr>
          <a:xfrm>
            <a:off x="3857672" y="2583648"/>
            <a:ext cx="1428703" cy="381730"/>
          </a:xfrm>
          <a:prstGeom prst="bracketPair">
            <a:avLst/>
          </a:prstGeom>
          <a:ln>
            <a:solidFill>
              <a:schemeClr val="accent3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5419819" y="150688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6" name="Picture Placeholder 7"/>
          <p:cNvSpPr>
            <a:spLocks noGrp="1"/>
          </p:cNvSpPr>
          <p:nvPr>
            <p:ph type="pic" sz="quarter" idx="23" hasCustomPrompt="1"/>
          </p:nvPr>
        </p:nvSpPr>
        <p:spPr>
          <a:xfrm>
            <a:off x="6981872" y="150688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8" name="Text Placeholder 3"/>
          <p:cNvSpPr>
            <a:spLocks noGrp="1"/>
          </p:cNvSpPr>
          <p:nvPr>
            <p:ph type="body" sz="half" idx="24"/>
          </p:nvPr>
        </p:nvSpPr>
        <p:spPr>
          <a:xfrm>
            <a:off x="6981872" y="2583648"/>
            <a:ext cx="1428703" cy="381730"/>
          </a:xfrm>
          <a:prstGeom prst="bracketPair">
            <a:avLst/>
          </a:prstGeom>
          <a:ln>
            <a:solidFill>
              <a:schemeClr val="accent5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39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752569" y="321527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half" idx="26"/>
          </p:nvPr>
        </p:nvSpPr>
        <p:spPr>
          <a:xfrm>
            <a:off x="752569" y="4292038"/>
            <a:ext cx="1428703" cy="381730"/>
          </a:xfrm>
          <a:prstGeom prst="bracketPair">
            <a:avLst/>
          </a:prstGeom>
          <a:ln>
            <a:solidFill>
              <a:schemeClr val="accent5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42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2295572" y="321527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4" name="Text Placeholder 3"/>
          <p:cNvSpPr>
            <a:spLocks noGrp="1"/>
          </p:cNvSpPr>
          <p:nvPr>
            <p:ph type="body" sz="half" idx="28"/>
          </p:nvPr>
        </p:nvSpPr>
        <p:spPr>
          <a:xfrm>
            <a:off x="2295572" y="4292038"/>
            <a:ext cx="1428703" cy="381730"/>
          </a:xfrm>
          <a:prstGeom prst="bracketPair">
            <a:avLst/>
          </a:prstGeom>
          <a:ln>
            <a:solidFill>
              <a:schemeClr val="accent4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45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3857672" y="321527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7" name="Text Placeholder 3"/>
          <p:cNvSpPr>
            <a:spLocks noGrp="1"/>
          </p:cNvSpPr>
          <p:nvPr>
            <p:ph type="body" sz="half" idx="30"/>
          </p:nvPr>
        </p:nvSpPr>
        <p:spPr>
          <a:xfrm>
            <a:off x="3857672" y="4292038"/>
            <a:ext cx="1428703" cy="381730"/>
          </a:xfrm>
          <a:prstGeom prst="bracketPair">
            <a:avLst/>
          </a:prstGeom>
          <a:ln>
            <a:solidFill>
              <a:schemeClr val="accent3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48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5419819" y="321527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1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6981872" y="3215270"/>
            <a:ext cx="1428703" cy="1057175"/>
          </a:xfrm>
          <a:prstGeom prst="bracketPair">
            <a:avLst/>
          </a:prstGeom>
          <a:solidFill>
            <a:schemeClr val="bg1"/>
          </a:solidFill>
          <a:ln>
            <a:noFill/>
          </a:ln>
        </p:spPr>
        <p:txBody>
          <a:bodyPr bIns="18288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4" name="Text Placeholder 3"/>
          <p:cNvSpPr>
            <a:spLocks noGrp="1"/>
          </p:cNvSpPr>
          <p:nvPr>
            <p:ph type="body" sz="half" idx="22"/>
          </p:nvPr>
        </p:nvSpPr>
        <p:spPr>
          <a:xfrm>
            <a:off x="5419819" y="2583648"/>
            <a:ext cx="1428703" cy="381730"/>
          </a:xfrm>
          <a:prstGeom prst="bracketPair">
            <a:avLst/>
          </a:prstGeom>
          <a:ln>
            <a:solidFill>
              <a:schemeClr val="accent4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55" name="Text Placeholder 3"/>
          <p:cNvSpPr>
            <a:spLocks noGrp="1"/>
          </p:cNvSpPr>
          <p:nvPr>
            <p:ph type="body" sz="half" idx="34"/>
          </p:nvPr>
        </p:nvSpPr>
        <p:spPr>
          <a:xfrm>
            <a:off x="6981872" y="4292038"/>
            <a:ext cx="1428703" cy="381730"/>
          </a:xfrm>
          <a:prstGeom prst="bracketPair">
            <a:avLst/>
          </a:prstGeom>
          <a:ln>
            <a:solidFill>
              <a:schemeClr val="accent1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56" name="Text Placeholder 3"/>
          <p:cNvSpPr>
            <a:spLocks noGrp="1"/>
          </p:cNvSpPr>
          <p:nvPr>
            <p:ph type="body" sz="half" idx="32"/>
          </p:nvPr>
        </p:nvSpPr>
        <p:spPr>
          <a:xfrm>
            <a:off x="5419819" y="4292038"/>
            <a:ext cx="1428703" cy="381730"/>
          </a:xfrm>
          <a:prstGeom prst="bracketPair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883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2" grpId="0" animBg="1"/>
      <p:bldP spid="24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7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30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animBg="1"/>
      <p:bldP spid="36" grpId="0" animBg="1"/>
      <p:bldP spid="38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41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4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animBg="1"/>
      <p:bldP spid="47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51" grpId="0" animBg="1"/>
      <p:bldP spid="54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6B7D2-B98C-44FD-8D04-7EC62A564975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225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zul Texto" type="tx">
  <p:cSld name="Azul Tex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/>
        </p:nvSpPr>
        <p:spPr>
          <a:xfrm rot="-5400000">
            <a:off x="4517850" y="-3214045"/>
            <a:ext cx="1083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/>
          <p:nvPr/>
        </p:nvSpPr>
        <p:spPr>
          <a:xfrm rot="-5400000" flipH="1">
            <a:off x="4497775" y="-3854662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019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0" y="0"/>
            <a:ext cx="9144000" cy="7914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0" y="881743"/>
            <a:ext cx="9144000" cy="42617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6" name="Shape 106"/>
          <p:cNvCxnSpPr/>
          <p:nvPr/>
        </p:nvCxnSpPr>
        <p:spPr>
          <a:xfrm>
            <a:off x="593575" y="4718905"/>
            <a:ext cx="79566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593575" y="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  <a:defRPr sz="2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593575" y="1007706"/>
            <a:ext cx="7956600" cy="346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110" name="Shape 110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66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Portada">
  <p:cSld name="Verde 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 rot="-5400000">
            <a:off x="4466275" y="-1527142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61"/>
          <p:cNvSpPr/>
          <p:nvPr/>
        </p:nvSpPr>
        <p:spPr>
          <a:xfrm rot="10800000" flipH="1">
            <a:off x="0" y="3131744"/>
            <a:ext cx="9144000" cy="20117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534150" y="3627975"/>
            <a:ext cx="5727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  <a:defRPr sz="48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e Portadilla">
  <p:cSld name="Verde 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 rot="-5400000">
            <a:off x="4497775" y="-2041588"/>
            <a:ext cx="148200" cy="9144000"/>
          </a:xfrm>
          <a:prstGeom prst="rect">
            <a:avLst/>
          </a:prstGeom>
          <a:gradFill>
            <a:gsLst>
              <a:gs pos="0">
                <a:srgbClr val="000014">
                  <a:alpha val="49411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65"/>
          <p:cNvSpPr/>
          <p:nvPr/>
        </p:nvSpPr>
        <p:spPr>
          <a:xfrm rot="10800000" flipH="1">
            <a:off x="0" y="2571593"/>
            <a:ext cx="9144000" cy="257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685800" y="3031150"/>
            <a:ext cx="455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  <a:defRPr sz="36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4558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8" name="Shape 68" descr="logo_25ano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16219" y="4784384"/>
            <a:ext cx="362248" cy="30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 descr="Logo al pie-01.png"/>
          <p:cNvPicPr preferRelativeResize="0"/>
          <p:nvPr/>
        </p:nvPicPr>
        <p:blipFill rotWithShape="1">
          <a:blip r:embed="rId4">
            <a:alphaModFix/>
          </a:blip>
          <a:srcRect l="9949" t="13482" r="7827" b="17698"/>
          <a:stretch/>
        </p:blipFill>
        <p:spPr>
          <a:xfrm>
            <a:off x="8230116" y="4831769"/>
            <a:ext cx="792215" cy="19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9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45.xml"/><Relationship Id="rId34" Type="http://schemas.openxmlformats.org/officeDocument/2006/relationships/slideLayout" Target="../slideLayouts/slideLayout58.xml"/><Relationship Id="rId42" Type="http://schemas.openxmlformats.org/officeDocument/2006/relationships/slideLayout" Target="../slideLayouts/slideLayout66.xml"/><Relationship Id="rId47" Type="http://schemas.openxmlformats.org/officeDocument/2006/relationships/slideLayout" Target="../slideLayouts/slideLayout71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9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32" Type="http://schemas.openxmlformats.org/officeDocument/2006/relationships/slideLayout" Target="../slideLayouts/slideLayout56.xml"/><Relationship Id="rId37" Type="http://schemas.openxmlformats.org/officeDocument/2006/relationships/slideLayout" Target="../slideLayouts/slideLayout61.xml"/><Relationship Id="rId40" Type="http://schemas.openxmlformats.org/officeDocument/2006/relationships/slideLayout" Target="../slideLayouts/slideLayout64.xml"/><Relationship Id="rId45" Type="http://schemas.openxmlformats.org/officeDocument/2006/relationships/slideLayout" Target="../slideLayouts/slideLayout69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36" Type="http://schemas.openxmlformats.org/officeDocument/2006/relationships/slideLayout" Target="../slideLayouts/slideLayout60.xml"/><Relationship Id="rId49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55.xml"/><Relationship Id="rId44" Type="http://schemas.openxmlformats.org/officeDocument/2006/relationships/slideLayout" Target="../slideLayouts/slideLayout68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slideLayout" Target="../slideLayouts/slideLayout54.xml"/><Relationship Id="rId35" Type="http://schemas.openxmlformats.org/officeDocument/2006/relationships/slideLayout" Target="../slideLayouts/slideLayout59.xml"/><Relationship Id="rId43" Type="http://schemas.openxmlformats.org/officeDocument/2006/relationships/slideLayout" Target="../slideLayouts/slideLayout67.xml"/><Relationship Id="rId48" Type="http://schemas.openxmlformats.org/officeDocument/2006/relationships/slideLayout" Target="../slideLayouts/slideLayout72.xml"/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33" Type="http://schemas.openxmlformats.org/officeDocument/2006/relationships/slideLayout" Target="../slideLayouts/slideLayout57.xml"/><Relationship Id="rId38" Type="http://schemas.openxmlformats.org/officeDocument/2006/relationships/slideLayout" Target="../slideLayouts/slideLayout62.xml"/><Relationship Id="rId4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44.xml"/><Relationship Id="rId41" Type="http://schemas.openxmlformats.org/officeDocument/2006/relationships/slideLayout" Target="../slideLayouts/slideLayout65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sldNum" idx="12"/>
          </p:nvPr>
        </p:nvSpPr>
        <p:spPr>
          <a:xfrm>
            <a:off x="593575" y="4813750"/>
            <a:ext cx="7956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593575" y="4813750"/>
            <a:ext cx="7956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000"/>
              <a:buFont typeface="Playfair Display"/>
              <a:buNone/>
              <a:defRPr sz="1000" b="0" i="0" u="none" strike="noStrike" cap="none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41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  <p:sldLayoutId id="2147483783" r:id="rId17"/>
    <p:sldLayoutId id="2147483784" r:id="rId18"/>
    <p:sldLayoutId id="2147483785" r:id="rId19"/>
    <p:sldLayoutId id="2147483786" r:id="rId20"/>
    <p:sldLayoutId id="2147483787" r:id="rId21"/>
    <p:sldLayoutId id="2147483788" r:id="rId22"/>
    <p:sldLayoutId id="2147483789" r:id="rId23"/>
    <p:sldLayoutId id="2147483790" r:id="rId24"/>
    <p:sldLayoutId id="2147483791" r:id="rId25"/>
    <p:sldLayoutId id="2147483792" r:id="rId26"/>
    <p:sldLayoutId id="2147483793" r:id="rId27"/>
    <p:sldLayoutId id="2147483794" r:id="rId28"/>
    <p:sldLayoutId id="2147483795" r:id="rId29"/>
    <p:sldLayoutId id="2147483796" r:id="rId30"/>
    <p:sldLayoutId id="2147483797" r:id="rId31"/>
    <p:sldLayoutId id="2147483798" r:id="rId32"/>
    <p:sldLayoutId id="2147483799" r:id="rId33"/>
    <p:sldLayoutId id="2147483800" r:id="rId34"/>
    <p:sldLayoutId id="2147483801" r:id="rId35"/>
    <p:sldLayoutId id="2147483802" r:id="rId36"/>
    <p:sldLayoutId id="2147483803" r:id="rId37"/>
    <p:sldLayoutId id="2147483804" r:id="rId38"/>
    <p:sldLayoutId id="2147483805" r:id="rId39"/>
    <p:sldLayoutId id="2147483806" r:id="rId40"/>
    <p:sldLayoutId id="2147483807" r:id="rId41"/>
    <p:sldLayoutId id="2147483808" r:id="rId42"/>
    <p:sldLayoutId id="2147483809" r:id="rId43"/>
    <p:sldLayoutId id="2147483810" r:id="rId44"/>
    <p:sldLayoutId id="2147483811" r:id="rId45"/>
    <p:sldLayoutId id="2147483812" r:id="rId46"/>
    <p:sldLayoutId id="2147483813" r:id="rId47"/>
    <p:sldLayoutId id="2147483815" r:id="rId4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chart" Target="../charts/chart8.xml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chart" Target="../charts/chart9.xml"/><Relationship Id="rId9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2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11" Type="http://schemas.openxmlformats.org/officeDocument/2006/relationships/chart" Target="../charts/chart18.xml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09"/>
            <a:ext cx="9144000" cy="3140053"/>
          </a:xfrm>
          <a:prstGeom prst="rect">
            <a:avLst/>
          </a:prstGeom>
        </p:spPr>
      </p:pic>
      <p:sp>
        <p:nvSpPr>
          <p:cNvPr id="1277" name="Shape 1277"/>
          <p:cNvSpPr txBox="1">
            <a:spLocks noGrp="1"/>
          </p:cNvSpPr>
          <p:nvPr>
            <p:ph type="ctrTitle"/>
          </p:nvPr>
        </p:nvSpPr>
        <p:spPr>
          <a:xfrm>
            <a:off x="186033" y="3210772"/>
            <a:ext cx="4098472" cy="86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lang="es-MX" sz="2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ENCUESTA ELECTORAL</a:t>
            </a:r>
            <a:r>
              <a:rPr lang="es-MX" sz="28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MX" sz="28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MX" sz="18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CIUDAD DE MÉXICO</a:t>
            </a:r>
            <a:endParaRPr sz="18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0" name="Shape 1280"/>
          <p:cNvSpPr txBox="1"/>
          <p:nvPr/>
        </p:nvSpPr>
        <p:spPr>
          <a:xfrm>
            <a:off x="6376697" y="3137145"/>
            <a:ext cx="2767303" cy="458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venir"/>
              <a:buNone/>
            </a:pPr>
            <a:r>
              <a:rPr lang="es-MX" sz="1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 de Abril de </a:t>
            </a:r>
            <a:r>
              <a:rPr lang="es-MX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2018</a:t>
            </a:r>
            <a:endParaRPr sz="16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2" descr="Resultado de imagen para logo cultura colectiv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6" b="17354"/>
          <a:stretch/>
        </p:blipFill>
        <p:spPr bwMode="auto">
          <a:xfrm>
            <a:off x="1892914" y="4080025"/>
            <a:ext cx="1531006" cy="96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Imagen relacionada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" t="40310" r="-186" b="40837"/>
          <a:stretch/>
        </p:blipFill>
        <p:spPr bwMode="auto">
          <a:xfrm>
            <a:off x="4284504" y="4236720"/>
            <a:ext cx="3526396" cy="49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" descr="Logotipo-01.png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5422"/>
          <a:stretch/>
        </p:blipFill>
        <p:spPr>
          <a:xfrm>
            <a:off x="6047702" y="129492"/>
            <a:ext cx="2280398" cy="1170170"/>
          </a:xfrm>
          <a:prstGeom prst="rect">
            <a:avLst/>
          </a:prstGeom>
        </p:spPr>
      </p:pic>
      <p:sp>
        <p:nvSpPr>
          <p:cNvPr id="12" name="CuadroTexto 20"/>
          <p:cNvSpPr txBox="1"/>
          <p:nvPr/>
        </p:nvSpPr>
        <p:spPr>
          <a:xfrm>
            <a:off x="6791059" y="1264931"/>
            <a:ext cx="1406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>
                <a:solidFill>
                  <a:schemeClr val="tx1"/>
                </a:solidFill>
                <a:latin typeface="Avenir Black"/>
                <a:ea typeface="Roboto" charset="0"/>
                <a:cs typeface="Avenir Black"/>
              </a:rPr>
              <a:t>www.enkoll.com</a:t>
            </a:r>
          </a:p>
        </p:txBody>
      </p:sp>
    </p:spTree>
    <p:extLst>
      <p:ext uri="{BB962C8B-B14F-4D97-AF65-F5344CB8AC3E}">
        <p14:creationId xmlns:p14="http://schemas.microsoft.com/office/powerpoint/2010/main" val="149188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Shape 1370"/>
          <p:cNvSpPr txBox="1">
            <a:spLocks noGrp="1"/>
          </p:cNvSpPr>
          <p:nvPr>
            <p:ph type="title"/>
          </p:nvPr>
        </p:nvSpPr>
        <p:spPr>
          <a:xfrm>
            <a:off x="1024005" y="91682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MX" sz="1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CERTEZA DE ELECCIÓN </a:t>
            </a:r>
            <a:r>
              <a:rPr lang="es-MX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LAS ELECCIONES DEL </a:t>
            </a:r>
            <a:r>
              <a:rPr lang="es-MX" sz="1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1º </a:t>
            </a:r>
            <a:r>
              <a:rPr lang="es-MX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JULIO</a:t>
            </a:r>
            <a:endParaRPr sz="1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1" name="Shape 137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10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Picture 4" descr="Resultado de imagen para icono PARTICIPACIÃN DE MERCADO">
            <a:extLst>
              <a:ext uri="{FF2B5EF4-FFF2-40B4-BE49-F238E27FC236}">
                <a16:creationId xmlns:a16="http://schemas.microsoft.com/office/drawing/2014/main" id="{504B79F4-23C2-448F-A1C3-FE91BEFD3B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091" y="213640"/>
            <a:ext cx="432283" cy="43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/>
          <p:cNvSpPr/>
          <p:nvPr/>
        </p:nvSpPr>
        <p:spPr>
          <a:xfrm>
            <a:off x="17227" y="1317008"/>
            <a:ext cx="906550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MX" sz="1200" dirty="0"/>
              <a:t>Para la elección de la Jefatura de </a:t>
            </a:r>
            <a:r>
              <a:rPr lang="es-MX" sz="1200" b="1" dirty="0"/>
              <a:t>Gobierno de la Ciudad de México</a:t>
            </a:r>
            <a:r>
              <a:rPr lang="es-MX" sz="1200" dirty="0"/>
              <a:t>, de las siguientes afirmaciones, </a:t>
            </a:r>
            <a:r>
              <a:rPr lang="es-MX" sz="1200" dirty="0" smtClean="0"/>
              <a:t>¿</a:t>
            </a:r>
            <a:r>
              <a:rPr lang="es-MX" sz="1200" dirty="0"/>
              <a:t>con cuál se identifica más?</a:t>
            </a:r>
          </a:p>
        </p:txBody>
      </p:sp>
      <p:graphicFrame>
        <p:nvGraphicFramePr>
          <p:cNvPr id="11" name="Gráfico 4"/>
          <p:cNvGraphicFramePr/>
          <p:nvPr>
            <p:extLst>
              <p:ext uri="{D42A27DB-BD31-4B8C-83A1-F6EECF244321}">
                <p14:modId xmlns:p14="http://schemas.microsoft.com/office/powerpoint/2010/main" val="1570285749"/>
              </p:ext>
            </p:extLst>
          </p:nvPr>
        </p:nvGraphicFramePr>
        <p:xfrm>
          <a:off x="191387" y="2008845"/>
          <a:ext cx="8495413" cy="232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9024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Shape 148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11</a:t>
            </a:fld>
            <a:endParaRPr sz="1000" b="0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0242" y="64548"/>
            <a:ext cx="8154890" cy="676200"/>
          </a:xfrm>
        </p:spPr>
        <p:txBody>
          <a:bodyPr/>
          <a:lstStyle/>
          <a:p>
            <a:r>
              <a:rPr 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CONOCIMIENTO DE CANDIDATOS DE </a:t>
            </a:r>
            <a:r>
              <a:rPr lang="es-MX" sz="18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LA CIUDAD DE MÉXICO</a:t>
            </a:r>
            <a:endParaRPr lang="es-MX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38" y="136903"/>
            <a:ext cx="560813" cy="56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1702253634"/>
              </p:ext>
            </p:extLst>
          </p:nvPr>
        </p:nvGraphicFramePr>
        <p:xfrm>
          <a:off x="955265" y="1315115"/>
          <a:ext cx="7714985" cy="246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ectángulo 5"/>
          <p:cNvSpPr/>
          <p:nvPr/>
        </p:nvSpPr>
        <p:spPr>
          <a:xfrm>
            <a:off x="2475863" y="976334"/>
            <a:ext cx="39340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¿Identifica usted o ha escuchado hablar de…? </a:t>
            </a:r>
          </a:p>
        </p:txBody>
      </p:sp>
      <p:pic>
        <p:nvPicPr>
          <p:cNvPr id="10" name="Imagen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86" y="3486985"/>
            <a:ext cx="391670" cy="251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4" descr="Resultado de imagen para pri verde panal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6" r="32490" b="8761"/>
          <a:stretch/>
        </p:blipFill>
        <p:spPr bwMode="auto">
          <a:xfrm>
            <a:off x="1092923" y="3123241"/>
            <a:ext cx="275651" cy="278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97"/>
          <a:stretch/>
        </p:blipFill>
        <p:spPr>
          <a:xfrm>
            <a:off x="1025674" y="2797629"/>
            <a:ext cx="382887" cy="297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2" descr="Resultado de imagen para nueva alianz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61" y="2464813"/>
            <a:ext cx="279003" cy="279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Resultado de imagen para partido verd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36" y="2134463"/>
            <a:ext cx="279700" cy="279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Resultado de imagen para partido humanista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7" t="14957" r="30469" b="15525"/>
          <a:stretch/>
        </p:blipFill>
        <p:spPr bwMode="auto">
          <a:xfrm>
            <a:off x="1044978" y="1774691"/>
            <a:ext cx="269478" cy="296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10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Shape 148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12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0242" y="64548"/>
            <a:ext cx="8154890" cy="676200"/>
          </a:xfrm>
        </p:spPr>
        <p:txBody>
          <a:bodyPr/>
          <a:lstStyle/>
          <a:p>
            <a:r>
              <a:rPr lang="es-MX" b="1" dirty="0" smtClean="0">
                <a:latin typeface="+mj-lt"/>
              </a:rPr>
              <a:t>OPINIÓN SOBRE LOS CANDIDATOS A JEFE DE GOBIERNO DE LA CIUDAD DE MÉXICO</a:t>
            </a:r>
            <a:endParaRPr lang="es-MX" b="1" dirty="0">
              <a:latin typeface="+mj-lt"/>
            </a:endParaRPr>
          </a:p>
        </p:txBody>
      </p:sp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38" y="136903"/>
            <a:ext cx="560813" cy="56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217128" y="941990"/>
            <a:ext cx="8659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¿</a:t>
            </a:r>
            <a:r>
              <a:rPr lang="es-ES" dirty="0"/>
              <a:t>Utilizando una escala </a:t>
            </a:r>
            <a:r>
              <a:rPr lang="es-ES_tradnl" dirty="0"/>
              <a:t>de </a:t>
            </a:r>
            <a:r>
              <a:rPr lang="es-ES_tradnl" b="1" dirty="0"/>
              <a:t>muy buena, buena, regular, mala y muy mala</a:t>
            </a:r>
            <a:r>
              <a:rPr lang="es-ES_tradnl" dirty="0"/>
              <a:t>, ¿qué opinión tiene usted </a:t>
            </a:r>
            <a:r>
              <a:rPr lang="es-ES_tradnl" dirty="0" smtClean="0"/>
              <a:t>de…</a:t>
            </a:r>
            <a:r>
              <a:rPr lang="es-MX" dirty="0" smtClean="0"/>
              <a:t>? </a:t>
            </a:r>
            <a:endParaRPr lang="es-MX" dirty="0"/>
          </a:p>
        </p:txBody>
      </p:sp>
      <p:graphicFrame>
        <p:nvGraphicFramePr>
          <p:cNvPr id="19" name="18 Gráfico"/>
          <p:cNvGraphicFramePr/>
          <p:nvPr/>
        </p:nvGraphicFramePr>
        <p:xfrm>
          <a:off x="888520" y="1233577"/>
          <a:ext cx="7608499" cy="3243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0" name="Imagen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92" y="1607417"/>
            <a:ext cx="391670" cy="251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4" descr="Resultado de imagen para pri verde panal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6" r="32490" b="8761"/>
          <a:stretch/>
        </p:blipFill>
        <p:spPr bwMode="auto">
          <a:xfrm>
            <a:off x="590467" y="2002959"/>
            <a:ext cx="275651" cy="278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n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97"/>
          <a:stretch/>
        </p:blipFill>
        <p:spPr>
          <a:xfrm>
            <a:off x="551625" y="2409296"/>
            <a:ext cx="382887" cy="297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2" descr="Resultado de imagen para nueva alianz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91" y="2840498"/>
            <a:ext cx="279003" cy="279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Resultado de imagen para partido verd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65" y="3283678"/>
            <a:ext cx="279700" cy="279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Resultado de imagen para partido humanista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7" t="14957" r="30469" b="15525"/>
          <a:stretch/>
        </p:blipFill>
        <p:spPr bwMode="auto">
          <a:xfrm>
            <a:off x="584538" y="3703406"/>
            <a:ext cx="269478" cy="296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35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Shape 141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13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1" name="Shape 1421"/>
          <p:cNvSpPr txBox="1"/>
          <p:nvPr/>
        </p:nvSpPr>
        <p:spPr>
          <a:xfrm>
            <a:off x="748858" y="136663"/>
            <a:ext cx="76914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MX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HOY FUERAN LAS ELECCIONES PARA ELEGIR AL PRÓXIMO </a:t>
            </a:r>
            <a:r>
              <a:rPr lang="es-MX" sz="11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JEFE DE GOBIERNO DE LA CDMX, </a:t>
            </a:r>
            <a:r>
              <a:rPr lang="es-MX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CUÁL CANDIDATO VOTARÍA?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MX" sz="1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(VOTO BRUTO Y VOTO EFECTIVO)</a:t>
            </a:r>
            <a:endParaRPr sz="1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240" y="938663"/>
            <a:ext cx="7553325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2857259696"/>
              </p:ext>
            </p:extLst>
          </p:nvPr>
        </p:nvGraphicFramePr>
        <p:xfrm>
          <a:off x="85061" y="1752600"/>
          <a:ext cx="8973880" cy="268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48" name="Shape 1448"/>
          <p:cNvSpPr txBox="1">
            <a:spLocks noGrp="1"/>
          </p:cNvSpPr>
          <p:nvPr>
            <p:ph type="title"/>
          </p:nvPr>
        </p:nvSpPr>
        <p:spPr>
          <a:xfrm>
            <a:off x="593575" y="114300"/>
            <a:ext cx="749055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HOY FUERAN LAS ELECCIONES PARA ELEGIR AL PRÓXIMO 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JEFE DE GOBIERNO DE LA CDMX,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CUÁL CANDIDATO VOTARÍA USTED? </a:t>
            </a: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sz="1200" b="1" i="0" u="none" strike="noStrike" cap="none" dirty="0">
              <a:solidFill>
                <a:srgbClr val="000000"/>
              </a:solidFill>
              <a:highlight>
                <a:srgbClr val="92D05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9" name="Shape 144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14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1" name="Shape 1451"/>
          <p:cNvSpPr txBox="1"/>
          <p:nvPr/>
        </p:nvSpPr>
        <p:spPr>
          <a:xfrm>
            <a:off x="-117988" y="1175884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(31.6% - 39.6%)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2.0%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2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Shape 1451"/>
          <p:cNvSpPr txBox="1"/>
          <p:nvPr/>
        </p:nvSpPr>
        <p:spPr>
          <a:xfrm>
            <a:off x="816077" y="1607297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(22.9% - 30.4%)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1.9%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0" name="Shape 1451"/>
          <p:cNvSpPr txBox="1"/>
          <p:nvPr/>
        </p:nvSpPr>
        <p:spPr>
          <a:xfrm>
            <a:off x="1587908" y="2186803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(9.3% - 14.4%)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1.3%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1" name="Shape 1451"/>
          <p:cNvSpPr txBox="1"/>
          <p:nvPr/>
        </p:nvSpPr>
        <p:spPr>
          <a:xfrm>
            <a:off x="2517055" y="2516503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(8.9% - 13.1%)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1.1%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4" name="Shape 1451"/>
          <p:cNvSpPr txBox="1"/>
          <p:nvPr/>
        </p:nvSpPr>
        <p:spPr>
          <a:xfrm>
            <a:off x="5220929" y="3026332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.</a:t>
            </a:r>
            <a:r>
              <a:rPr lang="es-MX" sz="800" dirty="0" smtClean="0"/>
              <a:t>7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- </a:t>
            </a:r>
            <a:r>
              <a:rPr lang="es-MX" sz="800" dirty="0"/>
              <a:t>2</a:t>
            </a:r>
            <a:r>
              <a:rPr lang="es-MX" sz="800" dirty="0" smtClean="0"/>
              <a:t>.5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%)</a:t>
            </a:r>
            <a:endParaRPr lang="es-MX" sz="800" b="0" i="0" u="none" strike="noStrike" cap="none" dirty="0" smtClean="0">
              <a:solidFill>
                <a:srgbClr val="000000"/>
              </a:solidFill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1.0%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5" name="Shape 1451"/>
          <p:cNvSpPr txBox="1"/>
          <p:nvPr/>
        </p:nvSpPr>
        <p:spPr>
          <a:xfrm>
            <a:off x="6132871" y="3178732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.</a:t>
            </a:r>
            <a:r>
              <a:rPr lang="es-MX" sz="800" dirty="0" smtClean="0"/>
              <a:t>1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- </a:t>
            </a:r>
            <a:r>
              <a:rPr lang="es-MX" sz="800" dirty="0"/>
              <a:t>1</a:t>
            </a:r>
            <a:r>
              <a:rPr lang="es-MX" sz="800" dirty="0" smtClean="0"/>
              <a:t>.1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%)</a:t>
            </a:r>
            <a:endParaRPr lang="es-MX" sz="800" b="0" i="0" u="none" strike="noStrike" cap="none" dirty="0" smtClean="0">
              <a:solidFill>
                <a:srgbClr val="000000"/>
              </a:solidFill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</a:t>
            </a:r>
            <a:r>
              <a:rPr lang="es-MX" sz="800" dirty="0" smtClean="0"/>
              <a:t>.</a:t>
            </a:r>
            <a:r>
              <a:rPr lang="es-MX" sz="800" dirty="0"/>
              <a:t>2</a:t>
            </a:r>
            <a:r>
              <a:rPr lang="es-MX" sz="800" dirty="0" smtClean="0"/>
              <a:t>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6" name="Shape 1451"/>
          <p:cNvSpPr txBox="1"/>
          <p:nvPr/>
        </p:nvSpPr>
        <p:spPr>
          <a:xfrm>
            <a:off x="6934200" y="2785442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.</a:t>
            </a:r>
            <a:r>
              <a:rPr lang="es-MX" sz="800" dirty="0"/>
              <a:t>4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- </a:t>
            </a:r>
            <a:r>
              <a:rPr lang="es-MX" sz="800" dirty="0" smtClean="0"/>
              <a:t>1.8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%)</a:t>
            </a:r>
            <a:endParaRPr lang="es-MX" sz="800" b="0" i="0" u="none" strike="noStrike" cap="none" dirty="0" smtClean="0">
              <a:solidFill>
                <a:srgbClr val="000000"/>
              </a:solidFill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</a:t>
            </a:r>
            <a:r>
              <a:rPr lang="es-MX" sz="800" dirty="0" smtClean="0"/>
              <a:t>.</a:t>
            </a:r>
            <a:r>
              <a:rPr lang="es-MX" sz="800" dirty="0" smtClean="0"/>
              <a:t>3</a:t>
            </a:r>
            <a:r>
              <a:rPr lang="es-MX" sz="800" dirty="0" smtClean="0"/>
              <a:t>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7" name="Shape 1451"/>
          <p:cNvSpPr txBox="1"/>
          <p:nvPr/>
        </p:nvSpPr>
        <p:spPr>
          <a:xfrm>
            <a:off x="7846142" y="3140178"/>
            <a:ext cx="1297858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Intervalo de confianza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es-MX" sz="800" dirty="0" smtClean="0"/>
              <a:t>.</a:t>
            </a:r>
            <a:r>
              <a:rPr lang="es-MX" sz="800" dirty="0" smtClean="0"/>
              <a:t>0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 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- </a:t>
            </a:r>
            <a:r>
              <a:rPr lang="es-MX" sz="800" dirty="0" smtClean="0"/>
              <a:t>.</a:t>
            </a:r>
            <a:r>
              <a:rPr lang="es-MX" sz="800" dirty="0"/>
              <a:t>9</a:t>
            </a:r>
            <a:r>
              <a:rPr lang="es-MX" sz="800" b="0" i="0" u="none" strike="noStrike" cap="none" dirty="0" smtClean="0">
                <a:solidFill>
                  <a:srgbClr val="000000"/>
                </a:solidFill>
                <a:sym typeface="Arial"/>
              </a:rPr>
              <a:t>%)</a:t>
            </a:r>
            <a:endParaRPr lang="es-MX" sz="800" b="0" i="0" u="none" strike="noStrike" cap="none" dirty="0" smtClean="0">
              <a:solidFill>
                <a:srgbClr val="000000"/>
              </a:solidFill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800" dirty="0" smtClean="0"/>
              <a:t>Error </a:t>
            </a:r>
            <a:r>
              <a:rPr lang="es-MX" sz="800" dirty="0" err="1" smtClean="0"/>
              <a:t>Std</a:t>
            </a:r>
            <a:r>
              <a:rPr lang="es-MX" sz="800" dirty="0" smtClean="0"/>
              <a:t>. </a:t>
            </a:r>
            <a:r>
              <a:rPr lang="es-MX" sz="800" dirty="0" smtClean="0"/>
              <a:t>.</a:t>
            </a:r>
            <a:r>
              <a:rPr lang="es-MX" sz="800" dirty="0"/>
              <a:t>1</a:t>
            </a:r>
            <a:r>
              <a:rPr lang="es-MX" sz="800" dirty="0" smtClean="0"/>
              <a:t>%</a:t>
            </a:r>
            <a:endParaRPr sz="8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Shape 1457"/>
          <p:cNvSpPr txBox="1">
            <a:spLocks noGrp="1"/>
          </p:cNvSpPr>
          <p:nvPr>
            <p:ph type="title"/>
          </p:nvPr>
        </p:nvSpPr>
        <p:spPr>
          <a:xfrm>
            <a:off x="593575" y="114300"/>
            <a:ext cx="749055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HOY FUERAN LAS ELECCIONES PARA ELEGIR AL PRÓXIMO 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JEFE DE GOBIERNO DE LA CDMX,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CUÁL </a:t>
            </a:r>
            <a:r>
              <a:rPr lang="es-MX" sz="1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CANDIDATO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VOTARÍA USTED? </a:t>
            </a: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00B0F0"/>
                </a:highlight>
                <a:latin typeface="Arial"/>
                <a:ea typeface="Arial"/>
                <a:cs typeface="Arial"/>
                <a:sym typeface="Arial"/>
              </a:rPr>
              <a:t>(VOTO EFECTIVO)</a:t>
            </a:r>
            <a:endParaRPr sz="2000" b="0" i="0" u="none" strike="noStrike" cap="none" dirty="0">
              <a:solidFill>
                <a:srgbClr val="000000"/>
              </a:solidFill>
              <a:highlight>
                <a:srgbClr val="00B0F0"/>
              </a:highlight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58" name="Shape 1458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15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0" name="Shape 1460"/>
          <p:cNvSpPr txBox="1"/>
          <p:nvPr/>
        </p:nvSpPr>
        <p:spPr>
          <a:xfrm>
            <a:off x="7473552" y="1673187"/>
            <a:ext cx="1558500" cy="2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00B0F0"/>
                </a:highlight>
                <a:latin typeface="Arial"/>
                <a:ea typeface="Arial"/>
                <a:cs typeface="Arial"/>
                <a:sym typeface="Arial"/>
              </a:rPr>
              <a:t>(VOTO EFECTIVO)</a:t>
            </a:r>
            <a:endParaRPr sz="1400" b="0" i="0" u="none" strike="noStrike" cap="none" dirty="0">
              <a:solidFill>
                <a:srgbClr val="000000"/>
              </a:solidFill>
              <a:highlight>
                <a:srgbClr val="00B0F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647431289"/>
              </p:ext>
            </p:extLst>
          </p:nvPr>
        </p:nvGraphicFramePr>
        <p:xfrm>
          <a:off x="338101" y="1438275"/>
          <a:ext cx="8440139" cy="2615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1614660521"/>
              </p:ext>
            </p:extLst>
          </p:nvPr>
        </p:nvGraphicFramePr>
        <p:xfrm>
          <a:off x="85061" y="1504950"/>
          <a:ext cx="8973880" cy="275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48" name="Shape 1448"/>
          <p:cNvSpPr txBox="1">
            <a:spLocks noGrp="1"/>
          </p:cNvSpPr>
          <p:nvPr>
            <p:ph type="title"/>
          </p:nvPr>
        </p:nvSpPr>
        <p:spPr>
          <a:xfrm>
            <a:off x="879407" y="61968"/>
            <a:ext cx="749055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200"/>
            </a:pP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HOY FUERAN LAS ELECCIONES PARA ELEGIR AL PRÓXIMO 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JEFE DE GOBIERNO DE LA CDMX,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CUÁL CANDIDATO VOTARÍA 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USTED EN SEGUNDA OPCIÓN? </a:t>
            </a:r>
            <a:r>
              <a:rPr lang="es-MX" sz="1200" b="1" dirty="0" smtClean="0"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sz="1200" b="1" i="0" u="none" strike="noStrike" cap="none" dirty="0">
              <a:solidFill>
                <a:srgbClr val="000000"/>
              </a:solidFill>
              <a:highlight>
                <a:srgbClr val="92D05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9" name="Shape 144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16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0" name="Shape 1450"/>
          <p:cNvSpPr txBox="1"/>
          <p:nvPr/>
        </p:nvSpPr>
        <p:spPr>
          <a:xfrm>
            <a:off x="3075600" y="1241725"/>
            <a:ext cx="6198000" cy="7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1" name="Shape 1451"/>
          <p:cNvSpPr txBox="1"/>
          <p:nvPr/>
        </p:nvSpPr>
        <p:spPr>
          <a:xfrm>
            <a:off x="7323192" y="1015646"/>
            <a:ext cx="1332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940" y="165473"/>
            <a:ext cx="524445" cy="499619"/>
          </a:xfrm>
          <a:prstGeom prst="ellipse">
            <a:avLst/>
          </a:prstGeom>
          <a:ln w="12700" cap="rnd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87246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1614660521"/>
              </p:ext>
            </p:extLst>
          </p:nvPr>
        </p:nvGraphicFramePr>
        <p:xfrm>
          <a:off x="241940" y="1549502"/>
          <a:ext cx="8569075" cy="2137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48" name="Shape 1448"/>
          <p:cNvSpPr txBox="1">
            <a:spLocks noGrp="1"/>
          </p:cNvSpPr>
          <p:nvPr>
            <p:ph type="title"/>
          </p:nvPr>
        </p:nvSpPr>
        <p:spPr>
          <a:xfrm>
            <a:off x="879407" y="61968"/>
            <a:ext cx="749055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HOY FUERAN LAS ELECCIONES PARA ELEGIR AL PRÓXIMO 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JEFE DE GOBIERNO DE LA CDMX,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CUÁL CANDIDATO VOTARÍA 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USTED EN SEGUNDA OPCIÓN? </a:t>
            </a:r>
            <a:r>
              <a:rPr lang="es-MX" sz="1200" b="1" dirty="0" smtClean="0">
                <a:highlight>
                  <a:srgbClr val="00B0F0"/>
                </a:highlight>
                <a:sym typeface="Arial"/>
              </a:rPr>
              <a:t>(</a:t>
            </a:r>
            <a:r>
              <a:rPr lang="es-MX" sz="1200" b="1" dirty="0" smtClean="0">
                <a:highlight>
                  <a:srgbClr val="00B0F0"/>
                </a:highlight>
              </a:rPr>
              <a:t>VOTO EFECTIVO)</a:t>
            </a:r>
            <a:endParaRPr lang="es-MX" sz="1200" dirty="0"/>
          </a:p>
        </p:txBody>
      </p:sp>
      <p:sp>
        <p:nvSpPr>
          <p:cNvPr id="1449" name="Shape 144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17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0" name="Shape 1450"/>
          <p:cNvSpPr txBox="1"/>
          <p:nvPr/>
        </p:nvSpPr>
        <p:spPr>
          <a:xfrm>
            <a:off x="3075600" y="1241725"/>
            <a:ext cx="6198000" cy="7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940" y="165473"/>
            <a:ext cx="524445" cy="499619"/>
          </a:xfrm>
          <a:prstGeom prst="ellipse">
            <a:avLst/>
          </a:prstGeom>
          <a:ln w="12700" cap="rnd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10 Rectángulo"/>
          <p:cNvSpPr/>
          <p:nvPr/>
        </p:nvSpPr>
        <p:spPr>
          <a:xfrm>
            <a:off x="7111511" y="1241725"/>
            <a:ext cx="17606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highlight>
                  <a:srgbClr val="00B0F0"/>
                </a:highlight>
              </a:rPr>
              <a:t>(VOTO EFECTIVO)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246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Shape 1403"/>
          <p:cNvSpPr txBox="1">
            <a:spLocks noGrp="1"/>
          </p:cNvSpPr>
          <p:nvPr>
            <p:ph type="title"/>
          </p:nvPr>
        </p:nvSpPr>
        <p:spPr>
          <a:xfrm>
            <a:off x="893135" y="77183"/>
            <a:ext cx="820062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200"/>
            </a:pPr>
            <a:r>
              <a:rPr lang="es-MX" sz="1200" b="1" dirty="0" smtClean="0">
                <a:latin typeface="Arial"/>
                <a:ea typeface="Arial"/>
                <a:cs typeface="Arial"/>
                <a:sym typeface="Arial"/>
              </a:rPr>
              <a:t>¿</a:t>
            </a:r>
            <a:r>
              <a:rPr lang="es-ES" sz="1200" b="1" dirty="0" smtClean="0"/>
              <a:t>POR CUÁL CANDIDATO(A) NUNCA VOTARÍA USTED PARA LA JEFATURA DE GOBIERNO DE LA CIUDAD DE MÉXICO</a:t>
            </a:r>
            <a:r>
              <a:rPr lang="es-MX" sz="1200" b="1" dirty="0" smtClean="0">
                <a:latin typeface="Arial"/>
                <a:ea typeface="Arial"/>
                <a:cs typeface="Arial"/>
                <a:sym typeface="Arial"/>
              </a:rPr>
              <a:t>? </a:t>
            </a:r>
            <a:r>
              <a:rPr lang="es-MX" sz="1200" b="1" dirty="0" smtClean="0"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lang="es-MX" sz="1200" b="1" i="0" u="none" strike="noStrike" cap="none" dirty="0">
              <a:solidFill>
                <a:srgbClr val="000000"/>
              </a:solidFill>
              <a:highlight>
                <a:srgbClr val="92D05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Shape 1404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18</a:t>
            </a:fld>
            <a:endParaRPr sz="1000" b="0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5" name="Shape 1405"/>
          <p:cNvSpPr txBox="1"/>
          <p:nvPr/>
        </p:nvSpPr>
        <p:spPr>
          <a:xfrm>
            <a:off x="7500750" y="1228907"/>
            <a:ext cx="1332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92D050"/>
                </a:highlight>
                <a:latin typeface="Arial"/>
                <a:ea typeface="Arial"/>
                <a:cs typeface="Arial"/>
                <a:sym typeface="Arial"/>
              </a:rPr>
              <a:t>(VOTO BRUTO)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98" y="132234"/>
            <a:ext cx="577081" cy="577081"/>
          </a:xfrm>
          <a:prstGeom prst="rect">
            <a:avLst/>
          </a:prstGeom>
        </p:spPr>
      </p:pic>
      <p:graphicFrame>
        <p:nvGraphicFramePr>
          <p:cNvPr id="12" name="Gráfico 11"/>
          <p:cNvGraphicFramePr/>
          <p:nvPr>
            <p:extLst>
              <p:ext uri="{D42A27DB-BD31-4B8C-83A1-F6EECF244321}">
                <p14:modId xmlns:p14="http://schemas.microsoft.com/office/powerpoint/2010/main" val="2633127289"/>
              </p:ext>
            </p:extLst>
          </p:nvPr>
        </p:nvGraphicFramePr>
        <p:xfrm>
          <a:off x="96423" y="1558607"/>
          <a:ext cx="8973880" cy="2682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2584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Shape 1403"/>
          <p:cNvSpPr txBox="1">
            <a:spLocks noGrp="1"/>
          </p:cNvSpPr>
          <p:nvPr>
            <p:ph type="title"/>
          </p:nvPr>
        </p:nvSpPr>
        <p:spPr>
          <a:xfrm>
            <a:off x="893135" y="77183"/>
            <a:ext cx="8200622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200"/>
            </a:pPr>
            <a:r>
              <a:rPr lang="es-MX" sz="1200" b="1" dirty="0" smtClean="0">
                <a:latin typeface="Arial"/>
                <a:ea typeface="Arial"/>
                <a:cs typeface="Arial"/>
                <a:sym typeface="Arial"/>
              </a:rPr>
              <a:t>¿</a:t>
            </a:r>
            <a:r>
              <a:rPr lang="es-ES" sz="1200" b="1" dirty="0" smtClean="0"/>
              <a:t>POR CUÁL CANDIDATO(A) NUNCA VOTARÍA USTED PARA LA JEFATURA DE GOBIERNO DE LA CIUDAD DE MÉXICO</a:t>
            </a:r>
            <a:r>
              <a:rPr lang="es-MX" sz="1200" b="1" dirty="0" smtClean="0">
                <a:latin typeface="Arial"/>
                <a:ea typeface="Arial"/>
                <a:cs typeface="Arial"/>
                <a:sym typeface="Arial"/>
              </a:rPr>
              <a:t>? </a:t>
            </a:r>
            <a:r>
              <a:rPr lang="es-MX" sz="1200" b="1" dirty="0" smtClean="0">
                <a:highlight>
                  <a:srgbClr val="00B0F0"/>
                </a:highlight>
              </a:rPr>
              <a:t>(VOTO EFECTIVO)</a:t>
            </a:r>
            <a:endParaRPr lang="es-MX" sz="1200" b="1" i="0" u="none" strike="noStrike" cap="none" dirty="0">
              <a:solidFill>
                <a:srgbClr val="000000"/>
              </a:solidFill>
              <a:highlight>
                <a:srgbClr val="92D05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Shape 1404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19</a:t>
            </a:fld>
            <a:endParaRPr sz="1000" b="0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98" y="132234"/>
            <a:ext cx="577081" cy="577081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7111511" y="1241725"/>
            <a:ext cx="17588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highlight>
                  <a:srgbClr val="00B0F0"/>
                </a:highlight>
              </a:rPr>
              <a:t>(VOTO EFECTIVO)</a:t>
            </a:r>
            <a:endParaRPr lang="es-MX" dirty="0"/>
          </a:p>
        </p:txBody>
      </p:sp>
      <p:graphicFrame>
        <p:nvGraphicFramePr>
          <p:cNvPr id="13" name="Gráfico 9"/>
          <p:cNvGraphicFramePr/>
          <p:nvPr>
            <p:extLst>
              <p:ext uri="{D42A27DB-BD31-4B8C-83A1-F6EECF244321}">
                <p14:modId xmlns:p14="http://schemas.microsoft.com/office/powerpoint/2010/main" val="1614660521"/>
              </p:ext>
            </p:extLst>
          </p:nvPr>
        </p:nvGraphicFramePr>
        <p:xfrm>
          <a:off x="778979" y="1666875"/>
          <a:ext cx="7603574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2584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>
            <a:spLocks noGrp="1"/>
          </p:cNvSpPr>
          <p:nvPr>
            <p:ph type="title"/>
          </p:nvPr>
        </p:nvSpPr>
        <p:spPr>
          <a:xfrm>
            <a:off x="880654" y="46388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</a:pPr>
            <a:r>
              <a:rPr lang="es-MX" sz="2000" b="1" i="0" u="none" strike="noStrike" cap="none" dirty="0" smtClean="0">
                <a:latin typeface="+mj-lt"/>
                <a:ea typeface="Avenir"/>
                <a:cs typeface="Avenir"/>
                <a:sym typeface="Avenir"/>
              </a:rPr>
              <a:t>METODOLOGÍA</a:t>
            </a:r>
            <a:endParaRPr sz="2000" b="1" i="0" u="none" strike="noStrike" cap="none" dirty="0"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388" name="Shape 388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2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593575" y="1837711"/>
            <a:ext cx="7956600" cy="1611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Arial"/>
              <a:buNone/>
            </a:pPr>
            <a:r>
              <a:rPr lang="es-MX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Texto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91" name="Shape 391"/>
          <p:cNvGraphicFramePr/>
          <p:nvPr>
            <p:extLst>
              <p:ext uri="{D42A27DB-BD31-4B8C-83A1-F6EECF244321}">
                <p14:modId xmlns:p14="http://schemas.microsoft.com/office/powerpoint/2010/main" val="2379653631"/>
              </p:ext>
            </p:extLst>
          </p:nvPr>
        </p:nvGraphicFramePr>
        <p:xfrm>
          <a:off x="150937" y="1001291"/>
          <a:ext cx="8857000" cy="3594655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088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b="1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POBLACIÓN OBJETIVO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Población de 18 años y más con credencial para votar vigente que reside en </a:t>
                      </a:r>
                      <a:r>
                        <a:rPr lang="es-MX" sz="12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la </a:t>
                      </a:r>
                      <a:r>
                        <a:rPr lang="es-MX" sz="1200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Ciudad de México</a:t>
                      </a:r>
                      <a:r>
                        <a:rPr lang="es-MX" sz="12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.</a:t>
                      </a:r>
                      <a:endParaRPr sz="1200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b="1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UNIVERSO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b="1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Ciudad de México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407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b="1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DISEÑO DE MUESTRA</a:t>
                      </a:r>
                      <a:endParaRPr sz="1200" b="1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05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 realizó una muestra probabilística seleccionando </a:t>
                      </a:r>
                      <a:r>
                        <a:rPr lang="es-MX" sz="105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80 </a:t>
                      </a:r>
                      <a:r>
                        <a:rPr lang="es-MX" sz="105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secciones electorales como Unidades Primarias de Muestreo (UPM), con probabilidad proporcional al tamaño, según la lista nominal de electores emitida por el INE.</a:t>
                      </a:r>
                      <a:endParaRPr sz="12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05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 cada UPM se hizo la selección de 2 manzanas y dentro de cada manzana 5 viviendas, donde se entrevistó a una sola persona de 18 años o más con credencial de elector vigente.</a:t>
                      </a:r>
                      <a:endParaRPr sz="12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088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b="1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METODOLOGÍA DE RECOLECCIÓN DE DATOS</a:t>
                      </a:r>
                      <a:endParaRPr sz="1200" b="1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5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Entrevistas cara a cara en viviendas, levantadas con dispositivos electrónicos aplicando un instrumento de recolección (cuestionario) adecuado para los propósitos del estudio.</a:t>
                      </a:r>
                      <a:endParaRPr sz="105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65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b="1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TAMAÑO DE MUESTRA</a:t>
                      </a:r>
                      <a:endParaRPr sz="1200" b="1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b="1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800 entrevistas</a:t>
                      </a:r>
                      <a:r>
                        <a:rPr lang="es-MX" sz="1200" b="1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en viviendas cara a cara</a:t>
                      </a:r>
                      <a:endParaRPr lang="es-MX" sz="1200" b="1" u="none" strike="noStrike" cap="none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65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b="1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FECHA DE LEVANTAMIENTO</a:t>
                      </a:r>
                      <a:endParaRPr sz="1200" b="1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Del 10 </a:t>
                      </a:r>
                      <a:r>
                        <a:rPr lang="es-MX" sz="12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al </a:t>
                      </a:r>
                      <a:r>
                        <a:rPr lang="es-MX" sz="12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14 </a:t>
                      </a:r>
                      <a:r>
                        <a:rPr lang="es-MX" sz="12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de </a:t>
                      </a:r>
                      <a:r>
                        <a:rPr lang="es-MX" sz="12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Abril </a:t>
                      </a:r>
                      <a:r>
                        <a:rPr lang="es-MX" sz="120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de 2018</a:t>
                      </a:r>
                      <a:endParaRPr sz="1200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23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200" b="1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PRECISIÓN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MX" sz="105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Bajo un esquema de muestreo probabilístico polietápico los resultados tienen un margen de error alrededor del  +/-5.5% con un  nivel de confianza del 95% en los principales indicadores.</a:t>
                      </a:r>
                      <a:endParaRPr sz="12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65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ES_tradnl" sz="1200" b="1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CLIENTES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1300"/>
                        <a:buFont typeface="Arial"/>
                        <a:buNone/>
                      </a:pPr>
                      <a:r>
                        <a:rPr lang="es-ES_tradnl" sz="105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Cultura</a:t>
                      </a:r>
                      <a:r>
                        <a:rPr lang="es-ES_tradnl" sz="1050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Colectiva y La Silla Rota</a:t>
                      </a:r>
                      <a:endParaRPr sz="105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95959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BAD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" name="Shape 228" descr="Imagen relacionada"/>
          <p:cNvPicPr preferRelativeResize="0">
            <a:picLocks noChangeAspect="1"/>
          </p:cNvPicPr>
          <p:nvPr/>
        </p:nvPicPr>
        <p:blipFill rotWithShape="1">
          <a:blip r:embed="rId3" cstate="email">
            <a:alphaModFix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253" y="225215"/>
            <a:ext cx="370643" cy="370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8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" name="Shape 1495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20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6" name="Shape 1496"/>
          <p:cNvSpPr txBox="1"/>
          <p:nvPr/>
        </p:nvSpPr>
        <p:spPr>
          <a:xfrm>
            <a:off x="338102" y="71918"/>
            <a:ext cx="853877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SzPts val="1200"/>
            </a:pP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EL DÍA DE HOY FUERAN LAS ELECCIONES PARA ELEGIR AL PRÓXIMO </a:t>
            </a:r>
            <a:r>
              <a:rPr lang="es-ES" sz="1200" b="1" dirty="0" smtClean="0"/>
              <a:t>JEFE DE GOBIERNO DE LA CIUDAD DE MÉXICO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INDEPENDIENTEMENTE 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POR </a:t>
            </a:r>
            <a:r>
              <a:rPr lang="es-MX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CUAL VAYA A VOTAR USTED, ¿CUÁL CANDIDATO CONSIDERA QUE GANARÍA LA ELECCIÓN? </a:t>
            </a:r>
            <a:r>
              <a:rPr lang="es-MX" sz="1200" b="1" i="0" u="none" strike="noStrike" cap="none" dirty="0">
                <a:solidFill>
                  <a:srgbClr val="000000"/>
                </a:solidFill>
                <a:highlight>
                  <a:srgbClr val="00B0F0"/>
                </a:highlight>
                <a:latin typeface="Arial"/>
                <a:ea typeface="Arial"/>
                <a:cs typeface="Arial"/>
                <a:sym typeface="Arial"/>
              </a:rPr>
              <a:t>(VOTO EFECTIVO</a:t>
            </a:r>
            <a:r>
              <a:rPr lang="es-MX" sz="1200" b="1" i="0" u="none" strike="noStrike" cap="none" dirty="0" smtClean="0">
                <a:solidFill>
                  <a:srgbClr val="000000"/>
                </a:solidFill>
                <a:highlight>
                  <a:srgbClr val="00B0F0"/>
                </a:highlight>
                <a:latin typeface="Arial"/>
                <a:ea typeface="Arial"/>
                <a:cs typeface="Arial"/>
                <a:sym typeface="Arial"/>
              </a:rPr>
              <a:t>)</a:t>
            </a:r>
            <a:endParaRPr sz="1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4" name="Shape 1504"/>
          <p:cNvSpPr/>
          <p:nvPr/>
        </p:nvSpPr>
        <p:spPr>
          <a:xfrm>
            <a:off x="5288423" y="1109048"/>
            <a:ext cx="3741536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¿CUÁL CANDIDATO CONSIDERA QUE GANARÍA LA ELECCIÓN?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5" name="Shape 1505"/>
          <p:cNvSpPr/>
          <p:nvPr/>
        </p:nvSpPr>
        <p:spPr>
          <a:xfrm>
            <a:off x="963334" y="1099944"/>
            <a:ext cx="2627642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CU</a:t>
            </a:r>
            <a:r>
              <a:rPr lang="es-MX" sz="900" b="1" dirty="0"/>
              <a:t>Á</a:t>
            </a:r>
            <a:r>
              <a:rPr lang="es-MX" sz="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 CANDIDATO VOTARÍA USTED?</a:t>
            </a:r>
            <a:endParaRPr dirty="0"/>
          </a:p>
        </p:txBody>
      </p:sp>
      <p:sp>
        <p:nvSpPr>
          <p:cNvPr id="14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graphicFrame>
        <p:nvGraphicFramePr>
          <p:cNvPr id="13" name="1 Gráfico"/>
          <p:cNvGraphicFramePr/>
          <p:nvPr/>
        </p:nvGraphicFramePr>
        <p:xfrm>
          <a:off x="154397" y="1376362"/>
          <a:ext cx="498910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2 Gráfico"/>
          <p:cNvGraphicFramePr/>
          <p:nvPr/>
        </p:nvGraphicFramePr>
        <p:xfrm>
          <a:off x="5748596" y="1376362"/>
          <a:ext cx="328136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Shape 1497"/>
          <p:cNvSpPr/>
          <p:nvPr/>
        </p:nvSpPr>
        <p:spPr>
          <a:xfrm>
            <a:off x="5143501" y="1560567"/>
            <a:ext cx="576000" cy="28800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C4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s-MX" sz="900" b="1" dirty="0" smtClean="0">
                <a:solidFill>
                  <a:schemeClr val="lt1"/>
                </a:solidFill>
                <a:latin typeface="Arial"/>
                <a:ea typeface="Arial"/>
                <a:cs typeface="Arial"/>
              </a:rPr>
              <a:t>4.6</a:t>
            </a:r>
            <a:endParaRPr sz="9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1498"/>
          <p:cNvSpPr/>
          <p:nvPr/>
        </p:nvSpPr>
        <p:spPr>
          <a:xfrm>
            <a:off x="5143501" y="1914115"/>
            <a:ext cx="576000" cy="28800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C4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1" dirty="0" smtClean="0">
                <a:solidFill>
                  <a:schemeClr val="lt1"/>
                </a:solidFill>
                <a:latin typeface="Arial"/>
                <a:ea typeface="Arial"/>
                <a:cs typeface="Arial"/>
              </a:rPr>
              <a:t>-4.2</a:t>
            </a:r>
            <a:endParaRPr sz="9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1499"/>
          <p:cNvSpPr/>
          <p:nvPr/>
        </p:nvSpPr>
        <p:spPr>
          <a:xfrm>
            <a:off x="5143501" y="2267663"/>
            <a:ext cx="576000" cy="28800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1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+10.2</a:t>
            </a:r>
            <a:endParaRPr sz="9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1500"/>
          <p:cNvSpPr/>
          <p:nvPr/>
        </p:nvSpPr>
        <p:spPr>
          <a:xfrm>
            <a:off x="5143501" y="2610095"/>
            <a:ext cx="576000" cy="28800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C4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-1.0</a:t>
            </a:r>
            <a:endParaRPr sz="9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1501"/>
          <p:cNvSpPr/>
          <p:nvPr/>
        </p:nvSpPr>
        <p:spPr>
          <a:xfrm>
            <a:off x="5148949" y="2958431"/>
            <a:ext cx="576000" cy="28800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1" dirty="0" smtClean="0">
                <a:solidFill>
                  <a:schemeClr val="lt1"/>
                </a:solidFill>
                <a:latin typeface="Arial"/>
                <a:ea typeface="Arial"/>
                <a:cs typeface="Arial"/>
              </a:rPr>
              <a:t>+0.4</a:t>
            </a:r>
            <a:endParaRPr sz="9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1502"/>
          <p:cNvSpPr/>
          <p:nvPr/>
        </p:nvSpPr>
        <p:spPr>
          <a:xfrm>
            <a:off x="5148949" y="3309483"/>
            <a:ext cx="576000" cy="28800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C4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1" dirty="0" smtClean="0">
                <a:solidFill>
                  <a:schemeClr val="lt1"/>
                </a:solidFill>
                <a:latin typeface="Arial"/>
                <a:ea typeface="Arial"/>
                <a:cs typeface="Arial"/>
              </a:rPr>
              <a:t>-0.4</a:t>
            </a:r>
            <a:endParaRPr sz="9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Shape 1502"/>
          <p:cNvSpPr/>
          <p:nvPr/>
        </p:nvSpPr>
        <p:spPr>
          <a:xfrm>
            <a:off x="5163071" y="3663033"/>
            <a:ext cx="576000" cy="288000"/>
          </a:xfrm>
          <a:prstGeom prst="rightArrow">
            <a:avLst>
              <a:gd name="adj1" fmla="val 50000"/>
              <a:gd name="adj2" fmla="val 41409"/>
            </a:avLst>
          </a:prstGeom>
          <a:solidFill>
            <a:srgbClr val="C4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1" dirty="0" smtClean="0">
                <a:solidFill>
                  <a:schemeClr val="lt1"/>
                </a:solidFill>
                <a:latin typeface="Arial"/>
                <a:ea typeface="Arial"/>
                <a:cs typeface="Arial"/>
              </a:rPr>
              <a:t>-0.4</a:t>
            </a:r>
            <a:endParaRPr sz="9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Shape 148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21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0242" y="64548"/>
            <a:ext cx="8154890" cy="676200"/>
          </a:xfrm>
        </p:spPr>
        <p:txBody>
          <a:bodyPr/>
          <a:lstStyle/>
          <a:p>
            <a:r>
              <a:rPr lang="es-MX" b="1" dirty="0" smtClean="0">
                <a:latin typeface="+mj-lt"/>
              </a:rPr>
              <a:t>PARTIDOS POLÍTICOS CON LOS QUE SE IDENTIFICA</a:t>
            </a:r>
            <a:endParaRPr lang="es-MX" b="1" dirty="0">
              <a:latin typeface="+mj-lt"/>
            </a:endParaRPr>
          </a:p>
        </p:txBody>
      </p:sp>
      <p:pic>
        <p:nvPicPr>
          <p:cNvPr id="11280" name="Picture 16" descr="Resultado de imagen para icono identificac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8522"/>
            <a:ext cx="649049" cy="64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/>
          <p:cNvSpPr/>
          <p:nvPr/>
        </p:nvSpPr>
        <p:spPr>
          <a:xfrm>
            <a:off x="217129" y="941990"/>
            <a:ext cx="869020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300" dirty="0" smtClean="0"/>
              <a:t>Independientemente </a:t>
            </a:r>
            <a:r>
              <a:rPr lang="es-ES_tradnl" sz="1300" dirty="0"/>
              <a:t>de su preferencia de voto, pensando en política, </a:t>
            </a:r>
            <a:r>
              <a:rPr lang="es-ES_tradnl" sz="1300" dirty="0" smtClean="0"/>
              <a:t>¿Con </a:t>
            </a:r>
            <a:r>
              <a:rPr lang="es-ES_tradnl" sz="1300" dirty="0"/>
              <a:t>cuál partido se identifica más </a:t>
            </a:r>
            <a:r>
              <a:rPr lang="es-ES_tradnl" sz="1300" dirty="0" smtClean="0"/>
              <a:t>usted</a:t>
            </a:r>
            <a:r>
              <a:rPr lang="es-MX" sz="1300" dirty="0" smtClean="0"/>
              <a:t>? </a:t>
            </a:r>
            <a:endParaRPr lang="es-MX" sz="1300" dirty="0"/>
          </a:p>
        </p:txBody>
      </p:sp>
      <p:pic>
        <p:nvPicPr>
          <p:cNvPr id="31" name="Picture 2" descr="Morena logo (Mexico)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89" y="3476187"/>
            <a:ext cx="473347" cy="47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Resultado de imag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547" y="3476466"/>
            <a:ext cx="484707" cy="47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 descr="Resultado de imag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242" y="3482532"/>
            <a:ext cx="468349" cy="4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Resultado de image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081" y="3479054"/>
            <a:ext cx="468349" cy="4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2" descr="Resultado de image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064" y="3471064"/>
            <a:ext cx="470917" cy="47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7427" y="3467520"/>
            <a:ext cx="680228" cy="486900"/>
          </a:xfrm>
          <a:prstGeom prst="rect">
            <a:avLst/>
          </a:prstGeom>
        </p:spPr>
      </p:pic>
      <p:pic>
        <p:nvPicPr>
          <p:cNvPr id="21" name="Imagen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79740" y="3469529"/>
            <a:ext cx="693874" cy="496668"/>
          </a:xfrm>
          <a:prstGeom prst="rect">
            <a:avLst/>
          </a:prstGeom>
        </p:spPr>
      </p:pic>
      <p:graphicFrame>
        <p:nvGraphicFramePr>
          <p:cNvPr id="22" name="Gráfico 9"/>
          <p:cNvGraphicFramePr/>
          <p:nvPr>
            <p:extLst>
              <p:ext uri="{D42A27DB-BD31-4B8C-83A1-F6EECF244321}">
                <p14:modId xmlns:p14="http://schemas.microsoft.com/office/powerpoint/2010/main" val="1614660521"/>
              </p:ext>
            </p:extLst>
          </p:nvPr>
        </p:nvGraphicFramePr>
        <p:xfrm>
          <a:off x="303932" y="1381125"/>
          <a:ext cx="8401918" cy="1974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192514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64125" y="3470275"/>
            <a:ext cx="6524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2515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40550" y="3470275"/>
            <a:ext cx="6524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1202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Shape 1465"/>
          <p:cNvSpPr txBox="1">
            <a:spLocks noGrp="1"/>
          </p:cNvSpPr>
          <p:nvPr>
            <p:ph type="sldNum" idx="12"/>
          </p:nvPr>
        </p:nvSpPr>
        <p:spPr>
          <a:xfrm>
            <a:off x="595675" y="4813750"/>
            <a:ext cx="33891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22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Shape 1466"/>
          <p:cNvSpPr txBox="1">
            <a:spLocks noGrp="1"/>
          </p:cNvSpPr>
          <p:nvPr>
            <p:ph type="title"/>
          </p:nvPr>
        </p:nvSpPr>
        <p:spPr>
          <a:xfrm>
            <a:off x="420687" y="1357313"/>
            <a:ext cx="3730626" cy="768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venir"/>
              <a:buNone/>
            </a:pPr>
            <a:r>
              <a:rPr lang="es-MX" sz="40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¡Gracias!</a:t>
            </a:r>
            <a:endParaRPr sz="40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67" name="Shape 1467"/>
          <p:cNvSpPr txBox="1">
            <a:spLocks noGrp="1"/>
          </p:cNvSpPr>
          <p:nvPr>
            <p:ph type="body" idx="1"/>
          </p:nvPr>
        </p:nvSpPr>
        <p:spPr>
          <a:xfrm>
            <a:off x="593575" y="2204700"/>
            <a:ext cx="3393300" cy="10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venir"/>
              <a:buNone/>
            </a:pPr>
            <a:r>
              <a:rPr lang="es-MX" sz="1400" b="0" i="0" u="none" strike="noStrike" cap="non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Enkoll, SA de CV</a:t>
            </a:r>
            <a:endParaRPr sz="14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venir"/>
              <a:buNone/>
            </a:pPr>
            <a:r>
              <a:rPr lang="es-MX"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contacto@enkoll.com</a:t>
            </a:r>
            <a:r>
              <a:rPr lang="es-MX" sz="1400" b="0" i="0" u="none" strike="noStrike" cap="non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venir"/>
              <a:buNone/>
            </a:pPr>
            <a:r>
              <a:rPr lang="es-MX" sz="1400" b="0" i="0" u="none" strike="noStrike" cap="non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Tel: 8500 7777</a:t>
            </a:r>
            <a:endParaRPr sz="1400" b="0" i="0" u="none" strike="noStrike" cap="none">
              <a:solidFill>
                <a:srgbClr val="262626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venir"/>
              <a:buNone/>
            </a:pPr>
            <a:endParaRPr sz="14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68" name="Shape 1468"/>
          <p:cNvSpPr txBox="1"/>
          <p:nvPr/>
        </p:nvSpPr>
        <p:spPr>
          <a:xfrm>
            <a:off x="1753725" y="3224975"/>
            <a:ext cx="1459500" cy="3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9" name="Shape 1469"/>
          <p:cNvSpPr txBox="1"/>
          <p:nvPr/>
        </p:nvSpPr>
        <p:spPr>
          <a:xfrm>
            <a:off x="1282925" y="3087925"/>
            <a:ext cx="2966100" cy="3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MX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Enkoll Inteligencia de Mercados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0" name="Shape 14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3244" y="3117317"/>
            <a:ext cx="329692" cy="32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1" name="Shape 147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3250" y="3613475"/>
            <a:ext cx="329675" cy="329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2" name="Shape 1472"/>
          <p:cNvSpPr txBox="1"/>
          <p:nvPr/>
        </p:nvSpPr>
        <p:spPr>
          <a:xfrm>
            <a:off x="1282925" y="3614338"/>
            <a:ext cx="2786400" cy="3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MX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@enkoll_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chemeClr val="tx1"/>
                </a:solidFill>
              </a:rPr>
              <a:t>www.enkoll.com</a:t>
            </a:r>
            <a:endParaRPr lang="es-MX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Shape 134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3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3" name="Shape 1343"/>
          <p:cNvSpPr txBox="1"/>
          <p:nvPr/>
        </p:nvSpPr>
        <p:spPr>
          <a:xfrm>
            <a:off x="745975" y="15240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s-MX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PROBLEMÁTICA EN </a:t>
            </a:r>
            <a:r>
              <a:rPr lang="es-MX" sz="1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CDMX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Picture 6" descr="Resultado de imagen para icono PERCEPCIÃN">
            <a:extLst>
              <a:ext uri="{FF2B5EF4-FFF2-40B4-BE49-F238E27FC236}">
                <a16:creationId xmlns:a16="http://schemas.microsoft.com/office/drawing/2014/main" id="{7BE3ADB3-7629-439A-9A5F-976326410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02" y="259408"/>
            <a:ext cx="462184" cy="46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071023" y="985399"/>
            <a:ext cx="49055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En su opinión ¿Cuál es el principal problema de la ciudad?</a:t>
            </a:r>
          </a:p>
        </p:txBody>
      </p:sp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1057011059"/>
              </p:ext>
            </p:extLst>
          </p:nvPr>
        </p:nvGraphicFramePr>
        <p:xfrm>
          <a:off x="338101" y="1607566"/>
          <a:ext cx="8364474" cy="2551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Shape 1349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4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359"/>
          <p:cNvSpPr txBox="1"/>
          <p:nvPr/>
        </p:nvSpPr>
        <p:spPr>
          <a:xfrm>
            <a:off x="548775" y="1043775"/>
            <a:ext cx="8203500" cy="8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2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500" dirty="0" smtClean="0">
                <a:solidFill>
                  <a:schemeClr val="dk1"/>
                </a:solidFill>
              </a:rPr>
              <a:t>Dentro de los </a:t>
            </a:r>
            <a:r>
              <a:rPr lang="es-MX" sz="1500" dirty="0">
                <a:solidFill>
                  <a:schemeClr val="dk1"/>
                </a:solidFill>
              </a:rPr>
              <a:t>principales problemas que aquejan </a:t>
            </a:r>
            <a:r>
              <a:rPr lang="es-MX" sz="1500" dirty="0" smtClean="0">
                <a:solidFill>
                  <a:schemeClr val="dk1"/>
                </a:solidFill>
              </a:rPr>
              <a:t>a los ciudadanos entrevistados de la Ciudad de México, se encuentran principalmente: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11" name="Shape 3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6225" y="2618235"/>
            <a:ext cx="158675" cy="15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3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6225" y="2970735"/>
            <a:ext cx="158675" cy="15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3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6225" y="3323235"/>
            <a:ext cx="158675" cy="15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3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6225" y="3675735"/>
            <a:ext cx="158675" cy="15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8" name="Picture 6" descr="Resultado de imagen para icono PERCEPCIÃN">
            <a:extLst>
              <a:ext uri="{FF2B5EF4-FFF2-40B4-BE49-F238E27FC236}">
                <a16:creationId xmlns:a16="http://schemas.microsoft.com/office/drawing/2014/main" id="{7BE3ADB3-7629-439A-9A5F-976326410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02" y="259408"/>
            <a:ext cx="462184" cy="46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hape 358"/>
          <p:cNvSpPr txBox="1">
            <a:spLocks/>
          </p:cNvSpPr>
          <p:nvPr/>
        </p:nvSpPr>
        <p:spPr>
          <a:xfrm>
            <a:off x="572944" y="1958015"/>
            <a:ext cx="8153800" cy="2118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venir"/>
              <a:buNone/>
              <a:defRPr sz="1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2" indent="0" algn="just">
              <a:buClr>
                <a:srgbClr val="333333"/>
              </a:buClr>
              <a:buSzPts val="1500"/>
            </a:pPr>
            <a:r>
              <a:rPr lang="es-MX" sz="1500" dirty="0" smtClean="0">
                <a:solidFill>
                  <a:schemeClr val="dk1"/>
                </a:solidFill>
              </a:rPr>
              <a:t>Al categorizar por temas, tenemos lo siguiente:</a:t>
            </a:r>
          </a:p>
          <a:p>
            <a:endParaRPr lang="es-MX" sz="1600" dirty="0" smtClean="0"/>
          </a:p>
          <a:p>
            <a:pPr marL="914400" indent="0">
              <a:lnSpc>
                <a:spcPct val="150000"/>
              </a:lnSpc>
            </a:pPr>
            <a:r>
              <a:rPr lang="es-MX" sz="1500" b="1" dirty="0" smtClean="0">
                <a:solidFill>
                  <a:schemeClr val="dk1"/>
                </a:solidFill>
                <a:latin typeface="Arial"/>
                <a:ea typeface="Arial"/>
                <a:cs typeface="Arial"/>
              </a:rPr>
              <a:t>Delitos.-Inseguridad, Corrupción (71%).</a:t>
            </a:r>
          </a:p>
          <a:p>
            <a:pPr marL="914400" indent="0">
              <a:lnSpc>
                <a:spcPct val="150000"/>
              </a:lnSpc>
            </a:pPr>
            <a:r>
              <a:rPr lang="es-MX" sz="1500" b="1" dirty="0" smtClean="0">
                <a:solidFill>
                  <a:schemeClr val="dk1"/>
                </a:solidFill>
                <a:latin typeface="Arial"/>
                <a:ea typeface="Arial"/>
                <a:cs typeface="Arial"/>
              </a:rPr>
              <a:t>Servicios públicos.-Recolección de basura, Falta de agua potable (4.9).</a:t>
            </a:r>
          </a:p>
          <a:p>
            <a:pPr marL="914400" indent="0">
              <a:lnSpc>
                <a:spcPct val="150000"/>
              </a:lnSpc>
            </a:pPr>
            <a:r>
              <a:rPr lang="es-MX" sz="1500" b="1" dirty="0" smtClean="0">
                <a:solidFill>
                  <a:schemeClr val="dk1"/>
                </a:solidFill>
                <a:latin typeface="Arial"/>
                <a:ea typeface="Arial"/>
                <a:cs typeface="Arial"/>
              </a:rPr>
              <a:t>Económicos.-Bajos salarios, Falta de trabajo, Pobreza (12.7%).</a:t>
            </a:r>
          </a:p>
          <a:p>
            <a:pPr marL="914400" indent="0">
              <a:lnSpc>
                <a:spcPct val="150000"/>
              </a:lnSpc>
            </a:pPr>
            <a:r>
              <a:rPr lang="es-MX" sz="1500" b="1" dirty="0" smtClean="0">
                <a:solidFill>
                  <a:schemeClr val="dk1"/>
                </a:solidFill>
                <a:latin typeface="Arial"/>
                <a:ea typeface="Arial"/>
                <a:cs typeface="Arial"/>
              </a:rPr>
              <a:t>Infraestructura.-Pavimentación-bacheo, Alumbrado público (4.3).</a:t>
            </a:r>
            <a:endParaRPr lang="es-MX" sz="1500" dirty="0" smtClean="0"/>
          </a:p>
          <a:p>
            <a:pPr marL="0" indent="0">
              <a:buSzPts val="1500"/>
            </a:pPr>
            <a:endParaRPr lang="es-MX" sz="1500" b="1" dirty="0" smtClean="0"/>
          </a:p>
          <a:p>
            <a:pPr marL="285750" lvl="2" indent="-190500">
              <a:buClr>
                <a:srgbClr val="333333"/>
              </a:buClr>
              <a:buSzPts val="1500"/>
              <a:buFont typeface="Noto Sans Symbols"/>
              <a:buNone/>
            </a:pPr>
            <a:endParaRPr lang="es-MX" sz="1500" dirty="0" smtClean="0"/>
          </a:p>
          <a:p>
            <a:pPr marL="285750" indent="-190500">
              <a:buClr>
                <a:srgbClr val="333333"/>
              </a:buClr>
              <a:buSzPts val="1500"/>
              <a:buFont typeface="Noto Sans Symbols"/>
              <a:buNone/>
            </a:pPr>
            <a:endParaRPr lang="es-MX" sz="15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1343"/>
          <p:cNvSpPr txBox="1"/>
          <p:nvPr/>
        </p:nvSpPr>
        <p:spPr>
          <a:xfrm>
            <a:off x="745975" y="15240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s-MX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PROBLEMÁTICA EN </a:t>
            </a:r>
            <a:r>
              <a:rPr lang="es-MX" sz="1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CDMX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663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607603" y="935608"/>
            <a:ext cx="82333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ea typeface="MS Mincho" panose="02020609040205080304" pitchFamily="49" charset="-128"/>
              </a:rPr>
              <a:t>En una escala del 1 al 10 como se califica en la escuela, ¿Qué calificación le daría al trabajo que ha </a:t>
            </a:r>
            <a:r>
              <a:rPr lang="es-MX" dirty="0" smtClean="0">
                <a:ea typeface="MS Mincho" panose="02020609040205080304" pitchFamily="49" charset="-128"/>
              </a:rPr>
              <a:t>hecho…</a:t>
            </a:r>
          </a:p>
          <a:p>
            <a:pPr algn="ctr"/>
            <a:r>
              <a:rPr lang="es-MX" b="1" dirty="0"/>
              <a:t>Jefe de Gobierno Miguel Ángel Mancera</a:t>
            </a:r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2433554971"/>
              </p:ext>
            </p:extLst>
          </p:nvPr>
        </p:nvGraphicFramePr>
        <p:xfrm>
          <a:off x="873688" y="1983533"/>
          <a:ext cx="5642666" cy="1213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6492291" y="2174534"/>
            <a:ext cx="673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/>
              <a:t>NS/NR</a:t>
            </a:r>
            <a:endParaRPr lang="es-MX" sz="100" dirty="0"/>
          </a:p>
          <a:p>
            <a:pPr algn="ctr"/>
            <a:endParaRPr lang="es-MX" sz="1800" b="1" dirty="0"/>
          </a:p>
          <a:p>
            <a:pPr algn="ctr"/>
            <a:r>
              <a:rPr lang="es-MX" sz="1200" b="1" dirty="0" smtClean="0"/>
              <a:t>2.4</a:t>
            </a:r>
            <a:endParaRPr lang="es-MX" sz="105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7383626" y="2174534"/>
            <a:ext cx="10587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Promedio</a:t>
            </a:r>
          </a:p>
          <a:p>
            <a:pPr algn="ctr"/>
            <a:endParaRPr lang="es-MX" b="1" dirty="0"/>
          </a:p>
          <a:p>
            <a:pPr algn="ctr"/>
            <a:r>
              <a:rPr lang="es-MX" b="1" dirty="0" smtClean="0"/>
              <a:t>5.1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7383626" y="2071463"/>
            <a:ext cx="1058779" cy="1030806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5 CuadroTexto"/>
          <p:cNvSpPr txBox="1"/>
          <p:nvPr/>
        </p:nvSpPr>
        <p:spPr>
          <a:xfrm>
            <a:off x="288901" y="3582756"/>
            <a:ext cx="8413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b="1" dirty="0" smtClean="0"/>
              <a:t>47% </a:t>
            </a:r>
            <a:r>
              <a:rPr lang="es-MX" sz="1200" dirty="0" smtClean="0"/>
              <a:t>de los entrevistados otorgaron una puntuación de “</a:t>
            </a:r>
            <a:r>
              <a:rPr lang="es-MX" sz="1200" b="1" dirty="0" smtClean="0"/>
              <a:t>Regular</a:t>
            </a:r>
            <a:r>
              <a:rPr lang="es-MX" sz="1200" dirty="0" smtClean="0"/>
              <a:t>” a “</a:t>
            </a:r>
            <a:r>
              <a:rPr lang="es-MX" sz="1200" b="1" dirty="0" smtClean="0"/>
              <a:t>Buena</a:t>
            </a:r>
            <a:r>
              <a:rPr lang="es-MX" sz="1200" dirty="0" smtClean="0"/>
              <a:t>” al Jefe de Gobierno, obteniendo un promedio de </a:t>
            </a:r>
            <a:r>
              <a:rPr lang="es-MX" sz="1200" b="1" dirty="0" smtClean="0"/>
              <a:t>5.1 </a:t>
            </a:r>
            <a:r>
              <a:rPr lang="es-MX" sz="1200" dirty="0" smtClean="0"/>
              <a:t>puntos de evaluación. </a:t>
            </a:r>
          </a:p>
        </p:txBody>
      </p:sp>
      <p:sp>
        <p:nvSpPr>
          <p:cNvPr id="12" name="Shape 1343"/>
          <p:cNvSpPr txBox="1"/>
          <p:nvPr/>
        </p:nvSpPr>
        <p:spPr>
          <a:xfrm>
            <a:off x="745975" y="152400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600"/>
            </a:pPr>
            <a:r>
              <a:rPr lang="es-MX" sz="1600" b="1" dirty="0">
                <a:solidFill>
                  <a:schemeClr val="dk1"/>
                </a:solidFill>
              </a:rPr>
              <a:t>PERCEPCIÓN SOBRE EL GOBIERNO</a:t>
            </a:r>
            <a:br>
              <a:rPr lang="es-MX" sz="1600" b="1" dirty="0">
                <a:solidFill>
                  <a:schemeClr val="dk1"/>
                </a:solidFill>
              </a:rPr>
            </a:br>
            <a:r>
              <a:rPr lang="es-MX" sz="1100" b="1" dirty="0">
                <a:solidFill>
                  <a:schemeClr val="dk1"/>
                </a:solidFill>
              </a:rPr>
              <a:t>(CALIFICACIÓN)</a:t>
            </a:r>
            <a:endParaRPr lang="es-MX" sz="1600" b="1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2" descr="Resultado de imagen para EVALUACIÃN ICONO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15" y="203706"/>
            <a:ext cx="514128" cy="51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633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Shape 1365"/>
          <p:cNvSpPr txBox="1">
            <a:spLocks noGrp="1"/>
          </p:cNvSpPr>
          <p:nvPr>
            <p:ph type="ctrTitle"/>
          </p:nvPr>
        </p:nvSpPr>
        <p:spPr>
          <a:xfrm>
            <a:off x="1849582" y="3149973"/>
            <a:ext cx="7294418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venir"/>
              <a:buNone/>
            </a:pPr>
            <a:r>
              <a:rPr lang="es-MX" sz="3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ELECCIONES 2018</a:t>
            </a:r>
            <a:endParaRPr sz="3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4" descr="Resultado de imagen para icono PARTICIPACIÃN DE MERCADO">
            <a:extLst>
              <a:ext uri="{FF2B5EF4-FFF2-40B4-BE49-F238E27FC236}">
                <a16:creationId xmlns:a16="http://schemas.microsoft.com/office/drawing/2014/main" id="{504B79F4-23C2-448F-A1C3-FE91BEFD3B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1665" y="3341609"/>
            <a:ext cx="776528" cy="77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Shape 1486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7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0242" y="64548"/>
            <a:ext cx="8154890" cy="676200"/>
          </a:xfrm>
        </p:spPr>
        <p:txBody>
          <a:bodyPr/>
          <a:lstStyle/>
          <a:p>
            <a:r>
              <a:rPr lang="es-MX" b="1" dirty="0" smtClean="0">
                <a:latin typeface="+mj-lt"/>
              </a:rPr>
              <a:t>CÓMO VOTARÁ EN LAS ELECCIONES</a:t>
            </a:r>
            <a:endParaRPr lang="es-MX" b="1" dirty="0">
              <a:latin typeface="+mj-lt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7095" y="140130"/>
            <a:ext cx="523147" cy="525036"/>
          </a:xfrm>
          <a:prstGeom prst="rect">
            <a:avLst/>
          </a:prstGeom>
        </p:spPr>
      </p:pic>
      <p:sp>
        <p:nvSpPr>
          <p:cNvPr id="9" name="Rectángulo 13"/>
          <p:cNvSpPr/>
          <p:nvPr/>
        </p:nvSpPr>
        <p:spPr>
          <a:xfrm>
            <a:off x="338101" y="999058"/>
            <a:ext cx="32191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ea typeface="Yu Mincho"/>
              </a:rPr>
              <a:t>¿Cómo vota usted en las elecciones</a:t>
            </a:r>
            <a:r>
              <a:rPr lang="es-ES_tradnl" dirty="0">
                <a:latin typeface="Arial" panose="020B0604020202020204" pitchFamily="34" charset="0"/>
                <a:ea typeface="Yu Mincho"/>
              </a:rPr>
              <a:t>? </a:t>
            </a:r>
            <a:endParaRPr lang="es-MX" dirty="0"/>
          </a:p>
        </p:txBody>
      </p:sp>
      <p:sp>
        <p:nvSpPr>
          <p:cNvPr id="16" name="Rectángulo 13"/>
          <p:cNvSpPr/>
          <p:nvPr/>
        </p:nvSpPr>
        <p:spPr>
          <a:xfrm>
            <a:off x="338101" y="2719014"/>
            <a:ext cx="32079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¿En que se fija al momento de votar? </a:t>
            </a:r>
            <a:endParaRPr lang="es-MX" dirty="0"/>
          </a:p>
        </p:txBody>
      </p:sp>
      <p:graphicFrame>
        <p:nvGraphicFramePr>
          <p:cNvPr id="13" name="Gráfico 12"/>
          <p:cNvGraphicFramePr/>
          <p:nvPr>
            <p:extLst>
              <p:ext uri="{D42A27DB-BD31-4B8C-83A1-F6EECF244321}">
                <p14:modId xmlns:p14="http://schemas.microsoft.com/office/powerpoint/2010/main" val="3268273901"/>
              </p:ext>
            </p:extLst>
          </p:nvPr>
        </p:nvGraphicFramePr>
        <p:xfrm>
          <a:off x="413969" y="1447800"/>
          <a:ext cx="8011758" cy="1104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Gráfico 32"/>
          <p:cNvGraphicFramePr/>
          <p:nvPr>
            <p:extLst>
              <p:ext uri="{D42A27DB-BD31-4B8C-83A1-F6EECF244321}">
                <p14:modId xmlns:p14="http://schemas.microsoft.com/office/powerpoint/2010/main" val="3216386829"/>
              </p:ext>
            </p:extLst>
          </p:nvPr>
        </p:nvGraphicFramePr>
        <p:xfrm>
          <a:off x="405387" y="3163948"/>
          <a:ext cx="8011758" cy="1181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841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Shape 1370"/>
          <p:cNvSpPr txBox="1">
            <a:spLocks noGrp="1"/>
          </p:cNvSpPr>
          <p:nvPr>
            <p:ph type="title"/>
          </p:nvPr>
        </p:nvSpPr>
        <p:spPr>
          <a:xfrm>
            <a:off x="762751" y="57091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MX" sz="1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CONOCIMIENTO DE LA FECHA DE LAS ELECCIONES</a:t>
            </a:r>
            <a:endParaRPr sz="1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1" name="Shape 137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8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34570" y="992066"/>
            <a:ext cx="8643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ea typeface="Yu Mincho"/>
              </a:rPr>
              <a:t>Sabe usted, ¿cuándo son las próximas elecciones para Presidente de la República, Jefe de Gobierno de la Ciudad de México, alcalde y todos los demás cargos a elegir?</a:t>
            </a:r>
            <a:endParaRPr lang="es-MX" sz="1200" dirty="0"/>
          </a:p>
        </p:txBody>
      </p:sp>
      <p:pic>
        <p:nvPicPr>
          <p:cNvPr id="1026" name="Picture 2" descr="Resultado de imagen para ICONO calendar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01" y="220141"/>
            <a:ext cx="385915" cy="385915"/>
          </a:xfrm>
          <a:prstGeom prst="rect">
            <a:avLst/>
          </a:prstGeom>
          <a:noFill/>
          <a:effectLst>
            <a:reflection blurRad="6350" stA="50000" endA="300" endPos="1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Gráfico 8"/>
          <p:cNvGraphicFramePr/>
          <p:nvPr>
            <p:extLst>
              <p:ext uri="{D42A27DB-BD31-4B8C-83A1-F6EECF244321}">
                <p14:modId xmlns:p14="http://schemas.microsoft.com/office/powerpoint/2010/main" val="2272481667"/>
              </p:ext>
            </p:extLst>
          </p:nvPr>
        </p:nvGraphicFramePr>
        <p:xfrm>
          <a:off x="462842" y="1479753"/>
          <a:ext cx="8187071" cy="2251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7494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Shape 1370"/>
          <p:cNvSpPr txBox="1">
            <a:spLocks noGrp="1"/>
          </p:cNvSpPr>
          <p:nvPr>
            <p:ph type="title"/>
          </p:nvPr>
        </p:nvSpPr>
        <p:spPr>
          <a:xfrm>
            <a:off x="762751" y="57091"/>
            <a:ext cx="79566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MX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PROBABILIDAD DE ASISTIR A VOTAR EN LAS ELECCIONES DEL </a:t>
            </a:r>
            <a:r>
              <a:rPr lang="es-MX" sz="1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1º </a:t>
            </a:r>
            <a:r>
              <a:rPr lang="es-MX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JULIO</a:t>
            </a:r>
            <a:endParaRPr sz="1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1" name="Shape 1371"/>
          <p:cNvSpPr txBox="1">
            <a:spLocks noGrp="1"/>
          </p:cNvSpPr>
          <p:nvPr>
            <p:ph type="sldNum" idx="12"/>
          </p:nvPr>
        </p:nvSpPr>
        <p:spPr>
          <a:xfrm>
            <a:off x="338101" y="4812151"/>
            <a:ext cx="88059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</a:pPr>
            <a:fld id="{00000000-1234-1234-1234-123412341234}" type="slidenum">
              <a:rPr lang="es-MX"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000"/>
                <a:buFont typeface="Arial"/>
                <a:buNone/>
              </a:pPr>
              <a:t>9</a:t>
            </a:fld>
            <a:endParaRPr sz="1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15876" y="1953833"/>
            <a:ext cx="235589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100" b="1" dirty="0" smtClean="0"/>
              <a:t>81%</a:t>
            </a:r>
            <a:r>
              <a:rPr lang="es-MX" sz="1100" dirty="0" smtClean="0"/>
              <a:t> de los entrevistados se muestran positivos a participar en las elecciones, pues mencionaron que es </a:t>
            </a:r>
            <a:r>
              <a:rPr lang="es-MX" sz="1100" b="1" dirty="0" smtClean="0"/>
              <a:t>Muy probable </a:t>
            </a:r>
            <a:r>
              <a:rPr lang="es-MX" sz="1100" dirty="0" smtClean="0"/>
              <a:t>o </a:t>
            </a:r>
            <a:r>
              <a:rPr lang="es-MX" sz="1100" b="1" dirty="0" smtClean="0"/>
              <a:t>Probable </a:t>
            </a:r>
            <a:r>
              <a:rPr lang="es-MX" sz="1100" dirty="0" smtClean="0"/>
              <a:t>de acudir a votar.</a:t>
            </a:r>
          </a:p>
          <a:p>
            <a:pPr algn="just"/>
            <a:r>
              <a:rPr lang="es-MX" sz="1100" dirty="0" smtClean="0"/>
              <a:t>Solo el </a:t>
            </a:r>
            <a:r>
              <a:rPr lang="es-MX" sz="1100" b="1" dirty="0" smtClean="0"/>
              <a:t>17%</a:t>
            </a:r>
            <a:r>
              <a:rPr lang="es-MX" sz="1100" dirty="0" smtClean="0"/>
              <a:t> mencionó que es </a:t>
            </a:r>
            <a:r>
              <a:rPr lang="es-MX" sz="1100" b="1" dirty="0" smtClean="0"/>
              <a:t>Poco</a:t>
            </a:r>
            <a:r>
              <a:rPr lang="es-MX" sz="1100" dirty="0" smtClean="0"/>
              <a:t> o </a:t>
            </a:r>
            <a:r>
              <a:rPr lang="es-MX" sz="1100" b="1" dirty="0" smtClean="0"/>
              <a:t>Nada Probable</a:t>
            </a:r>
            <a:r>
              <a:rPr lang="es-MX" sz="1100" dirty="0" smtClean="0"/>
              <a:t> que acudan a votar.</a:t>
            </a:r>
          </a:p>
          <a:p>
            <a:pPr algn="just"/>
            <a:endParaRPr lang="es-MX" sz="1100" dirty="0" smtClean="0"/>
          </a:p>
        </p:txBody>
      </p:sp>
      <p:sp>
        <p:nvSpPr>
          <p:cNvPr id="8" name="Marcador de pie de página 7"/>
          <p:cNvSpPr txBox="1">
            <a:spLocks/>
          </p:cNvSpPr>
          <p:nvPr/>
        </p:nvSpPr>
        <p:spPr>
          <a:xfrm>
            <a:off x="4025411" y="4838173"/>
            <a:ext cx="3086100" cy="27463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s-MX" sz="1200" dirty="0" smtClean="0">
                <a:solidFill>
                  <a:srgbClr val="000000">
                    <a:tint val="75000"/>
                  </a:srgbClr>
                </a:solidFill>
              </a:rPr>
              <a:t>www.enkoll.com</a:t>
            </a:r>
            <a:endParaRPr lang="es-MX" sz="1200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" name="Picture 4" descr="Resultado de imagen para icono PARTICIPACIÃN DE MERCADO">
            <a:extLst>
              <a:ext uri="{FF2B5EF4-FFF2-40B4-BE49-F238E27FC236}">
                <a16:creationId xmlns:a16="http://schemas.microsoft.com/office/drawing/2014/main" id="{504B79F4-23C2-448F-A1C3-FE91BEFD3B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626" y="179049"/>
            <a:ext cx="432283" cy="43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865483" y="1003731"/>
            <a:ext cx="77511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Las elecciones serán el 1° de julio de este año. ¿Qué tan probable es que usted acuda a votar?</a:t>
            </a:r>
          </a:p>
        </p:txBody>
      </p:sp>
      <p:graphicFrame>
        <p:nvGraphicFramePr>
          <p:cNvPr id="9" name="Gráfico 3"/>
          <p:cNvGraphicFramePr/>
          <p:nvPr>
            <p:extLst>
              <p:ext uri="{D42A27DB-BD31-4B8C-83A1-F6EECF244321}">
                <p14:modId xmlns:p14="http://schemas.microsoft.com/office/powerpoint/2010/main" val="3712729968"/>
              </p:ext>
            </p:extLst>
          </p:nvPr>
        </p:nvGraphicFramePr>
        <p:xfrm>
          <a:off x="3189767" y="1347889"/>
          <a:ext cx="5646184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0050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abel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Isabel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0C0"/>
      </a:accent1>
      <a:accent2>
        <a:srgbClr val="00B0F0"/>
      </a:accent2>
      <a:accent3>
        <a:srgbClr val="008DC3"/>
      </a:accent3>
      <a:accent4>
        <a:srgbClr val="007EAE"/>
      </a:accent4>
      <a:accent5>
        <a:srgbClr val="23A1FF"/>
      </a:accent5>
      <a:accent6>
        <a:srgbClr val="2FA6FF"/>
      </a:accent6>
      <a:hlink>
        <a:srgbClr val="005390"/>
      </a:hlink>
      <a:folHlink>
        <a:srgbClr val="2DC7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2099</TotalTime>
  <Words>1129</Words>
  <Application>Microsoft Office PowerPoint</Application>
  <PresentationFormat>Presentación en pantalla (16:9)</PresentationFormat>
  <Paragraphs>160</Paragraphs>
  <Slides>22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22</vt:i4>
      </vt:variant>
    </vt:vector>
  </HeadingPairs>
  <TitlesOfParts>
    <vt:vector size="34" baseType="lpstr">
      <vt:lpstr>MS Mincho</vt:lpstr>
      <vt:lpstr>Arial</vt:lpstr>
      <vt:lpstr>Avenir</vt:lpstr>
      <vt:lpstr>Avenir Black</vt:lpstr>
      <vt:lpstr>Calibri</vt:lpstr>
      <vt:lpstr>Noto Sans Symbols</vt:lpstr>
      <vt:lpstr>Playfair Display</vt:lpstr>
      <vt:lpstr>Roboto</vt:lpstr>
      <vt:lpstr>Yu Mincho</vt:lpstr>
      <vt:lpstr>Isabella template</vt:lpstr>
      <vt:lpstr>2_Isabella template</vt:lpstr>
      <vt:lpstr>2_Office Theme</vt:lpstr>
      <vt:lpstr>ENCUESTA ELECTORAL CIUDAD DE MÉXICO</vt:lpstr>
      <vt:lpstr>METODOLOGÍA</vt:lpstr>
      <vt:lpstr>Presentación de PowerPoint</vt:lpstr>
      <vt:lpstr>Presentación de PowerPoint</vt:lpstr>
      <vt:lpstr>Presentación de PowerPoint</vt:lpstr>
      <vt:lpstr>ELECCIONES 2018</vt:lpstr>
      <vt:lpstr>CÓMO VOTARÁ EN LAS ELECCIONES</vt:lpstr>
      <vt:lpstr>CONOCIMIENTO DE LA FECHA DE LAS ELECCIONES</vt:lpstr>
      <vt:lpstr>PROBABILIDAD DE ASISTIR A VOTAR EN LAS ELECCIONES DEL 1º DE JULIO</vt:lpstr>
      <vt:lpstr>CERTEZA DE ELECCIÓN EN LAS ELECCIONES DEL 1º DE JULIO</vt:lpstr>
      <vt:lpstr>CONOCIMIENTO DE CANDIDATOS DE LA CIUDAD DE MÉXICO</vt:lpstr>
      <vt:lpstr>OPINIÓN SOBRE LOS CANDIDATOS A JEFE DE GOBIERNO DE LA CIUDAD DE MÉXICO</vt:lpstr>
      <vt:lpstr>Presentación de PowerPoint</vt:lpstr>
      <vt:lpstr>SI HOY FUERAN LAS ELECCIONES PARA ELEGIR AL PRÓXIMO JEFE DE GOBIERNO DE LA CDMX, ¿POR CUÁL CANDIDATO VOTARÍA USTED? (VOTO BRUTO)</vt:lpstr>
      <vt:lpstr>SI HOY FUERAN LAS ELECCIONES PARA ELEGIR AL PRÓXIMO JEFE DE GOBIERNO DE LA CDMX, ¿POR CUÁL CANDIDATO VOTARÍA USTED? (VOTO EFECTIVO)</vt:lpstr>
      <vt:lpstr>SI HOY FUERAN LAS ELECCIONES PARA ELEGIR AL PRÓXIMO JEFE DE GOBIERNO DE LA CDMX, ¿POR CUÁL CANDIDATO VOTARÍA USTED EN SEGUNDA OPCIÓN? (VOTO BRUTO)</vt:lpstr>
      <vt:lpstr>SI HOY FUERAN LAS ELECCIONES PARA ELEGIR AL PRÓXIMO JEFE DE GOBIERNO DE LA CDMX, ¿POR CUÁL CANDIDATO VOTARÍA USTED EN SEGUNDA OPCIÓN? (VOTO EFECTIVO)</vt:lpstr>
      <vt:lpstr>¿POR CUÁL CANDIDATO(A) NUNCA VOTARÍA USTED PARA LA JEFATURA DE GOBIERNO DE LA CIUDAD DE MÉXICO? (VOTO BRUTO)</vt:lpstr>
      <vt:lpstr>¿POR CUÁL CANDIDATO(A) NUNCA VOTARÍA USTED PARA LA JEFATURA DE GOBIERNO DE LA CIUDAD DE MÉXICO? (VOTO EFECTIVO)</vt:lpstr>
      <vt:lpstr>Presentación de PowerPoint</vt:lpstr>
      <vt:lpstr>PARTIDOS POLÍTICOS CON LOS QUE SE IDENTIFICA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 ELECTORAL SAN LUIS POTOSÍ</dc:title>
  <dc:creator>Laura E. Arce</dc:creator>
  <cp:lastModifiedBy>Hugo Hernandez</cp:lastModifiedBy>
  <cp:revision>169</cp:revision>
  <dcterms:modified xsi:type="dcterms:W3CDTF">2018-04-20T00:31:11Z</dcterms:modified>
</cp:coreProperties>
</file>