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1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21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22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23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24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25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26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3.xml" ContentType="application/vnd.openxmlformats-officedocument.presentationml.notesSlide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29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30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31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32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33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34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35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36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256" r:id="rId2"/>
    <p:sldId id="280" r:id="rId3"/>
    <p:sldId id="436" r:id="rId4"/>
    <p:sldId id="368" r:id="rId5"/>
    <p:sldId id="435" r:id="rId6"/>
    <p:sldId id="425" r:id="rId7"/>
    <p:sldId id="415" r:id="rId8"/>
    <p:sldId id="426" r:id="rId9"/>
    <p:sldId id="450" r:id="rId10"/>
    <p:sldId id="451" r:id="rId11"/>
    <p:sldId id="452" r:id="rId12"/>
    <p:sldId id="416" r:id="rId13"/>
    <p:sldId id="453" r:id="rId14"/>
    <p:sldId id="420" r:id="rId15"/>
    <p:sldId id="424" r:id="rId16"/>
    <p:sldId id="423" r:id="rId17"/>
    <p:sldId id="417" r:id="rId18"/>
    <p:sldId id="394" r:id="rId19"/>
    <p:sldId id="392" r:id="rId20"/>
    <p:sldId id="390" r:id="rId21"/>
    <p:sldId id="437" r:id="rId22"/>
    <p:sldId id="431" r:id="rId23"/>
    <p:sldId id="377" r:id="rId24"/>
    <p:sldId id="432" r:id="rId25"/>
    <p:sldId id="433" r:id="rId26"/>
    <p:sldId id="434" r:id="rId27"/>
    <p:sldId id="439" r:id="rId28"/>
    <p:sldId id="454" r:id="rId29"/>
    <p:sldId id="441" r:id="rId30"/>
    <p:sldId id="442" r:id="rId31"/>
    <p:sldId id="444" r:id="rId32"/>
    <p:sldId id="446" r:id="rId33"/>
    <p:sldId id="447" r:id="rId34"/>
    <p:sldId id="448" r:id="rId35"/>
    <p:sldId id="449" r:id="rId36"/>
  </p:sldIdLst>
  <p:sldSz cx="9144000" cy="6858000" type="screen4x3"/>
  <p:notesSz cx="6934200" cy="92202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FFF"/>
    <a:srgbClr val="49D2ED"/>
    <a:srgbClr val="972533"/>
    <a:srgbClr val="FDCFF1"/>
    <a:srgbClr val="FF3300"/>
    <a:srgbClr val="F8F864"/>
    <a:srgbClr val="FF6600"/>
    <a:srgbClr val="FFFF66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588" autoAdjust="0"/>
  </p:normalViewPr>
  <p:slideViewPr>
    <p:cSldViewPr>
      <p:cViewPr varScale="1">
        <p:scale>
          <a:sx n="116" d="100"/>
          <a:sy n="116" d="100"/>
        </p:scale>
        <p:origin x="14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3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4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5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0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1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2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3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4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5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6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7.xlsx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8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9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0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1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2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3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4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5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6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6435941803570848"/>
          <c:y val="3.8271078184192492E-3"/>
        </c:manualLayout>
      </c:layout>
      <c:overlay val="0"/>
      <c:spPr>
        <a:noFill/>
        <a:ln w="25398">
          <a:noFill/>
        </a:ln>
      </c:spPr>
      <c:txPr>
        <a:bodyPr/>
        <a:lstStyle/>
        <a:p>
          <a:pPr>
            <a:defRPr lang="es-ES" sz="1400"/>
          </a:pPr>
          <a:endParaRPr lang="es-ES"/>
        </a:p>
      </c:tx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160059847319523"/>
          <c:y val="0.13731806005689939"/>
          <c:w val="0.53523315253794468"/>
          <c:h val="0.66836321884196093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Género</c:v>
                </c:pt>
              </c:strCache>
            </c:strRef>
          </c:tx>
          <c:dLbls>
            <c:dLbl>
              <c:idx val="0"/>
              <c:layout>
                <c:manualLayout>
                  <c:x val="-0.19336217873755868"/>
                  <c:y val="-6.8662322382115502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8186713639514157"/>
                  <c:y val="-5.871255763469992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398">
                <a:noFill/>
              </a:ln>
            </c:spPr>
            <c:txPr>
              <a:bodyPr/>
              <a:lstStyle/>
              <a:p>
                <a:pPr>
                  <a:defRPr lang="es-ES" sz="1200" b="1">
                    <a:solidFill>
                      <a:schemeClr val="bg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Hombre</c:v>
                </c:pt>
                <c:pt idx="1">
                  <c:v>Mujer</c:v>
                </c:pt>
              </c:strCache>
            </c:strRef>
          </c:cat>
          <c:val>
            <c:numRef>
              <c:f>Hoja1!$B$2:$B$3</c:f>
              <c:numCache>
                <c:formatCode>0</c:formatCode>
                <c:ptCount val="2"/>
                <c:pt idx="0">
                  <c:v>47.785110473632812</c:v>
                </c:pt>
                <c:pt idx="1">
                  <c:v>52.214889526367188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98">
          <a:noFill/>
        </a:ln>
      </c:spPr>
    </c:plotArea>
    <c:legend>
      <c:legendPos val="r"/>
      <c:layout>
        <c:manualLayout>
          <c:xMode val="edge"/>
          <c:yMode val="edge"/>
          <c:x val="0.15559245329320243"/>
          <c:y val="0.80467661736713025"/>
          <c:w val="0.52217182939706042"/>
          <c:h val="0.17998806418798938"/>
        </c:manualLayout>
      </c:layout>
      <c:overlay val="0"/>
      <c:txPr>
        <a:bodyPr/>
        <a:lstStyle/>
        <a:p>
          <a:pPr>
            <a:defRPr lang="es-ES" sz="1400"/>
          </a:pPr>
          <a:endParaRPr lang="es-ES"/>
        </a:p>
      </c:txPr>
    </c:legend>
    <c:plotVisOnly val="1"/>
    <c:dispBlanksAs val="zero"/>
    <c:showDLblsOverMax val="0"/>
  </c:chart>
  <c:txPr>
    <a:bodyPr/>
    <a:lstStyle/>
    <a:p>
      <a:pPr>
        <a:defRPr sz="1576"/>
      </a:pPr>
      <a:endParaRPr lang="es-E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516408630403393E-2"/>
          <c:y val="1.8060585699657343E-2"/>
          <c:w val="0.95126082977597592"/>
          <c:h val="0.9286412946426567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Intención voto efectivo</c:v>
                </c:pt>
              </c:strCache>
            </c:strRef>
          </c:tx>
          <c:spPr>
            <a:ln w="12700">
              <a:noFill/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972533"/>
              </a:solidFill>
              <a:ln w="12700">
                <a:noFill/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 w="12700">
                <a:noFill/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 w="12700">
                <a:noFill/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FFFF00"/>
              </a:solidFill>
              <a:ln w="12700">
                <a:noFill/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2700">
                <a:noFill/>
                <a:prstDash val="solid"/>
              </a:ln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 w="12700">
                <a:noFill/>
                <a:prstDash val="solid"/>
              </a:ln>
            </c:spPr>
          </c:dPt>
          <c:dPt>
            <c:idx val="6"/>
            <c:invertIfNegative val="0"/>
            <c:bubble3D val="0"/>
            <c:spPr>
              <a:solidFill>
                <a:srgbClr val="FFC000"/>
              </a:solidFill>
              <a:ln w="12700">
                <a:noFill/>
                <a:prstDash val="solid"/>
              </a:ln>
            </c:spPr>
          </c:dPt>
          <c:dPt>
            <c:idx val="7"/>
            <c:invertIfNegative val="0"/>
            <c:bubble3D val="0"/>
            <c:spPr>
              <a:solidFill>
                <a:srgbClr val="92D050"/>
              </a:solidFill>
              <a:ln w="12700">
                <a:noFill/>
                <a:prstDash val="solid"/>
              </a:ln>
            </c:spPr>
          </c:dPt>
          <c:dPt>
            <c:idx val="8"/>
            <c:invertIfNegative val="0"/>
            <c:bubble3D val="0"/>
            <c:spPr>
              <a:solidFill>
                <a:schemeClr val="accent4"/>
              </a:solidFill>
              <a:ln w="12700">
                <a:noFill/>
                <a:prstDash val="solid"/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Hoja1!$A$2:$A$11</c:f>
              <c:strCache>
                <c:ptCount val="10"/>
                <c:pt idx="0">
                  <c:v>MORENA</c:v>
                </c:pt>
                <c:pt idx="1">
                  <c:v>PRI</c:v>
                </c:pt>
                <c:pt idx="2">
                  <c:v>PAN</c:v>
                </c:pt>
                <c:pt idx="3">
                  <c:v>PRD</c:v>
                </c:pt>
                <c:pt idx="4">
                  <c:v>PT</c:v>
                </c:pt>
                <c:pt idx="5">
                  <c:v>PVEM</c:v>
                </c:pt>
                <c:pt idx="6">
                  <c:v>Movimiento Ciudadano</c:v>
                </c:pt>
                <c:pt idx="7">
                  <c:v>PANAL / Nueva Alianza</c:v>
                </c:pt>
                <c:pt idx="8">
                  <c:v>Otro</c:v>
                </c:pt>
                <c:pt idx="9">
                  <c:v>Ninguno No vota</c:v>
                </c:pt>
              </c:strCache>
            </c:strRef>
          </c:cat>
          <c:val>
            <c:numRef>
              <c:f>Hoja1!$B$2:$B$11</c:f>
              <c:numCache>
                <c:formatCode>0.0</c:formatCode>
                <c:ptCount val="10"/>
                <c:pt idx="0">
                  <c:v>44.023906545407925</c:v>
                </c:pt>
                <c:pt idx="1">
                  <c:v>19.920318697152091</c:v>
                </c:pt>
                <c:pt idx="2">
                  <c:v>17.828684121600215</c:v>
                </c:pt>
                <c:pt idx="3">
                  <c:v>10.856573880350295</c:v>
                </c:pt>
                <c:pt idx="4">
                  <c:v>3.685258878803702</c:v>
                </c:pt>
                <c:pt idx="5">
                  <c:v>1.5936254306345017</c:v>
                </c:pt>
                <c:pt idx="6">
                  <c:v>0.99601597243702689</c:v>
                </c:pt>
                <c:pt idx="7">
                  <c:v>0.59760958346221615</c:v>
                </c:pt>
                <c:pt idx="8">
                  <c:v>0.49800798621851344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Intención voto bruto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9679301169926506E-3"/>
                  <c:y val="-1.1095965739227161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4946550194987779E-2"/>
                  <c:y val="-9.68386378539956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4732750974938209E-3"/>
                  <c:y val="-1.45257956780992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7935860233985301E-2"/>
                  <c:y val="9.6838637853994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046258513649142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7.4732750974938755E-3"/>
                  <c:y val="-8.87677259138172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7.4732750974938755E-3"/>
                  <c:y val="-4.84193189269973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7.4732750974938755E-3"/>
                  <c:y val="-8.87677259138172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5.9786200779949911E-3"/>
                  <c:y val="-4.84193189269965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4CF56301-9C9A-44C3-B566-978632207E58}" type="VALUE">
                      <a:rPr lang="en-US" sz="1200" b="1"/>
                      <a:pPr/>
                      <a:t>[VALOR]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Hoja1!$A$2:$A$11</c:f>
              <c:strCache>
                <c:ptCount val="10"/>
                <c:pt idx="0">
                  <c:v>MORENA</c:v>
                </c:pt>
                <c:pt idx="1">
                  <c:v>PRI</c:v>
                </c:pt>
                <c:pt idx="2">
                  <c:v>PAN</c:v>
                </c:pt>
                <c:pt idx="3">
                  <c:v>PRD</c:v>
                </c:pt>
                <c:pt idx="4">
                  <c:v>PT</c:v>
                </c:pt>
                <c:pt idx="5">
                  <c:v>PVEM</c:v>
                </c:pt>
                <c:pt idx="6">
                  <c:v>Movimiento Ciudadano</c:v>
                </c:pt>
                <c:pt idx="7">
                  <c:v>PANAL / Nueva Alianza</c:v>
                </c:pt>
                <c:pt idx="8">
                  <c:v>Otro</c:v>
                </c:pt>
                <c:pt idx="9">
                  <c:v>Ninguno No vota</c:v>
                </c:pt>
              </c:strCache>
            </c:strRef>
          </c:cat>
          <c:val>
            <c:numRef>
              <c:f>Hoja1!$C$2:$C$11</c:f>
              <c:numCache>
                <c:formatCode>0.0</c:formatCode>
                <c:ptCount val="10"/>
                <c:pt idx="0">
                  <c:v>41.895736694335938</c:v>
                </c:pt>
                <c:pt idx="1">
                  <c:v>18.957345962524414</c:v>
                </c:pt>
                <c:pt idx="2">
                  <c:v>16.966823577880859</c:v>
                </c:pt>
                <c:pt idx="3">
                  <c:v>10.331753730773926</c:v>
                </c:pt>
                <c:pt idx="4">
                  <c:v>3.5071089267730713</c:v>
                </c:pt>
                <c:pt idx="5">
                  <c:v>1.5165876150131226</c:v>
                </c:pt>
                <c:pt idx="6">
                  <c:v>0.94786733388900757</c:v>
                </c:pt>
                <c:pt idx="7">
                  <c:v>0.56872040033340454</c:v>
                </c:pt>
                <c:pt idx="8">
                  <c:v>0.47393366694450378</c:v>
                </c:pt>
                <c:pt idx="9" formatCode="General">
                  <c:v>4.8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74164792"/>
        <c:axId val="374160088"/>
        <c:axId val="0"/>
      </c:bar3DChart>
      <c:catAx>
        <c:axId val="374164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S" sz="900"/>
            </a:pPr>
            <a:endParaRPr lang="es-ES"/>
          </a:p>
        </c:txPr>
        <c:crossAx val="374160088"/>
        <c:crosses val="autoZero"/>
        <c:auto val="1"/>
        <c:lblAlgn val="ctr"/>
        <c:lblOffset val="100"/>
        <c:noMultiLvlLbl val="0"/>
      </c:catAx>
      <c:valAx>
        <c:axId val="374160088"/>
        <c:scaling>
          <c:orientation val="minMax"/>
          <c:max val="6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s-ES" sz="1200"/>
            </a:pPr>
            <a:endParaRPr lang="es-ES"/>
          </a:p>
        </c:txPr>
        <c:crossAx val="374164792"/>
        <c:crosses val="autoZero"/>
        <c:crossBetween val="between"/>
        <c:majorUnit val="10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516408630403393E-2"/>
          <c:y val="1.8060585699657343E-2"/>
          <c:w val="0.95126082977597592"/>
          <c:h val="0.9286412946426567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Intención voto efectivo</c:v>
                </c:pt>
              </c:strCache>
            </c:strRef>
          </c:tx>
          <c:spPr>
            <a:solidFill>
              <a:srgbClr val="FF0000"/>
            </a:solidFill>
            <a:ln w="12700">
              <a:noFill/>
              <a:prstDash val="solid"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2700">
                <a:noFill/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972533"/>
              </a:solidFill>
              <a:ln w="12700">
                <a:noFill/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0070C0"/>
              </a:solidFill>
              <a:ln w="12700">
                <a:noFill/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2700">
                <a:noFill/>
                <a:prstDash val="solid"/>
              </a:ln>
            </c:spPr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 w="12700">
                <a:noFill/>
                <a:prstDash val="solid"/>
              </a:ln>
            </c:spPr>
          </c:dPt>
          <c:dPt>
            <c:idx val="7"/>
            <c:invertIfNegative val="0"/>
            <c:bubble3D val="0"/>
            <c:spPr>
              <a:solidFill>
                <a:srgbClr val="FFC000"/>
              </a:solidFill>
              <a:ln w="12700">
                <a:noFill/>
                <a:prstDash val="solid"/>
              </a:ln>
            </c:spPr>
          </c:dPt>
          <c:dPt>
            <c:idx val="8"/>
            <c:invertIfNegative val="0"/>
            <c:bubble3D val="0"/>
            <c:spPr>
              <a:solidFill>
                <a:schemeClr val="accent4"/>
              </a:solidFill>
              <a:ln w="12700">
                <a:noFill/>
                <a:prstDash val="solid"/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Hoja1!$A$2:$A$11</c:f>
              <c:strCache>
                <c:ptCount val="10"/>
                <c:pt idx="0">
                  <c:v>MORENA</c:v>
                </c:pt>
                <c:pt idx="1">
                  <c:v>PRI</c:v>
                </c:pt>
                <c:pt idx="2">
                  <c:v>PAN</c:v>
                </c:pt>
                <c:pt idx="3">
                  <c:v>PRD</c:v>
                </c:pt>
                <c:pt idx="4">
                  <c:v>PT</c:v>
                </c:pt>
                <c:pt idx="5">
                  <c:v>PVEM</c:v>
                </c:pt>
                <c:pt idx="6">
                  <c:v>Movimiento Ciudadano</c:v>
                </c:pt>
                <c:pt idx="7">
                  <c:v>PANAL / Nueva Alianza</c:v>
                </c:pt>
                <c:pt idx="8">
                  <c:v>Otro</c:v>
                </c:pt>
                <c:pt idx="9">
                  <c:v>Ninguno No vota</c:v>
                </c:pt>
              </c:strCache>
            </c:strRef>
          </c:cat>
          <c:val>
            <c:numRef>
              <c:f>Hoja1!$B$2:$B$11</c:f>
              <c:numCache>
                <c:formatCode>0.0</c:formatCode>
                <c:ptCount val="10"/>
                <c:pt idx="0">
                  <c:v>42.714572275931751</c:v>
                </c:pt>
                <c:pt idx="1">
                  <c:v>20.159680013996176</c:v>
                </c:pt>
                <c:pt idx="2">
                  <c:v>18.363271831208024</c:v>
                </c:pt>
                <c:pt idx="3">
                  <c:v>11.177644115887388</c:v>
                </c:pt>
                <c:pt idx="4">
                  <c:v>3.6926148695743244</c:v>
                </c:pt>
                <c:pt idx="5">
                  <c:v>1.6966066692909501</c:v>
                </c:pt>
                <c:pt idx="6">
                  <c:v>1.197604870011705</c:v>
                </c:pt>
                <c:pt idx="7">
                  <c:v>0.59880243500585251</c:v>
                </c:pt>
                <c:pt idx="8">
                  <c:v>0.39920160243793512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Intención voto bruto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9679301169926506E-3"/>
                  <c:y val="-1.1095965739227161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1957240155990201E-2"/>
                  <c:y val="-1.45257956780992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4732750974938209E-3"/>
                  <c:y val="-1.45257956780992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345189517548892E-2"/>
                  <c:y val="-9.68386378539956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3451895175488976E-2"/>
                  <c:y val="-9.6838637853994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7.4732750974938755E-3"/>
                  <c:y val="-8.87677259138172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7.4732750974938755E-3"/>
                  <c:y val="-4.84193189269973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7.4732750974938755E-3"/>
                  <c:y val="-8.87677259138172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5.9786200779949911E-3"/>
                  <c:y val="-4.84193189269965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684BD320-6262-4044-AB54-55032B74FB82}" type="VALUE">
                      <a:rPr lang="en-US" sz="1200" b="1"/>
                      <a:pPr/>
                      <a:t>[VALOR]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Hoja1!$A$2:$A$11</c:f>
              <c:strCache>
                <c:ptCount val="10"/>
                <c:pt idx="0">
                  <c:v>MORENA</c:v>
                </c:pt>
                <c:pt idx="1">
                  <c:v>PRI</c:v>
                </c:pt>
                <c:pt idx="2">
                  <c:v>PAN</c:v>
                </c:pt>
                <c:pt idx="3">
                  <c:v>PRD</c:v>
                </c:pt>
                <c:pt idx="4">
                  <c:v>PT</c:v>
                </c:pt>
                <c:pt idx="5">
                  <c:v>PVEM</c:v>
                </c:pt>
                <c:pt idx="6">
                  <c:v>Movimiento Ciudadano</c:v>
                </c:pt>
                <c:pt idx="7">
                  <c:v>PANAL / Nueva Alianza</c:v>
                </c:pt>
                <c:pt idx="8">
                  <c:v>Otro</c:v>
                </c:pt>
                <c:pt idx="9">
                  <c:v>Ninguno No vota</c:v>
                </c:pt>
              </c:strCache>
            </c:strRef>
          </c:cat>
          <c:val>
            <c:numRef>
              <c:f>Hoja1!$C$2:$C$11</c:f>
              <c:numCache>
                <c:formatCode>0.0</c:formatCode>
                <c:ptCount val="10"/>
                <c:pt idx="0">
                  <c:v>40.607212066650391</c:v>
                </c:pt>
                <c:pt idx="1">
                  <c:v>19.165084838867188</c:v>
                </c:pt>
                <c:pt idx="2">
                  <c:v>17.457304000854492</c:v>
                </c:pt>
                <c:pt idx="3">
                  <c:v>10.626185417175293</c:v>
                </c:pt>
                <c:pt idx="4">
                  <c:v>3.5104365348815918</c:v>
                </c:pt>
                <c:pt idx="5">
                  <c:v>1.6129031181335449</c:v>
                </c:pt>
                <c:pt idx="6">
                  <c:v>1.1385200023651123</c:v>
                </c:pt>
                <c:pt idx="7">
                  <c:v>0.56926000118255615</c:v>
                </c:pt>
                <c:pt idx="8">
                  <c:v>0.37950664758682251</c:v>
                </c:pt>
                <c:pt idx="9">
                  <c:v>4.9000000000000004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74162440"/>
        <c:axId val="374157736"/>
        <c:axId val="0"/>
      </c:bar3DChart>
      <c:catAx>
        <c:axId val="374162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S" sz="900"/>
            </a:pPr>
            <a:endParaRPr lang="es-ES"/>
          </a:p>
        </c:txPr>
        <c:crossAx val="374157736"/>
        <c:crosses val="autoZero"/>
        <c:auto val="1"/>
        <c:lblAlgn val="ctr"/>
        <c:lblOffset val="100"/>
        <c:noMultiLvlLbl val="0"/>
      </c:catAx>
      <c:valAx>
        <c:axId val="374157736"/>
        <c:scaling>
          <c:orientation val="minMax"/>
          <c:max val="6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s-ES" sz="1200"/>
            </a:pPr>
            <a:endParaRPr lang="es-ES"/>
          </a:p>
        </c:txPr>
        <c:crossAx val="374162440"/>
        <c:crosses val="autoZero"/>
        <c:crossBetween val="between"/>
        <c:majorUnit val="10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516408630403393E-2"/>
          <c:y val="1.8060585699657343E-2"/>
          <c:w val="0.95126082977597592"/>
          <c:h val="0.9286412946426567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Intención de voto efectiva</c:v>
                </c:pt>
              </c:strCache>
            </c:strRef>
          </c:tx>
          <c:spPr>
            <a:ln w="12700">
              <a:noFill/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972533"/>
              </a:solidFill>
              <a:ln w="12700">
                <a:noFill/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 w="12700">
                <a:noFill/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12700">
                <a:noFill/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7030A0"/>
              </a:solidFill>
              <a:ln w="12700">
                <a:noFill/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2700">
                <a:noFill/>
                <a:prstDash val="solid"/>
              </a:ln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 w="12700">
                <a:noFill/>
                <a:prstDash val="solid"/>
              </a:ln>
            </c:spPr>
          </c:dPt>
          <c:dPt>
            <c:idx val="6"/>
            <c:invertIfNegative val="0"/>
            <c:bubble3D val="0"/>
            <c:spPr>
              <a:solidFill>
                <a:srgbClr val="FFC000"/>
              </a:solidFill>
              <a:ln w="12700">
                <a:noFill/>
                <a:prstDash val="solid"/>
              </a:ln>
            </c:spPr>
          </c:dPt>
          <c:dPt>
            <c:idx val="7"/>
            <c:invertIfNegative val="0"/>
            <c:bubble3D val="0"/>
            <c:spPr>
              <a:solidFill>
                <a:srgbClr val="92D050"/>
              </a:solidFill>
              <a:ln w="12700">
                <a:noFill/>
                <a:prstDash val="solid"/>
              </a:ln>
            </c:spPr>
          </c:dPt>
          <c:dPt>
            <c:idx val="8"/>
            <c:invertIfNegative val="0"/>
            <c:bubble3D val="0"/>
            <c:spPr>
              <a:solidFill>
                <a:schemeClr val="accent4"/>
              </a:solidFill>
              <a:ln w="12700">
                <a:noFill/>
                <a:prstDash val="solid"/>
              </a:ln>
            </c:spPr>
          </c:dPt>
          <c:dLbls>
            <c:dLbl>
              <c:idx val="0"/>
              <c:layout>
                <c:manualLayout>
                  <c:x val="7.3487205125356446E-3"/>
                  <c:y val="-2.62463394623013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9893100389975502E-3"/>
                  <c:y val="-1.45257956780992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8540949153797726E-3"/>
                  <c:y val="-2.19923658285060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4946550194987751E-3"/>
                  <c:y val="-9.68386378539956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Layda Sansores San Román (MORENA - PT - PES)</c:v>
                </c:pt>
                <c:pt idx="1">
                  <c:v>Almícar Ganado Díaz (PAN - PRD - Movimiento Ciudadano)</c:v>
                </c:pt>
                <c:pt idx="2">
                  <c:v>Sharon María Teresa Cuenca Ayala (PRI - PVEM - PANAL)</c:v>
                </c:pt>
                <c:pt idx="3">
                  <c:v>No vota Ninguno</c:v>
                </c:pt>
              </c:strCache>
            </c:strRef>
          </c:cat>
          <c:val>
            <c:numRef>
              <c:f>Hoja1!$B$2:$B$5</c:f>
              <c:numCache>
                <c:formatCode>0.0</c:formatCode>
                <c:ptCount val="4"/>
                <c:pt idx="0">
                  <c:v>49.661399548532728</c:v>
                </c:pt>
                <c:pt idx="1">
                  <c:v>30.248306997742663</c:v>
                </c:pt>
                <c:pt idx="2">
                  <c:v>20.090293453724605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Intención de voto bruta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9679850386994043E-3"/>
                  <c:y val="-2.09970715698410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0177480279968886E-3"/>
                  <c:y val="-3.0273602589087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9679301169926506E-3"/>
                  <c:y val="-2.4209659463498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9.017748027996781E-3"/>
                  <c:y val="-2.5839004540410063E-2"/>
                </c:manualLayout>
              </c:layout>
              <c:tx>
                <c:rich>
                  <a:bodyPr/>
                  <a:lstStyle/>
                  <a:p>
                    <a:fld id="{777E9588-DA1B-4987-8524-2DB2B909DBE9}" type="VALUE">
                      <a:rPr lang="en-US" sz="1200" b="1"/>
                      <a:pPr/>
                      <a:t>[VALOR]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1.3451895175488976E-2"/>
                  <c:y val="-9.6838637853994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7.4732750974938755E-3"/>
                  <c:y val="-8.87677259138172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7.4732750974938755E-3"/>
                  <c:y val="-4.84193189269973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7.4732750974938755E-3"/>
                  <c:y val="-8.87677259138172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5.9786200779949911E-3"/>
                  <c:y val="-4.84193189269965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Hoja1!$A$2:$A$5</c:f>
              <c:strCache>
                <c:ptCount val="4"/>
                <c:pt idx="0">
                  <c:v>Layda Sansores San Román (MORENA - PT - PES)</c:v>
                </c:pt>
                <c:pt idx="1">
                  <c:v>Almícar Ganado Díaz (PAN - PRD - Movimiento Ciudadano)</c:v>
                </c:pt>
                <c:pt idx="2">
                  <c:v>Sharon María Teresa Cuenca Ayala (PRI - PVEM - PANAL)</c:v>
                </c:pt>
                <c:pt idx="3">
                  <c:v>No vota Ninguno</c:v>
                </c:pt>
              </c:strCache>
            </c:strRef>
          </c:cat>
          <c:val>
            <c:numRef>
              <c:f>Hoja1!$C$2:$C$5</c:f>
              <c:numCache>
                <c:formatCode>0.0</c:formatCode>
                <c:ptCount val="4"/>
                <c:pt idx="0">
                  <c:v>43.222003936767578</c:v>
                </c:pt>
                <c:pt idx="1">
                  <c:v>26.326128005981445</c:v>
                </c:pt>
                <c:pt idx="2">
                  <c:v>17.485265731811523</c:v>
                </c:pt>
                <c:pt idx="3">
                  <c:v>12.966601371765137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74158520"/>
        <c:axId val="487056056"/>
        <c:axId val="0"/>
      </c:bar3DChart>
      <c:catAx>
        <c:axId val="374158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S" sz="900"/>
            </a:pPr>
            <a:endParaRPr lang="es-ES"/>
          </a:p>
        </c:txPr>
        <c:crossAx val="487056056"/>
        <c:crosses val="autoZero"/>
        <c:auto val="1"/>
        <c:lblAlgn val="ctr"/>
        <c:lblOffset val="100"/>
        <c:noMultiLvlLbl val="0"/>
      </c:catAx>
      <c:valAx>
        <c:axId val="487056056"/>
        <c:scaling>
          <c:orientation val="minMax"/>
          <c:max val="6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s-ES" sz="1200"/>
            </a:pPr>
            <a:endParaRPr lang="es-ES"/>
          </a:p>
        </c:txPr>
        <c:crossAx val="374158520"/>
        <c:crosses val="autoZero"/>
        <c:crossBetween val="between"/>
        <c:majorUnit val="10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5590689353604582E-2"/>
          <c:y val="1.8060585699657343E-2"/>
          <c:w val="0.92263881885868326"/>
          <c:h val="0.8509513722689502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Intención voto efectivo</c:v>
                </c:pt>
              </c:strCache>
            </c:strRef>
          </c:tx>
          <c:spPr>
            <a:ln w="12700">
              <a:noFill/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2700">
                <a:noFill/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 w="12700">
                <a:noFill/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 w="12700">
                <a:noFill/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12700">
                <a:noFill/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0070C0"/>
              </a:solidFill>
              <a:ln w="12700">
                <a:noFill/>
                <a:prstDash val="solid"/>
              </a:ln>
            </c:spPr>
          </c:dPt>
          <c:dPt>
            <c:idx val="5"/>
            <c:invertIfNegative val="0"/>
            <c:bubble3D val="0"/>
            <c:spPr>
              <a:solidFill>
                <a:schemeClr val="accent5">
                  <a:lumMod val="50000"/>
                </a:schemeClr>
              </a:solidFill>
              <a:ln w="12700">
                <a:noFill/>
                <a:prstDash val="solid"/>
              </a:ln>
            </c:spPr>
          </c:dPt>
          <c:dPt>
            <c:idx val="6"/>
            <c:invertIfNegative val="0"/>
            <c:bubble3D val="0"/>
            <c:spPr>
              <a:solidFill>
                <a:srgbClr val="FF0000"/>
              </a:solidFill>
              <a:ln w="12700">
                <a:noFill/>
                <a:prstDash val="solid"/>
              </a:ln>
            </c:spPr>
          </c:dPt>
          <c:dPt>
            <c:idx val="7"/>
            <c:invertIfNegative val="0"/>
            <c:bubble3D val="0"/>
            <c:spPr>
              <a:solidFill>
                <a:srgbClr val="92D050"/>
              </a:solidFill>
              <a:ln w="12700">
                <a:noFill/>
                <a:prstDash val="solid"/>
              </a:ln>
            </c:spPr>
          </c:dPt>
          <c:dLbls>
            <c:dLbl>
              <c:idx val="0"/>
              <c:layout>
                <c:manualLayout>
                  <c:x val="-9.364741184116226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Hoja1!$A$2:$A$11</c:f>
              <c:strCache>
                <c:ptCount val="10"/>
                <c:pt idx="0">
                  <c:v>MORENA</c:v>
                </c:pt>
                <c:pt idx="1">
                  <c:v>PRI</c:v>
                </c:pt>
                <c:pt idx="2">
                  <c:v>PAN</c:v>
                </c:pt>
                <c:pt idx="3">
                  <c:v>PRD</c:v>
                </c:pt>
                <c:pt idx="4">
                  <c:v>PT</c:v>
                </c:pt>
                <c:pt idx="5">
                  <c:v>PVEM</c:v>
                </c:pt>
                <c:pt idx="6">
                  <c:v>Movimiento Ciudadano</c:v>
                </c:pt>
                <c:pt idx="7">
                  <c:v>PANAL / Nueva Alianza</c:v>
                </c:pt>
                <c:pt idx="8">
                  <c:v>Otro</c:v>
                </c:pt>
                <c:pt idx="9">
                  <c:v>Ninguno No vota</c:v>
                </c:pt>
              </c:strCache>
            </c:strRef>
          </c:cat>
          <c:val>
            <c:numRef>
              <c:f>Hoja1!$B$2:$B$11</c:f>
              <c:numCache>
                <c:formatCode>0.0</c:formatCode>
                <c:ptCount val="10"/>
                <c:pt idx="0">
                  <c:v>43.186372420252006</c:v>
                </c:pt>
                <c:pt idx="1">
                  <c:v>20.240479943478455</c:v>
                </c:pt>
                <c:pt idx="2">
                  <c:v>18.136273539909247</c:v>
                </c:pt>
                <c:pt idx="3">
                  <c:v>10.921843127883278</c:v>
                </c:pt>
                <c:pt idx="4">
                  <c:v>3.7074147225868268</c:v>
                </c:pt>
                <c:pt idx="5">
                  <c:v>1.6032064377086952</c:v>
                </c:pt>
                <c:pt idx="6">
                  <c:v>1.1022044651186638</c:v>
                </c:pt>
                <c:pt idx="7">
                  <c:v>0.60120236710803765</c:v>
                </c:pt>
                <c:pt idx="8">
                  <c:v>0.50100203530032872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Intención voto bruto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05943878980207E-2"/>
                  <c:y val="-2.83562527770149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925531381468893E-2"/>
                  <c:y val="-2.83562527770149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4047109675373202E-2"/>
                  <c:y val="-2.83562527770149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9.364741184116219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9491177143660197E-3"/>
                  <c:y val="-2.83562527770149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4047111776174272E-2"/>
                  <c:y val="2.83562527770149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3.1215803947054065E-3"/>
                  <c:y val="-2.83562527770149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0925531381468923E-2"/>
                  <c:y val="2.83562527770138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1.092553138146892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D4A16DB9-CAF0-4C73-BB34-4F9EAA5C6FFA}" type="VALUE">
                      <a:rPr lang="en-US" sz="1200" b="1"/>
                      <a:pPr/>
                      <a:t>[VALOR]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Hoja1!$A$2:$A$11</c:f>
              <c:strCache>
                <c:ptCount val="10"/>
                <c:pt idx="0">
                  <c:v>MORENA</c:v>
                </c:pt>
                <c:pt idx="1">
                  <c:v>PRI</c:v>
                </c:pt>
                <c:pt idx="2">
                  <c:v>PAN</c:v>
                </c:pt>
                <c:pt idx="3">
                  <c:v>PRD</c:v>
                </c:pt>
                <c:pt idx="4">
                  <c:v>PT</c:v>
                </c:pt>
                <c:pt idx="5">
                  <c:v>PVEM</c:v>
                </c:pt>
                <c:pt idx="6">
                  <c:v>Movimiento Ciudadano</c:v>
                </c:pt>
                <c:pt idx="7">
                  <c:v>PANAL / Nueva Alianza</c:v>
                </c:pt>
                <c:pt idx="8">
                  <c:v>Otro</c:v>
                </c:pt>
                <c:pt idx="9">
                  <c:v>Ninguno No vota</c:v>
                </c:pt>
              </c:strCache>
            </c:strRef>
          </c:cat>
          <c:val>
            <c:numRef>
              <c:f>Hoja1!$C$2:$C$11</c:f>
              <c:numCache>
                <c:formatCode>0.0</c:formatCode>
                <c:ptCount val="10"/>
                <c:pt idx="0">
                  <c:v>41.047618865966797</c:v>
                </c:pt>
                <c:pt idx="1">
                  <c:v>19.238094329833984</c:v>
                </c:pt>
                <c:pt idx="2">
                  <c:v>17.238096237182617</c:v>
                </c:pt>
                <c:pt idx="3">
                  <c:v>10.380951881408691</c:v>
                </c:pt>
                <c:pt idx="4">
                  <c:v>3.5238094329833984</c:v>
                </c:pt>
                <c:pt idx="5">
                  <c:v>1.523809552192688</c:v>
                </c:pt>
                <c:pt idx="6">
                  <c:v>1.047619104385376</c:v>
                </c:pt>
                <c:pt idx="7">
                  <c:v>0.57142853736877441</c:v>
                </c:pt>
                <c:pt idx="8">
                  <c:v>0.47619050741195679</c:v>
                </c:pt>
                <c:pt idx="9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87058800"/>
        <c:axId val="487056448"/>
        <c:axId val="0"/>
      </c:bar3DChart>
      <c:catAx>
        <c:axId val="487058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S" sz="900"/>
            </a:pPr>
            <a:endParaRPr lang="es-ES"/>
          </a:p>
        </c:txPr>
        <c:crossAx val="487056448"/>
        <c:crosses val="autoZero"/>
        <c:auto val="1"/>
        <c:lblAlgn val="ctr"/>
        <c:lblOffset val="100"/>
        <c:noMultiLvlLbl val="0"/>
      </c:catAx>
      <c:valAx>
        <c:axId val="487056448"/>
        <c:scaling>
          <c:orientation val="minMax"/>
          <c:max val="5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s-ES" sz="1200"/>
            </a:pPr>
            <a:endParaRPr lang="es-ES"/>
          </a:p>
        </c:txPr>
        <c:crossAx val="487058800"/>
        <c:crosses val="autoZero"/>
        <c:crossBetween val="between"/>
        <c:majorUnit val="10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sz="1400" b="1" dirty="0" smtClean="0"/>
              <a:t>Intención de voto para Delegado por partido Junio 2015 - Mayo</a:t>
            </a:r>
            <a:r>
              <a:rPr lang="es-ES" sz="1400" b="1" baseline="0" dirty="0" smtClean="0"/>
              <a:t> </a:t>
            </a:r>
            <a:r>
              <a:rPr lang="es-ES" sz="1400" b="1" dirty="0" smtClean="0"/>
              <a:t>2018</a:t>
            </a:r>
            <a:endParaRPr lang="es-ES" sz="1400" b="1" dirty="0"/>
          </a:p>
        </c:rich>
      </c:tx>
      <c:layout>
        <c:manualLayout>
          <c:xMode val="edge"/>
          <c:yMode val="edge"/>
          <c:x val="0.1767197650553447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4.6578157982446397E-2"/>
          <c:y val="5.2863683019268456E-2"/>
          <c:w val="0.9364037524095763"/>
          <c:h val="0.782326215322854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MORENA</c:v>
                </c:pt>
              </c:strCache>
            </c:strRef>
          </c:tx>
          <c:spPr>
            <a:solidFill>
              <a:srgbClr val="97253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Junio 2015.</c:v>
                </c:pt>
                <c:pt idx="1">
                  <c:v>Mayo 2018.</c:v>
                </c:pt>
              </c:strCache>
            </c:strRef>
          </c:cat>
          <c:val>
            <c:numRef>
              <c:f>Hoja1!$B$2:$B$3</c:f>
              <c:numCache>
                <c:formatCode>0.0</c:formatCode>
                <c:ptCount val="2"/>
                <c:pt idx="0">
                  <c:v>20.3</c:v>
                </c:pt>
                <c:pt idx="1">
                  <c:v>43.186372420252006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PRI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Junio 2015.</c:v>
                </c:pt>
                <c:pt idx="1">
                  <c:v>Mayo 2018.</c:v>
                </c:pt>
              </c:strCache>
            </c:strRef>
          </c:cat>
          <c:val>
            <c:numRef>
              <c:f>Hoja1!$C$2:$C$3</c:f>
              <c:numCache>
                <c:formatCode>0.0</c:formatCode>
                <c:ptCount val="2"/>
                <c:pt idx="0">
                  <c:v>19</c:v>
                </c:pt>
                <c:pt idx="1">
                  <c:v>20.240479943478455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PAN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Junio 2015.</c:v>
                </c:pt>
                <c:pt idx="1">
                  <c:v>Mayo 2018.</c:v>
                </c:pt>
              </c:strCache>
            </c:strRef>
          </c:cat>
          <c:val>
            <c:numRef>
              <c:f>Hoja1!$D$2:$D$3</c:f>
              <c:numCache>
                <c:formatCode>0.0</c:formatCode>
                <c:ptCount val="2"/>
                <c:pt idx="0">
                  <c:v>18.2</c:v>
                </c:pt>
                <c:pt idx="1">
                  <c:v>18.136273539909247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PRD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Junio 2015.</c:v>
                </c:pt>
                <c:pt idx="1">
                  <c:v>Mayo 2018.</c:v>
                </c:pt>
              </c:strCache>
            </c:strRef>
          </c:cat>
          <c:val>
            <c:numRef>
              <c:f>Hoja1!$E$2:$E$3</c:f>
              <c:numCache>
                <c:formatCode>0.0</c:formatCode>
                <c:ptCount val="2"/>
                <c:pt idx="0">
                  <c:v>24</c:v>
                </c:pt>
                <c:pt idx="1">
                  <c:v>10.921843127883278</c:v>
                </c:pt>
              </c:numCache>
            </c:numRef>
          </c:val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PT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Junio 2015.</c:v>
                </c:pt>
                <c:pt idx="1">
                  <c:v>Mayo 2018.</c:v>
                </c:pt>
              </c:strCache>
            </c:strRef>
          </c:cat>
          <c:val>
            <c:numRef>
              <c:f>Hoja1!$F$2:$F$3</c:f>
              <c:numCache>
                <c:formatCode>0.0</c:formatCode>
                <c:ptCount val="2"/>
                <c:pt idx="0">
                  <c:v>1.8</c:v>
                </c:pt>
                <c:pt idx="1">
                  <c:v>3.7074147225868268</c:v>
                </c:pt>
              </c:numCache>
            </c:numRef>
          </c:val>
        </c:ser>
        <c:ser>
          <c:idx val="5"/>
          <c:order val="5"/>
          <c:tx>
            <c:strRef>
              <c:f>Hoja1!$G$1</c:f>
              <c:strCache>
                <c:ptCount val="1"/>
                <c:pt idx="0">
                  <c:v>PVEM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Junio 2015.</c:v>
                </c:pt>
                <c:pt idx="1">
                  <c:v>Mayo 2018.</c:v>
                </c:pt>
              </c:strCache>
            </c:strRef>
          </c:cat>
          <c:val>
            <c:numRef>
              <c:f>Hoja1!$G$2:$G$3</c:f>
              <c:numCache>
                <c:formatCode>0.0</c:formatCode>
                <c:ptCount val="2"/>
                <c:pt idx="0">
                  <c:v>2.2999999999999998</c:v>
                </c:pt>
                <c:pt idx="1">
                  <c:v>1.6032064377086952</c:v>
                </c:pt>
              </c:numCache>
            </c:numRef>
          </c:val>
        </c:ser>
        <c:ser>
          <c:idx val="6"/>
          <c:order val="6"/>
          <c:tx>
            <c:strRef>
              <c:f>Hoja1!$H$1</c:f>
              <c:strCache>
                <c:ptCount val="1"/>
                <c:pt idx="0">
                  <c:v>MOCI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Junio 2015.</c:v>
                </c:pt>
                <c:pt idx="1">
                  <c:v>Mayo 2018.</c:v>
                </c:pt>
              </c:strCache>
            </c:strRef>
          </c:cat>
          <c:val>
            <c:numRef>
              <c:f>Hoja1!$H$2:$H$3</c:f>
              <c:numCache>
                <c:formatCode>0.0</c:formatCode>
                <c:ptCount val="2"/>
                <c:pt idx="0">
                  <c:v>2.9</c:v>
                </c:pt>
                <c:pt idx="1">
                  <c:v>1.1022044651186638</c:v>
                </c:pt>
              </c:numCache>
            </c:numRef>
          </c:val>
        </c:ser>
        <c:ser>
          <c:idx val="7"/>
          <c:order val="7"/>
          <c:tx>
            <c:strRef>
              <c:f>Hoja1!$I$1</c:f>
              <c:strCache>
                <c:ptCount val="1"/>
                <c:pt idx="0">
                  <c:v>PANAL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Junio 2015.</c:v>
                </c:pt>
                <c:pt idx="1">
                  <c:v>Mayo 2018.</c:v>
                </c:pt>
              </c:strCache>
            </c:strRef>
          </c:cat>
          <c:val>
            <c:numRef>
              <c:f>Hoja1!$I$2:$I$3</c:f>
              <c:numCache>
                <c:formatCode>0.0</c:formatCode>
                <c:ptCount val="2"/>
                <c:pt idx="0">
                  <c:v>2.9</c:v>
                </c:pt>
                <c:pt idx="1">
                  <c:v>0.60120236710803765</c:v>
                </c:pt>
              </c:numCache>
            </c:numRef>
          </c:val>
        </c:ser>
        <c:ser>
          <c:idx val="8"/>
          <c:order val="8"/>
          <c:tx>
            <c:strRef>
              <c:f>Hoja1!$J$1</c:f>
              <c:strCache>
                <c:ptCount val="1"/>
                <c:pt idx="0">
                  <c:v>PES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Junio 2015.</c:v>
                </c:pt>
                <c:pt idx="1">
                  <c:v>Mayo 2018.</c:v>
                </c:pt>
              </c:strCache>
            </c:strRef>
          </c:cat>
          <c:val>
            <c:numRef>
              <c:f>Hoja1!$J$2:$J$3</c:f>
              <c:numCache>
                <c:formatCode>0.0</c:formatCode>
                <c:ptCount val="2"/>
                <c:pt idx="0">
                  <c:v>5.4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7059192"/>
        <c:axId val="487058408"/>
      </c:barChart>
      <c:catAx>
        <c:axId val="487059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87058408"/>
        <c:crosses val="autoZero"/>
        <c:auto val="1"/>
        <c:lblAlgn val="ctr"/>
        <c:lblOffset val="100"/>
        <c:noMultiLvlLbl val="0"/>
      </c:catAx>
      <c:valAx>
        <c:axId val="487058408"/>
        <c:scaling>
          <c:orientation val="minMax"/>
        </c:scaling>
        <c:delete val="0"/>
        <c:axPos val="l"/>
        <c:numFmt formatCode="0" sourceLinked="0"/>
        <c:majorTickMark val="in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8705919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821878953020812"/>
          <c:y val="0.92051922815104559"/>
          <c:w val="0.70356229912076051"/>
          <c:h val="6.05840572734123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  <c:userShapes r:id="rId4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sz="1400" b="1" dirty="0" smtClean="0"/>
              <a:t>Intención de voto para Delegado por partido Febrero 2017- Mayo</a:t>
            </a:r>
            <a:r>
              <a:rPr lang="es-ES" sz="1400" b="1" baseline="0" dirty="0" smtClean="0"/>
              <a:t> </a:t>
            </a:r>
            <a:r>
              <a:rPr lang="es-ES" sz="1400" b="1" dirty="0" smtClean="0"/>
              <a:t>2018</a:t>
            </a:r>
            <a:endParaRPr lang="es-ES" sz="1400" b="1" dirty="0"/>
          </a:p>
        </c:rich>
      </c:tx>
      <c:layout>
        <c:manualLayout>
          <c:xMode val="edge"/>
          <c:yMode val="edge"/>
          <c:x val="0.1767197650553447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4.6578157982446397E-2"/>
          <c:y val="5.2863683019268456E-2"/>
          <c:w val="0.9364037524095763"/>
          <c:h val="0.782326215322854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MORENA</c:v>
                </c:pt>
              </c:strCache>
            </c:strRef>
          </c:tx>
          <c:spPr>
            <a:solidFill>
              <a:srgbClr val="97253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Febrero 2017.</c:v>
                </c:pt>
                <c:pt idx="1">
                  <c:v>Mayo 2018.</c:v>
                </c:pt>
              </c:strCache>
            </c:strRef>
          </c:cat>
          <c:val>
            <c:numRef>
              <c:f>Hoja1!$B$2:$B$3</c:f>
              <c:numCache>
                <c:formatCode>0.0</c:formatCode>
                <c:ptCount val="2"/>
                <c:pt idx="0">
                  <c:v>32.69689737470167</c:v>
                </c:pt>
                <c:pt idx="1">
                  <c:v>43.186372420252006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PRI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Febrero 2017.</c:v>
                </c:pt>
                <c:pt idx="1">
                  <c:v>Mayo 2018.</c:v>
                </c:pt>
              </c:strCache>
            </c:strRef>
          </c:cat>
          <c:val>
            <c:numRef>
              <c:f>Hoja1!$C$2:$C$3</c:f>
              <c:numCache>
                <c:formatCode>0.0</c:formatCode>
                <c:ptCount val="2"/>
                <c:pt idx="0">
                  <c:v>20.763723150357997</c:v>
                </c:pt>
                <c:pt idx="1">
                  <c:v>20.240479943478455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PAN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Febrero 2017.</c:v>
                </c:pt>
                <c:pt idx="1">
                  <c:v>Mayo 2018.</c:v>
                </c:pt>
              </c:strCache>
            </c:strRef>
          </c:cat>
          <c:val>
            <c:numRef>
              <c:f>Hoja1!$D$2:$D$3</c:f>
              <c:numCache>
                <c:formatCode>0.0</c:formatCode>
                <c:ptCount val="2"/>
                <c:pt idx="0">
                  <c:v>10.501193317422434</c:v>
                </c:pt>
                <c:pt idx="1">
                  <c:v>18.136273539909247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PRD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Febrero 2017.</c:v>
                </c:pt>
                <c:pt idx="1">
                  <c:v>Mayo 2018.</c:v>
                </c:pt>
              </c:strCache>
            </c:strRef>
          </c:cat>
          <c:val>
            <c:numRef>
              <c:f>Hoja1!$E$2:$E$3</c:f>
              <c:numCache>
                <c:formatCode>0.0</c:formatCode>
                <c:ptCount val="2"/>
                <c:pt idx="0">
                  <c:v>31.264916467780431</c:v>
                </c:pt>
                <c:pt idx="1">
                  <c:v>10.921843127883278</c:v>
                </c:pt>
              </c:numCache>
            </c:numRef>
          </c:val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PT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Febrero 2017.</c:v>
                </c:pt>
                <c:pt idx="1">
                  <c:v>Mayo 2018.</c:v>
                </c:pt>
              </c:strCache>
            </c:strRef>
          </c:cat>
          <c:val>
            <c:numRef>
              <c:f>Hoja1!$F$2:$F$3</c:f>
              <c:numCache>
                <c:formatCode>0.0</c:formatCode>
                <c:ptCount val="2"/>
                <c:pt idx="0">
                  <c:v>1.431980906921241</c:v>
                </c:pt>
                <c:pt idx="1">
                  <c:v>3.7074147225868268</c:v>
                </c:pt>
              </c:numCache>
            </c:numRef>
          </c:val>
        </c:ser>
        <c:ser>
          <c:idx val="5"/>
          <c:order val="5"/>
          <c:tx>
            <c:strRef>
              <c:f>Hoja1!$G$1</c:f>
              <c:strCache>
                <c:ptCount val="1"/>
                <c:pt idx="0">
                  <c:v>PVEM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Febrero 2017.</c:v>
                </c:pt>
                <c:pt idx="1">
                  <c:v>Mayo 2018.</c:v>
                </c:pt>
              </c:strCache>
            </c:strRef>
          </c:cat>
          <c:val>
            <c:numRef>
              <c:f>Hoja1!$G$2:$G$3</c:f>
              <c:numCache>
                <c:formatCode>0.0</c:formatCode>
                <c:ptCount val="2"/>
                <c:pt idx="0">
                  <c:v>0.47732696897374699</c:v>
                </c:pt>
                <c:pt idx="1">
                  <c:v>1.6032064377086952</c:v>
                </c:pt>
              </c:numCache>
            </c:numRef>
          </c:val>
        </c:ser>
        <c:ser>
          <c:idx val="6"/>
          <c:order val="6"/>
          <c:tx>
            <c:strRef>
              <c:f>Hoja1!$H$1</c:f>
              <c:strCache>
                <c:ptCount val="1"/>
                <c:pt idx="0">
                  <c:v>MOCI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Febrero 2017.</c:v>
                </c:pt>
                <c:pt idx="1">
                  <c:v>Mayo 2018.</c:v>
                </c:pt>
              </c:strCache>
            </c:strRef>
          </c:cat>
          <c:val>
            <c:numRef>
              <c:f>Hoja1!$H$2:$H$3</c:f>
              <c:numCache>
                <c:formatCode>0.0</c:formatCode>
                <c:ptCount val="2"/>
                <c:pt idx="0">
                  <c:v>1.6706443914081146</c:v>
                </c:pt>
                <c:pt idx="1">
                  <c:v>1.1022044651186638</c:v>
                </c:pt>
              </c:numCache>
            </c:numRef>
          </c:val>
        </c:ser>
        <c:ser>
          <c:idx val="7"/>
          <c:order val="7"/>
          <c:tx>
            <c:strRef>
              <c:f>Hoja1!$I$1</c:f>
              <c:strCache>
                <c:ptCount val="1"/>
                <c:pt idx="0">
                  <c:v>PANAL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Febrero 2017.</c:v>
                </c:pt>
                <c:pt idx="1">
                  <c:v>Mayo 2018.</c:v>
                </c:pt>
              </c:strCache>
            </c:strRef>
          </c:cat>
          <c:val>
            <c:numRef>
              <c:f>Hoja1!$I$2:$I$3</c:f>
              <c:numCache>
                <c:formatCode>0.0</c:formatCode>
                <c:ptCount val="2"/>
                <c:pt idx="0">
                  <c:v>0.47732696897374699</c:v>
                </c:pt>
                <c:pt idx="1">
                  <c:v>0.60120236710803765</c:v>
                </c:pt>
              </c:numCache>
            </c:numRef>
          </c:val>
        </c:ser>
        <c:ser>
          <c:idx val="8"/>
          <c:order val="8"/>
          <c:tx>
            <c:strRef>
              <c:f>Hoja1!$J$1</c:f>
              <c:strCache>
                <c:ptCount val="1"/>
                <c:pt idx="0">
                  <c:v>Otro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Febrero 2017.</c:v>
                </c:pt>
                <c:pt idx="1">
                  <c:v>Mayo 2018.</c:v>
                </c:pt>
              </c:strCache>
            </c:strRef>
          </c:cat>
          <c:val>
            <c:numRef>
              <c:f>Hoja1!$J$2:$J$3</c:f>
              <c:numCache>
                <c:formatCode>0.0</c:formatCode>
                <c:ptCount val="2"/>
                <c:pt idx="0">
                  <c:v>0.7</c:v>
                </c:pt>
                <c:pt idx="1">
                  <c:v>0.50100203530032872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7057232"/>
        <c:axId val="487053704"/>
      </c:barChart>
      <c:catAx>
        <c:axId val="487057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87053704"/>
        <c:crosses val="autoZero"/>
        <c:auto val="1"/>
        <c:lblAlgn val="ctr"/>
        <c:lblOffset val="100"/>
        <c:noMultiLvlLbl val="0"/>
      </c:catAx>
      <c:valAx>
        <c:axId val="487053704"/>
        <c:scaling>
          <c:orientation val="minMax"/>
        </c:scaling>
        <c:delete val="0"/>
        <c:axPos val="l"/>
        <c:numFmt formatCode="0" sourceLinked="0"/>
        <c:majorTickMark val="in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8705723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821878953020812"/>
          <c:y val="0.92051922815104559"/>
          <c:w val="0.70356229912076051"/>
          <c:h val="6.05840572734123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  <c:userShapes r:id="rId4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516408630403393E-2"/>
          <c:y val="1.8060585699657343E-2"/>
          <c:w val="0.95126082977597592"/>
          <c:h val="0.9286412946426567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Intención voto efectivo</c:v>
                </c:pt>
              </c:strCache>
            </c:strRef>
          </c:tx>
          <c:spPr>
            <a:ln w="12700">
              <a:noFill/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972533"/>
              </a:solidFill>
              <a:ln w="12700">
                <a:noFill/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 w="12700">
                <a:noFill/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 w="12700">
                <a:noFill/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FFFF00"/>
              </a:solidFill>
              <a:ln w="12700">
                <a:noFill/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2700">
                <a:noFill/>
                <a:prstDash val="solid"/>
              </a:ln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 w="12700">
                <a:noFill/>
                <a:prstDash val="solid"/>
              </a:ln>
            </c:spPr>
          </c:dPt>
          <c:dPt>
            <c:idx val="6"/>
            <c:invertIfNegative val="0"/>
            <c:bubble3D val="0"/>
            <c:spPr>
              <a:solidFill>
                <a:srgbClr val="FFC000"/>
              </a:solidFill>
              <a:ln w="12700">
                <a:noFill/>
                <a:prstDash val="solid"/>
              </a:ln>
            </c:spPr>
          </c:dPt>
          <c:dPt>
            <c:idx val="7"/>
            <c:invertIfNegative val="0"/>
            <c:bubble3D val="0"/>
            <c:spPr>
              <a:solidFill>
                <a:srgbClr val="92D050"/>
              </a:solidFill>
              <a:ln w="12700">
                <a:noFill/>
                <a:prstDash val="solid"/>
              </a:ln>
            </c:spPr>
          </c:dPt>
          <c:dPt>
            <c:idx val="8"/>
            <c:invertIfNegative val="0"/>
            <c:bubble3D val="0"/>
            <c:spPr>
              <a:solidFill>
                <a:schemeClr val="accent4"/>
              </a:solidFill>
              <a:ln w="12700">
                <a:noFill/>
                <a:prstDash val="solid"/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Hoja1!$A$2:$A$11</c:f>
              <c:strCache>
                <c:ptCount val="10"/>
                <c:pt idx="0">
                  <c:v>MORENA</c:v>
                </c:pt>
                <c:pt idx="1">
                  <c:v>PRI</c:v>
                </c:pt>
                <c:pt idx="2">
                  <c:v>PAN</c:v>
                </c:pt>
                <c:pt idx="3">
                  <c:v>PRD</c:v>
                </c:pt>
                <c:pt idx="4">
                  <c:v>PT</c:v>
                </c:pt>
                <c:pt idx="5">
                  <c:v>PVEM</c:v>
                </c:pt>
                <c:pt idx="6">
                  <c:v>Movimiento Ciudadano</c:v>
                </c:pt>
                <c:pt idx="7">
                  <c:v>PANAL / Nueva Alianza</c:v>
                </c:pt>
                <c:pt idx="8">
                  <c:v>Otro</c:v>
                </c:pt>
                <c:pt idx="9">
                  <c:v>Ninguno No vota</c:v>
                </c:pt>
              </c:strCache>
            </c:strRef>
          </c:cat>
          <c:val>
            <c:numRef>
              <c:f>Hoja1!$B$2:$B$11</c:f>
              <c:numCache>
                <c:formatCode>0.0</c:formatCode>
                <c:ptCount val="10"/>
                <c:pt idx="0">
                  <c:v>42.985971332037302</c:v>
                </c:pt>
                <c:pt idx="1">
                  <c:v>20.24047968589359</c:v>
                </c:pt>
                <c:pt idx="2">
                  <c:v>18.136271888961058</c:v>
                </c:pt>
                <c:pt idx="3">
                  <c:v>10.921843147980255</c:v>
                </c:pt>
                <c:pt idx="4">
                  <c:v>4.0080160230071309</c:v>
                </c:pt>
                <c:pt idx="5">
                  <c:v>1.6032063589868353</c:v>
                </c:pt>
                <c:pt idx="6">
                  <c:v>1.1022044188809654</c:v>
                </c:pt>
                <c:pt idx="7">
                  <c:v>0.60120241600507396</c:v>
                </c:pt>
                <c:pt idx="8">
                  <c:v>0.40080158974670882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Intención voto bruto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9679301169926506E-3"/>
                  <c:y val="-1.1095965739227161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462585136491426E-2"/>
                  <c:y val="-1.45257956780993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4732750974938209E-3"/>
                  <c:y val="-1.45257956780992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345189517548892E-2"/>
                  <c:y val="-9.68386378539956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3451895175488976E-2"/>
                  <c:y val="-9.6838637853994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7.4732750974938755E-3"/>
                  <c:y val="-8.87677259138172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7.4732750974938755E-3"/>
                  <c:y val="-4.84193189269973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7.4732750974938755E-3"/>
                  <c:y val="-8.87677259138172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5.9786200779949911E-3"/>
                  <c:y val="-4.84193189269965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77637CEA-CF11-409F-9285-1DB7F49E0C10}" type="VALUE">
                      <a:rPr lang="en-US" sz="1200" b="1"/>
                      <a:pPr/>
                      <a:t>[VALOR]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Hoja1!$A$2:$A$11</c:f>
              <c:strCache>
                <c:ptCount val="10"/>
                <c:pt idx="0">
                  <c:v>MORENA</c:v>
                </c:pt>
                <c:pt idx="1">
                  <c:v>PRI</c:v>
                </c:pt>
                <c:pt idx="2">
                  <c:v>PAN</c:v>
                </c:pt>
                <c:pt idx="3">
                  <c:v>PRD</c:v>
                </c:pt>
                <c:pt idx="4">
                  <c:v>PT</c:v>
                </c:pt>
                <c:pt idx="5">
                  <c:v>PVEM</c:v>
                </c:pt>
                <c:pt idx="6">
                  <c:v>Movimiento Ciudadano</c:v>
                </c:pt>
                <c:pt idx="7">
                  <c:v>PANAL / Nueva Alianza</c:v>
                </c:pt>
                <c:pt idx="8">
                  <c:v>Otro</c:v>
                </c:pt>
                <c:pt idx="9">
                  <c:v>Ninguno No vota</c:v>
                </c:pt>
              </c:strCache>
            </c:strRef>
          </c:cat>
          <c:val>
            <c:numRef>
              <c:f>Hoja1!$C$2:$C$11</c:f>
              <c:numCache>
                <c:formatCode>0.0</c:formatCode>
                <c:ptCount val="10"/>
                <c:pt idx="0">
                  <c:v>40.818267822265625</c:v>
                </c:pt>
                <c:pt idx="1">
                  <c:v>19.219789505004883</c:v>
                </c:pt>
                <c:pt idx="2">
                  <c:v>17.22169303894043</c:v>
                </c:pt>
                <c:pt idx="3">
                  <c:v>10.371074676513672</c:v>
                </c:pt>
                <c:pt idx="4">
                  <c:v>3.8058991432189941</c:v>
                </c:pt>
                <c:pt idx="5">
                  <c:v>1.5223596096038818</c:v>
                </c:pt>
                <c:pt idx="6">
                  <c:v>1.0466222763061523</c:v>
                </c:pt>
                <c:pt idx="7">
                  <c:v>0.57088488340377808</c:v>
                </c:pt>
                <c:pt idx="8">
                  <c:v>0.38058990240097046</c:v>
                </c:pt>
                <c:pt idx="9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87057624"/>
        <c:axId val="491305144"/>
        <c:axId val="0"/>
      </c:bar3DChart>
      <c:catAx>
        <c:axId val="487057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S" sz="900"/>
            </a:pPr>
            <a:endParaRPr lang="es-ES"/>
          </a:p>
        </c:txPr>
        <c:crossAx val="491305144"/>
        <c:crosses val="autoZero"/>
        <c:auto val="1"/>
        <c:lblAlgn val="ctr"/>
        <c:lblOffset val="100"/>
        <c:noMultiLvlLbl val="0"/>
      </c:catAx>
      <c:valAx>
        <c:axId val="491305144"/>
        <c:scaling>
          <c:orientation val="minMax"/>
          <c:max val="6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s-ES" sz="1200"/>
            </a:pPr>
            <a:endParaRPr lang="es-ES"/>
          </a:p>
        </c:txPr>
        <c:crossAx val="487057624"/>
        <c:crosses val="autoZero"/>
        <c:crossBetween val="between"/>
        <c:majorUnit val="10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516408630403393E-2"/>
          <c:y val="1.8060585699657343E-2"/>
          <c:w val="0.95126082977597592"/>
          <c:h val="0.9286412946426567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Intención voto efectivo</c:v>
                </c:pt>
              </c:strCache>
            </c:strRef>
          </c:tx>
          <c:spPr>
            <a:solidFill>
              <a:srgbClr val="FF0000"/>
            </a:solidFill>
            <a:ln w="12700">
              <a:noFill/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 w="12700">
                <a:noFill/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972533"/>
              </a:solidFill>
              <a:ln w="12700">
                <a:noFill/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FFFF00"/>
              </a:solidFill>
              <a:ln w="12700">
                <a:noFill/>
                <a:prstDash val="solid"/>
              </a:ln>
            </c:spPr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2700">
                <a:noFill/>
                <a:prstDash val="solid"/>
              </a:ln>
            </c:spPr>
          </c:dPt>
          <c:dPt>
            <c:idx val="5"/>
            <c:invertIfNegative val="0"/>
            <c:bubble3D val="0"/>
            <c:spPr>
              <a:solidFill>
                <a:srgbClr val="FFC000"/>
              </a:solidFill>
              <a:ln w="12700">
                <a:noFill/>
                <a:prstDash val="solid"/>
              </a:ln>
            </c:spPr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 w="12700">
                <a:noFill/>
                <a:prstDash val="solid"/>
              </a:ln>
            </c:spPr>
          </c:dPt>
          <c:dPt>
            <c:idx val="7"/>
            <c:invertIfNegative val="0"/>
            <c:bubble3D val="0"/>
            <c:spPr>
              <a:solidFill>
                <a:srgbClr val="92D050"/>
              </a:solidFill>
              <a:ln w="12700">
                <a:noFill/>
                <a:prstDash val="solid"/>
              </a:ln>
            </c:spPr>
          </c:dPt>
          <c:dPt>
            <c:idx val="8"/>
            <c:invertIfNegative val="0"/>
            <c:bubble3D val="0"/>
            <c:spPr>
              <a:solidFill>
                <a:schemeClr val="accent4"/>
              </a:solidFill>
              <a:ln w="12700">
                <a:noFill/>
                <a:prstDash val="solid"/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Hoja1!$A$2:$A$11</c:f>
              <c:strCache>
                <c:ptCount val="10"/>
                <c:pt idx="0">
                  <c:v>PAN</c:v>
                </c:pt>
                <c:pt idx="1">
                  <c:v>MORENA</c:v>
                </c:pt>
                <c:pt idx="2">
                  <c:v>PRD</c:v>
                </c:pt>
                <c:pt idx="3">
                  <c:v>PRI</c:v>
                </c:pt>
                <c:pt idx="4">
                  <c:v>PT</c:v>
                </c:pt>
                <c:pt idx="5">
                  <c:v>Movimiento Ciudadano</c:v>
                </c:pt>
                <c:pt idx="6">
                  <c:v>PVEM</c:v>
                </c:pt>
                <c:pt idx="7">
                  <c:v>PANAL / Nueva Alianza</c:v>
                </c:pt>
                <c:pt idx="8">
                  <c:v>Otro</c:v>
                </c:pt>
                <c:pt idx="9">
                  <c:v>Ninguno No vota</c:v>
                </c:pt>
              </c:strCache>
            </c:strRef>
          </c:cat>
          <c:val>
            <c:numRef>
              <c:f>Hoja1!$B$2:$B$11</c:f>
              <c:numCache>
                <c:formatCode>0.0</c:formatCode>
                <c:ptCount val="10"/>
                <c:pt idx="0">
                  <c:v>39.662447283819738</c:v>
                </c:pt>
                <c:pt idx="1">
                  <c:v>26.898735072726982</c:v>
                </c:pt>
                <c:pt idx="2">
                  <c:v>15.928270752655479</c:v>
                </c:pt>
                <c:pt idx="3">
                  <c:v>8.8607593218383656</c:v>
                </c:pt>
                <c:pt idx="4">
                  <c:v>3.4810125161355709</c:v>
                </c:pt>
                <c:pt idx="5">
                  <c:v>3.0590718819634977</c:v>
                </c:pt>
                <c:pt idx="6">
                  <c:v>0.73839663190763483</c:v>
                </c:pt>
                <c:pt idx="7">
                  <c:v>0.73839663190763483</c:v>
                </c:pt>
                <c:pt idx="8">
                  <c:v>0.63291134283798989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Intención voto bruto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9679301169926506E-3"/>
                  <c:y val="-1.1095965739227161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4946550194987779E-2"/>
                  <c:y val="9.6838637853994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4732750974938209E-3"/>
                  <c:y val="4.84193189269965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046258513649137E-2"/>
                  <c:y val="9.68386378539939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3451895175488976E-2"/>
                  <c:y val="-9.6838637853994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7.4732750974938755E-3"/>
                  <c:y val="-8.87677259138172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7.4732750974938755E-3"/>
                  <c:y val="-4.84193189269973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7.4732750974938755E-3"/>
                  <c:y val="-8.87677259138172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5.9786200779949911E-3"/>
                  <c:y val="-4.84193189269965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C2B1689C-3A96-49C5-8D19-6741573C42FD}" type="VALUE">
                      <a:rPr lang="en-US" sz="1200" b="1"/>
                      <a:pPr/>
                      <a:t>[VALOR]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Hoja1!$A$2:$A$11</c:f>
              <c:strCache>
                <c:ptCount val="10"/>
                <c:pt idx="0">
                  <c:v>PAN</c:v>
                </c:pt>
                <c:pt idx="1">
                  <c:v>MORENA</c:v>
                </c:pt>
                <c:pt idx="2">
                  <c:v>PRD</c:v>
                </c:pt>
                <c:pt idx="3">
                  <c:v>PRI</c:v>
                </c:pt>
                <c:pt idx="4">
                  <c:v>PT</c:v>
                </c:pt>
                <c:pt idx="5">
                  <c:v>Movimiento Ciudadano</c:v>
                </c:pt>
                <c:pt idx="6">
                  <c:v>PVEM</c:v>
                </c:pt>
                <c:pt idx="7">
                  <c:v>PANAL / Nueva Alianza</c:v>
                </c:pt>
                <c:pt idx="8">
                  <c:v>Otro</c:v>
                </c:pt>
                <c:pt idx="9">
                  <c:v>Ninguno No vota</c:v>
                </c:pt>
              </c:strCache>
            </c:strRef>
          </c:cat>
          <c:val>
            <c:numRef>
              <c:f>Hoja1!$C$2:$C$11</c:f>
              <c:numCache>
                <c:formatCode>0.0</c:formatCode>
                <c:ptCount val="10"/>
                <c:pt idx="0">
                  <c:v>36.223506927490234</c:v>
                </c:pt>
                <c:pt idx="1">
                  <c:v>24.566474914550781</c:v>
                </c:pt>
                <c:pt idx="2">
                  <c:v>14.547206878662109</c:v>
                </c:pt>
                <c:pt idx="3">
                  <c:v>8.0924854278564453</c:v>
                </c:pt>
                <c:pt idx="4">
                  <c:v>3.1791906356811523</c:v>
                </c:pt>
                <c:pt idx="5">
                  <c:v>2.7938344478607178</c:v>
                </c:pt>
                <c:pt idx="6">
                  <c:v>0.6743738055229187</c:v>
                </c:pt>
                <c:pt idx="7">
                  <c:v>0.6743738055229187</c:v>
                </c:pt>
                <c:pt idx="8">
                  <c:v>0.57803463935852051</c:v>
                </c:pt>
                <c:pt idx="9">
                  <c:v>8.6999999999999993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91305536"/>
        <c:axId val="491300440"/>
        <c:axId val="0"/>
      </c:bar3DChart>
      <c:catAx>
        <c:axId val="491305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S" sz="900"/>
            </a:pPr>
            <a:endParaRPr lang="es-ES"/>
          </a:p>
        </c:txPr>
        <c:crossAx val="491300440"/>
        <c:crosses val="autoZero"/>
        <c:auto val="1"/>
        <c:lblAlgn val="ctr"/>
        <c:lblOffset val="100"/>
        <c:noMultiLvlLbl val="0"/>
      </c:catAx>
      <c:valAx>
        <c:axId val="491300440"/>
        <c:scaling>
          <c:orientation val="minMax"/>
          <c:max val="6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s-ES" sz="1200"/>
            </a:pPr>
            <a:endParaRPr lang="es-ES"/>
          </a:p>
        </c:txPr>
        <c:crossAx val="491305536"/>
        <c:crosses val="autoZero"/>
        <c:crossBetween val="between"/>
        <c:majorUnit val="10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516408630403393E-2"/>
          <c:y val="1.8060585699657343E-2"/>
          <c:w val="0.95126082977597592"/>
          <c:h val="0.9286412946426567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Intención voto efectivo</c:v>
                </c:pt>
              </c:strCache>
            </c:strRef>
          </c:tx>
          <c:spPr>
            <a:ln w="12700">
              <a:noFill/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972533"/>
              </a:solidFill>
              <a:ln w="12700">
                <a:noFill/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 w="12700">
                <a:noFill/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 w="12700">
                <a:noFill/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FFFF00"/>
              </a:solidFill>
              <a:ln w="12700">
                <a:noFill/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2700">
                <a:noFill/>
                <a:prstDash val="solid"/>
              </a:ln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 w="12700">
                <a:noFill/>
                <a:prstDash val="solid"/>
              </a:ln>
            </c:spPr>
          </c:dPt>
          <c:dPt>
            <c:idx val="6"/>
            <c:invertIfNegative val="0"/>
            <c:bubble3D val="0"/>
            <c:spPr>
              <a:solidFill>
                <a:srgbClr val="FFC000"/>
              </a:solidFill>
              <a:ln w="12700">
                <a:noFill/>
                <a:prstDash val="solid"/>
              </a:ln>
            </c:spPr>
          </c:dPt>
          <c:dPt>
            <c:idx val="7"/>
            <c:invertIfNegative val="0"/>
            <c:bubble3D val="0"/>
            <c:spPr>
              <a:solidFill>
                <a:srgbClr val="92D050"/>
              </a:solidFill>
              <a:ln w="12700">
                <a:noFill/>
                <a:prstDash val="solid"/>
              </a:ln>
            </c:spPr>
          </c:dPt>
          <c:dPt>
            <c:idx val="8"/>
            <c:invertIfNegative val="0"/>
            <c:bubble3D val="0"/>
            <c:spPr>
              <a:solidFill>
                <a:schemeClr val="accent4"/>
              </a:solidFill>
              <a:ln w="12700">
                <a:noFill/>
                <a:prstDash val="solid"/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Hoja1!$A$2:$A$11</c:f>
              <c:strCache>
                <c:ptCount val="10"/>
                <c:pt idx="0">
                  <c:v>MORENA</c:v>
                </c:pt>
                <c:pt idx="1">
                  <c:v>PRI</c:v>
                </c:pt>
                <c:pt idx="2">
                  <c:v>PAN</c:v>
                </c:pt>
                <c:pt idx="3">
                  <c:v>PRD</c:v>
                </c:pt>
                <c:pt idx="4">
                  <c:v>PT</c:v>
                </c:pt>
                <c:pt idx="5">
                  <c:v>PVEM</c:v>
                </c:pt>
                <c:pt idx="6">
                  <c:v>Movimiento Ciudadano</c:v>
                </c:pt>
                <c:pt idx="7">
                  <c:v>PANAL / Nueva Alianza</c:v>
                </c:pt>
                <c:pt idx="8">
                  <c:v>Otro</c:v>
                </c:pt>
                <c:pt idx="9">
                  <c:v>Ninguno No vota</c:v>
                </c:pt>
              </c:strCache>
            </c:strRef>
          </c:cat>
          <c:val>
            <c:numRef>
              <c:f>Hoja1!$B$2:$B$11</c:f>
              <c:numCache>
                <c:formatCode>0.0</c:formatCode>
                <c:ptCount val="10"/>
                <c:pt idx="0">
                  <c:v>42.871795603169396</c:v>
                </c:pt>
                <c:pt idx="1">
                  <c:v>20.410256000243418</c:v>
                </c:pt>
                <c:pt idx="2">
                  <c:v>18.153845272080762</c:v>
                </c:pt>
                <c:pt idx="3">
                  <c:v>11.282051582833013</c:v>
                </c:pt>
                <c:pt idx="4">
                  <c:v>3.7948718866893763</c:v>
                </c:pt>
                <c:pt idx="5">
                  <c:v>1.5384615443980201</c:v>
                </c:pt>
                <c:pt idx="6">
                  <c:v>1.1282051068337946</c:v>
                </c:pt>
                <c:pt idx="7">
                  <c:v>0.5128204826433983</c:v>
                </c:pt>
                <c:pt idx="8">
                  <c:v>0.30769232817316905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Intención voto bruto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9679301169926506E-3"/>
                  <c:y val="-1.1095965739227161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1957240155990201E-2"/>
                  <c:y val="-1.45257956780992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9679301169926506E-3"/>
                  <c:y val="-2.4209659463498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7935860233985301E-2"/>
                  <c:y val="-1.93677275707989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3451895175488976E-2"/>
                  <c:y val="-9.6838637853994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7.4732750974938755E-3"/>
                  <c:y val="-8.87677259138172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7.4732750974938755E-3"/>
                  <c:y val="-4.84193189269973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7.4732750974938755E-3"/>
                  <c:y val="-8.87677259138172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5.9786200779949911E-3"/>
                  <c:y val="-4.84193189269965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150D46E0-3F5C-456D-978E-6C658FC4E76B}" type="VALUE">
                      <a:rPr lang="en-US" sz="1200" b="1"/>
                      <a:pPr/>
                      <a:t>[VALOR]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Hoja1!$A$2:$A$11</c:f>
              <c:strCache>
                <c:ptCount val="10"/>
                <c:pt idx="0">
                  <c:v>MORENA</c:v>
                </c:pt>
                <c:pt idx="1">
                  <c:v>PRI</c:v>
                </c:pt>
                <c:pt idx="2">
                  <c:v>PAN</c:v>
                </c:pt>
                <c:pt idx="3">
                  <c:v>PRD</c:v>
                </c:pt>
                <c:pt idx="4">
                  <c:v>PT</c:v>
                </c:pt>
                <c:pt idx="5">
                  <c:v>PVEM</c:v>
                </c:pt>
                <c:pt idx="6">
                  <c:v>Movimiento Ciudadano</c:v>
                </c:pt>
                <c:pt idx="7">
                  <c:v>PANAL / Nueva Alianza</c:v>
                </c:pt>
                <c:pt idx="8">
                  <c:v>Otro</c:v>
                </c:pt>
                <c:pt idx="9">
                  <c:v>Ninguno No vota</c:v>
                </c:pt>
              </c:strCache>
            </c:strRef>
          </c:cat>
          <c:val>
            <c:numRef>
              <c:f>Hoja1!$C$2:$C$11</c:f>
              <c:numCache>
                <c:formatCode>0.0</c:formatCode>
                <c:ptCount val="10"/>
                <c:pt idx="0">
                  <c:v>39.733840942382812</c:v>
                </c:pt>
                <c:pt idx="1">
                  <c:v>18.916349411010742</c:v>
                </c:pt>
                <c:pt idx="2">
                  <c:v>16.825094223022461</c:v>
                </c:pt>
                <c:pt idx="3">
                  <c:v>10.456274032592773</c:v>
                </c:pt>
                <c:pt idx="4">
                  <c:v>3.5171103477478027</c:v>
                </c:pt>
                <c:pt idx="5">
                  <c:v>1.4258555173873901</c:v>
                </c:pt>
                <c:pt idx="6">
                  <c:v>1.0456273555755615</c:v>
                </c:pt>
                <c:pt idx="7">
                  <c:v>0.47528514266014099</c:v>
                </c:pt>
                <c:pt idx="8">
                  <c:v>0.28517112135887146</c:v>
                </c:pt>
                <c:pt idx="9">
                  <c:v>7.3193917274475098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91300048"/>
        <c:axId val="491302400"/>
        <c:axId val="0"/>
      </c:bar3DChart>
      <c:catAx>
        <c:axId val="491300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S" sz="900"/>
            </a:pPr>
            <a:endParaRPr lang="es-ES"/>
          </a:p>
        </c:txPr>
        <c:crossAx val="491302400"/>
        <c:crosses val="autoZero"/>
        <c:auto val="1"/>
        <c:lblAlgn val="ctr"/>
        <c:lblOffset val="100"/>
        <c:noMultiLvlLbl val="0"/>
      </c:catAx>
      <c:valAx>
        <c:axId val="491302400"/>
        <c:scaling>
          <c:orientation val="minMax"/>
          <c:max val="6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s-ES" sz="1200"/>
            </a:pPr>
            <a:endParaRPr lang="es-ES"/>
          </a:p>
        </c:txPr>
        <c:crossAx val="491300048"/>
        <c:crosses val="autoZero"/>
        <c:crossBetween val="between"/>
        <c:majorUnit val="10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516408630403393E-2"/>
          <c:y val="1.8060585699657343E-2"/>
          <c:w val="0.95126082977597592"/>
          <c:h val="0.9286412946426567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Intención voto efectivo</c:v>
                </c:pt>
              </c:strCache>
            </c:strRef>
          </c:tx>
          <c:spPr>
            <a:solidFill>
              <a:srgbClr val="FF0000"/>
            </a:solidFill>
            <a:ln w="12700">
              <a:noFill/>
              <a:prstDash val="solid"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2700">
                <a:noFill/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972533"/>
              </a:solidFill>
              <a:ln w="12700">
                <a:noFill/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0070C0"/>
              </a:solidFill>
              <a:ln w="12700">
                <a:noFill/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2700">
                <a:noFill/>
                <a:prstDash val="solid"/>
              </a:ln>
            </c:spPr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 w="12700">
                <a:noFill/>
                <a:prstDash val="solid"/>
              </a:ln>
            </c:spPr>
          </c:dPt>
          <c:dPt>
            <c:idx val="7"/>
            <c:invertIfNegative val="0"/>
            <c:bubble3D val="0"/>
            <c:spPr>
              <a:solidFill>
                <a:srgbClr val="FFC000"/>
              </a:solidFill>
              <a:ln w="12700">
                <a:noFill/>
                <a:prstDash val="solid"/>
              </a:ln>
            </c:spPr>
          </c:dPt>
          <c:dPt>
            <c:idx val="8"/>
            <c:invertIfNegative val="0"/>
            <c:bubble3D val="0"/>
            <c:spPr>
              <a:solidFill>
                <a:schemeClr val="accent4"/>
              </a:solidFill>
              <a:ln w="12700">
                <a:noFill/>
                <a:prstDash val="solid"/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Hoja1!$A$2:$A$11</c:f>
              <c:strCache>
                <c:ptCount val="10"/>
                <c:pt idx="0">
                  <c:v>PRI</c:v>
                </c:pt>
                <c:pt idx="1">
                  <c:v>PRD</c:v>
                </c:pt>
                <c:pt idx="2">
                  <c:v>MORENA</c:v>
                </c:pt>
                <c:pt idx="3">
                  <c:v>PAN</c:v>
                </c:pt>
                <c:pt idx="4">
                  <c:v>PT</c:v>
                </c:pt>
                <c:pt idx="5">
                  <c:v>PANAL / Nueva Alianza</c:v>
                </c:pt>
                <c:pt idx="6">
                  <c:v>PVEM</c:v>
                </c:pt>
                <c:pt idx="7">
                  <c:v>Movimiento Ciudadano</c:v>
                </c:pt>
                <c:pt idx="8">
                  <c:v>Otro</c:v>
                </c:pt>
                <c:pt idx="9">
                  <c:v>Ninguno No vota</c:v>
                </c:pt>
              </c:strCache>
            </c:strRef>
          </c:cat>
          <c:val>
            <c:numRef>
              <c:f>Hoja1!$B$2:$B$11</c:f>
              <c:numCache>
                <c:formatCode>0.0</c:formatCode>
                <c:ptCount val="10"/>
                <c:pt idx="0">
                  <c:v>52.004006146148505</c:v>
                </c:pt>
                <c:pt idx="1">
                  <c:v>20.140282044405403</c:v>
                </c:pt>
                <c:pt idx="2">
                  <c:v>14.028055818329248</c:v>
                </c:pt>
                <c:pt idx="3">
                  <c:v>9.4188381388766889</c:v>
                </c:pt>
                <c:pt idx="4">
                  <c:v>1.6032064917236917</c:v>
                </c:pt>
                <c:pt idx="5">
                  <c:v>1.4028055572265985</c:v>
                </c:pt>
                <c:pt idx="6">
                  <c:v>0.70140277861329925</c:v>
                </c:pt>
                <c:pt idx="7">
                  <c:v>0.50100199790574573</c:v>
                </c:pt>
                <c:pt idx="8">
                  <c:v>0.20040081146546146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Intención voto bruto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9679301169926506E-3"/>
                  <c:y val="-1.1095965739227161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1957240155990201E-2"/>
                  <c:y val="-1.45257956780992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9679301169926506E-3"/>
                  <c:y val="-2.4209659463498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7935860233985301E-2"/>
                  <c:y val="-1.93677275707989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3451895175488976E-2"/>
                  <c:y val="-9.6838637853994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7.4732750974938755E-3"/>
                  <c:y val="-8.87677259138172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7.4732750974938755E-3"/>
                  <c:y val="-4.84193189269973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7.4732750974938755E-3"/>
                  <c:y val="-8.87677259138172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5.9786200779949911E-3"/>
                  <c:y val="-4.84193189269965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96B12591-AD4C-4F3F-A836-2506AB3BCC04}" type="VALUE">
                      <a:rPr lang="en-US" sz="1200" b="1"/>
                      <a:pPr/>
                      <a:t>[VALOR]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Hoja1!$A$2:$A$11</c:f>
              <c:strCache>
                <c:ptCount val="10"/>
                <c:pt idx="0">
                  <c:v>PRI</c:v>
                </c:pt>
                <c:pt idx="1">
                  <c:v>PRD</c:v>
                </c:pt>
                <c:pt idx="2">
                  <c:v>MORENA</c:v>
                </c:pt>
                <c:pt idx="3">
                  <c:v>PAN</c:v>
                </c:pt>
                <c:pt idx="4">
                  <c:v>PT</c:v>
                </c:pt>
                <c:pt idx="5">
                  <c:v>PANAL / Nueva Alianza</c:v>
                </c:pt>
                <c:pt idx="6">
                  <c:v>PVEM</c:v>
                </c:pt>
                <c:pt idx="7">
                  <c:v>Movimiento Ciudadano</c:v>
                </c:pt>
                <c:pt idx="8">
                  <c:v>Otro</c:v>
                </c:pt>
                <c:pt idx="9">
                  <c:v>Ninguno No vota</c:v>
                </c:pt>
              </c:strCache>
            </c:strRef>
          </c:cat>
          <c:val>
            <c:numRef>
              <c:f>Hoja1!$C$2:$C$11</c:f>
              <c:numCache>
                <c:formatCode>0.0</c:formatCode>
                <c:ptCount val="10"/>
                <c:pt idx="0">
                  <c:v>50.388347625732422</c:v>
                </c:pt>
                <c:pt idx="1">
                  <c:v>19.514564514160156</c:v>
                </c:pt>
                <c:pt idx="2">
                  <c:v>13.592232704162598</c:v>
                </c:pt>
                <c:pt idx="3">
                  <c:v>9.1262140274047852</c:v>
                </c:pt>
                <c:pt idx="4">
                  <c:v>1.5533981323242187</c:v>
                </c:pt>
                <c:pt idx="5">
                  <c:v>1.3592232465744019</c:v>
                </c:pt>
                <c:pt idx="6">
                  <c:v>0.67961162328720093</c:v>
                </c:pt>
                <c:pt idx="7">
                  <c:v>0.48543688654899597</c:v>
                </c:pt>
                <c:pt idx="8">
                  <c:v>0.19417476654052734</c:v>
                </c:pt>
                <c:pt idx="9">
                  <c:v>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91301616"/>
        <c:axId val="491302792"/>
        <c:axId val="0"/>
      </c:bar3DChart>
      <c:catAx>
        <c:axId val="491301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S" sz="900"/>
            </a:pPr>
            <a:endParaRPr lang="es-ES"/>
          </a:p>
        </c:txPr>
        <c:crossAx val="491302792"/>
        <c:crosses val="autoZero"/>
        <c:auto val="1"/>
        <c:lblAlgn val="ctr"/>
        <c:lblOffset val="100"/>
        <c:noMultiLvlLbl val="0"/>
      </c:catAx>
      <c:valAx>
        <c:axId val="491302792"/>
        <c:scaling>
          <c:orientation val="minMax"/>
          <c:max val="6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s-ES" sz="1200"/>
            </a:pPr>
            <a:endParaRPr lang="es-ES"/>
          </a:p>
        </c:txPr>
        <c:crossAx val="491301616"/>
        <c:crosses val="autoZero"/>
        <c:crossBetween val="between"/>
        <c:majorUnit val="10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5018795834344727"/>
          <c:y val="8.5696265286106049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lang="es-ES" sz="1395"/>
          </a:pPr>
          <a:endParaRPr lang="es-ES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9767441860465837E-2"/>
          <c:y val="9.845187057204538E-2"/>
          <c:w val="0.91085271317829464"/>
          <c:h val="0.7297590700506437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Edad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655998281304484E-17"/>
                  <c:y val="-5.19143307261711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5396647642511212E-3"/>
                  <c:y val="-5.19143307261711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6189942927533593E-3"/>
                  <c:y val="-2.59571653630855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lang="es-ES" sz="12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18 a 30</c:v>
                </c:pt>
                <c:pt idx="1">
                  <c:v>31 a 45</c:v>
                </c:pt>
                <c:pt idx="2">
                  <c:v>46 a 60</c:v>
                </c:pt>
                <c:pt idx="3">
                  <c:v>61 y más</c:v>
                </c:pt>
              </c:strCache>
            </c:strRef>
          </c:cat>
          <c:val>
            <c:numRef>
              <c:f>Hoja1!$B$2:$B$5</c:f>
              <c:numCache>
                <c:formatCode>0</c:formatCode>
                <c:ptCount val="4"/>
                <c:pt idx="0">
                  <c:v>32.893497467041016</c:v>
                </c:pt>
                <c:pt idx="1">
                  <c:v>34.118755340576172</c:v>
                </c:pt>
                <c:pt idx="2">
                  <c:v>24.128181457519531</c:v>
                </c:pt>
                <c:pt idx="3">
                  <c:v>8.8595666885375977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75007296"/>
        <c:axId val="375007688"/>
        <c:axId val="0"/>
      </c:bar3DChart>
      <c:catAx>
        <c:axId val="375007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S" sz="900"/>
            </a:pPr>
            <a:endParaRPr lang="es-ES"/>
          </a:p>
        </c:txPr>
        <c:crossAx val="375007688"/>
        <c:crosses val="autoZero"/>
        <c:auto val="1"/>
        <c:lblAlgn val="ctr"/>
        <c:lblOffset val="100"/>
        <c:noMultiLvlLbl val="0"/>
      </c:catAx>
      <c:valAx>
        <c:axId val="375007688"/>
        <c:scaling>
          <c:orientation val="minMax"/>
          <c:max val="10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s-ES" sz="1196"/>
            </a:pPr>
            <a:endParaRPr lang="es-ES"/>
          </a:p>
        </c:txPr>
        <c:crossAx val="375007296"/>
        <c:crosses val="autoZero"/>
        <c:crossBetween val="between"/>
        <c:majorUnit val="20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794"/>
      </a:pPr>
      <a:endParaRPr lang="es-E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sz="1800" b="1" dirty="0" smtClean="0"/>
              <a:t>Cambio intención de voto </a:t>
            </a:r>
          </a:p>
          <a:p>
            <a:pPr>
              <a:defRPr/>
            </a:pPr>
            <a:r>
              <a:rPr lang="es-ES" sz="1800" b="1" dirty="0" smtClean="0"/>
              <a:t>Febrero 2017 - Mayo 2018</a:t>
            </a:r>
            <a:endParaRPr lang="es-ES" sz="18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Febrero 2017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9.798294016714202E-3"/>
                  <c:y val="2.63237749702769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4920676394503894E-2"/>
                  <c:y val="7.89713249108307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9.798294016714228E-3"/>
                  <c:y val="-2.632377497027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4.520877733751627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1.356263320125504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Hoja1!$A$2:$A$10</c:f>
              <c:strCache>
                <c:ptCount val="9"/>
                <c:pt idx="0">
                  <c:v>MORENA </c:v>
                </c:pt>
                <c:pt idx="1">
                  <c:v>PRI </c:v>
                </c:pt>
                <c:pt idx="2">
                  <c:v>PAN </c:v>
                </c:pt>
                <c:pt idx="3">
                  <c:v>PRD</c:v>
                </c:pt>
                <c:pt idx="4">
                  <c:v>PT </c:v>
                </c:pt>
                <c:pt idx="5">
                  <c:v>PVEM </c:v>
                </c:pt>
                <c:pt idx="6">
                  <c:v>MOCI </c:v>
                </c:pt>
                <c:pt idx="7">
                  <c:v>PANAL </c:v>
                </c:pt>
                <c:pt idx="8">
                  <c:v>Otro</c:v>
                </c:pt>
              </c:strCache>
            </c:strRef>
          </c:cat>
          <c:val>
            <c:numRef>
              <c:f>Hoja1!$B$2:$B$10</c:f>
              <c:numCache>
                <c:formatCode>0.0</c:formatCode>
                <c:ptCount val="9"/>
                <c:pt idx="0">
                  <c:v>30.751173708920188</c:v>
                </c:pt>
                <c:pt idx="1">
                  <c:v>19.483568075117372</c:v>
                </c:pt>
                <c:pt idx="2">
                  <c:v>10.2112676056338</c:v>
                </c:pt>
                <c:pt idx="3">
                  <c:v>30.985915492957744</c:v>
                </c:pt>
                <c:pt idx="4">
                  <c:v>1.6431924882629108</c:v>
                </c:pt>
                <c:pt idx="5">
                  <c:v>0.46948356807511737</c:v>
                </c:pt>
                <c:pt idx="6">
                  <c:v>1.6431924882629108</c:v>
                </c:pt>
                <c:pt idx="7">
                  <c:v>0.46948356807511737</c:v>
                </c:pt>
                <c:pt idx="8">
                  <c:v>0.46948356807511737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Mayo 2018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9.2825943316239435E-3"/>
                  <c:y val="-6.25000000000011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8386352133713536E-3"/>
                  <c:y val="-2.63237749702769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2.260438866875731E-3"/>
                  <c:y val="2.63237749702769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7.8386352133713536E-3"/>
                  <c:y val="2.63237749702769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6.17971948487624E-3"/>
                  <c:y val="2.63237749702769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1.3717611623399869E-2"/>
                  <c:y val="5.26475499405538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Hoja1!$A$2:$A$10</c:f>
              <c:strCache>
                <c:ptCount val="9"/>
                <c:pt idx="0">
                  <c:v>MORENA </c:v>
                </c:pt>
                <c:pt idx="1">
                  <c:v>PRI </c:v>
                </c:pt>
                <c:pt idx="2">
                  <c:v>PAN </c:v>
                </c:pt>
                <c:pt idx="3">
                  <c:v>PRD</c:v>
                </c:pt>
                <c:pt idx="4">
                  <c:v>PT </c:v>
                </c:pt>
                <c:pt idx="5">
                  <c:v>PVEM </c:v>
                </c:pt>
                <c:pt idx="6">
                  <c:v>MOCI </c:v>
                </c:pt>
                <c:pt idx="7">
                  <c:v>PANAL </c:v>
                </c:pt>
                <c:pt idx="8">
                  <c:v>Otro</c:v>
                </c:pt>
              </c:strCache>
            </c:strRef>
          </c:cat>
          <c:val>
            <c:numRef>
              <c:f>Hoja1!$C$2:$C$10</c:f>
              <c:numCache>
                <c:formatCode>0.0</c:formatCode>
                <c:ptCount val="9"/>
                <c:pt idx="0">
                  <c:v>42.714758238119188</c:v>
                </c:pt>
                <c:pt idx="1">
                  <c:v>20.15976778119116</c:v>
                </c:pt>
                <c:pt idx="2">
                  <c:v>18.363351777559267</c:v>
                </c:pt>
                <c:pt idx="3">
                  <c:v>11.177692778885504</c:v>
                </c:pt>
                <c:pt idx="4">
                  <c:v>3.6926309457446318</c:v>
                </c:pt>
                <c:pt idx="5">
                  <c:v>1.6966140556387614</c:v>
                </c:pt>
                <c:pt idx="6">
                  <c:v>1.1976100839049841</c:v>
                </c:pt>
                <c:pt idx="7">
                  <c:v>0.59880504195249207</c:v>
                </c:pt>
                <c:pt idx="8">
                  <c:v>0.39920334040227051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1300832"/>
        <c:axId val="491303184"/>
      </c:barChart>
      <c:catAx>
        <c:axId val="491300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1303184"/>
        <c:crosses val="autoZero"/>
        <c:auto val="1"/>
        <c:lblAlgn val="ctr"/>
        <c:lblOffset val="100"/>
        <c:noMultiLvlLbl val="0"/>
      </c:catAx>
      <c:valAx>
        <c:axId val="491303184"/>
        <c:scaling>
          <c:orientation val="minMax"/>
          <c:max val="5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130083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0942148403263829"/>
          <c:y val="0.20668101554222001"/>
          <c:w val="0.2541567912207286"/>
          <c:h val="0.175738681102362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200" b="1" dirty="0" smtClean="0"/>
              <a:t>Cambio </a:t>
            </a:r>
            <a:r>
              <a:rPr lang="es-MX" sz="1200" b="1" dirty="0"/>
              <a:t>en </a:t>
            </a:r>
            <a:r>
              <a:rPr lang="es-MX" sz="1200" b="1" dirty="0" smtClean="0"/>
              <a:t>intención </a:t>
            </a:r>
            <a:r>
              <a:rPr lang="es-MX" sz="1200" b="1" dirty="0"/>
              <a:t>de voto Feb. 2017 - Mayo 2018</a:t>
            </a:r>
          </a:p>
        </c:rich>
      </c:tx>
      <c:layout>
        <c:manualLayout>
          <c:xMode val="edge"/>
          <c:yMode val="edge"/>
          <c:x val="0.11429377276493767"/>
          <c:y val="3.24309830801347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0.29491511025532496"/>
          <c:y val="0.16705747444406854"/>
          <c:w val="0.62154464759429384"/>
          <c:h val="0.7525490511268161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Cammbio en internción de voto Feb. 2017 - Mayo 2018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Hoja1!$A$2:$A$10</c:f>
              <c:strCache>
                <c:ptCount val="9"/>
                <c:pt idx="0">
                  <c:v>PRD</c:v>
                </c:pt>
                <c:pt idx="1">
                  <c:v>MOCI </c:v>
                </c:pt>
                <c:pt idx="2">
                  <c:v>Otro</c:v>
                </c:pt>
                <c:pt idx="3">
                  <c:v>PANAL </c:v>
                </c:pt>
                <c:pt idx="4">
                  <c:v>PRI </c:v>
                </c:pt>
                <c:pt idx="5">
                  <c:v>PVEM </c:v>
                </c:pt>
                <c:pt idx="6">
                  <c:v>PT </c:v>
                </c:pt>
                <c:pt idx="7">
                  <c:v>PAN </c:v>
                </c:pt>
                <c:pt idx="8">
                  <c:v>MORENA </c:v>
                </c:pt>
              </c:strCache>
            </c:strRef>
          </c:cat>
          <c:val>
            <c:numRef>
              <c:f>Hoja1!$B$2:$B$10</c:f>
              <c:numCache>
                <c:formatCode>0.0</c:formatCode>
                <c:ptCount val="9"/>
                <c:pt idx="0">
                  <c:v>19.808222714072201</c:v>
                </c:pt>
                <c:pt idx="1">
                  <c:v>0.44558240435792701</c:v>
                </c:pt>
                <c:pt idx="2">
                  <c:v>7.0280227672846904E-2</c:v>
                </c:pt>
                <c:pt idx="3">
                  <c:v>0.12932147387737469</c:v>
                </c:pt>
                <c:pt idx="4">
                  <c:v>0.67619970607378832</c:v>
                </c:pt>
                <c:pt idx="5">
                  <c:v>1.227130487563644</c:v>
                </c:pt>
                <c:pt idx="6">
                  <c:v>2.0494384574817213</c:v>
                </c:pt>
                <c:pt idx="7">
                  <c:v>8.1520841719254662</c:v>
                </c:pt>
                <c:pt idx="8">
                  <c:v>11.963584529199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91306320"/>
        <c:axId val="491305928"/>
      </c:barChart>
      <c:catAx>
        <c:axId val="4913063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1305928"/>
        <c:crosses val="autoZero"/>
        <c:auto val="1"/>
        <c:lblAlgn val="ctr"/>
        <c:lblOffset val="100"/>
        <c:noMultiLvlLbl val="0"/>
      </c:catAx>
      <c:valAx>
        <c:axId val="491305928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1306320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dirty="0" err="1"/>
              <a:t>Conoce</a:t>
            </a:r>
            <a:endParaRPr lang="en-US" sz="1400" b="1" dirty="0"/>
          </a:p>
        </c:rich>
      </c:tx>
      <c:layout>
        <c:manualLayout>
          <c:xMode val="edge"/>
          <c:yMode val="edge"/>
          <c:x val="0.40596460376321375"/>
          <c:y val="5.70606533914532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Conoce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Almícar Ganado Díaz (PAN - PRD - Movimiento Ciudadano)</c:v>
                </c:pt>
                <c:pt idx="1">
                  <c:v>Sharon María Teresa Cuenca Ayala (PRI - PVEM - PANAL)</c:v>
                </c:pt>
                <c:pt idx="2">
                  <c:v>Layda Sansores San Román (MORENA - PT - PES)</c:v>
                </c:pt>
              </c:strCache>
            </c:strRef>
          </c:cat>
          <c:val>
            <c:numRef>
              <c:f>Hoja1!$B$2:$B$4</c:f>
              <c:numCache>
                <c:formatCode>0.0</c:formatCode>
                <c:ptCount val="3"/>
                <c:pt idx="0">
                  <c:v>41.753063201904297</c:v>
                </c:pt>
                <c:pt idx="1">
                  <c:v>42.13006591796875</c:v>
                </c:pt>
                <c:pt idx="2">
                  <c:v>54.288406372070312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91299656"/>
        <c:axId val="491301224"/>
      </c:barChart>
      <c:catAx>
        <c:axId val="4912996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1301224"/>
        <c:crosses val="autoZero"/>
        <c:auto val="1"/>
        <c:lblAlgn val="ctr"/>
        <c:lblOffset val="100"/>
        <c:noMultiLvlLbl val="0"/>
      </c:catAx>
      <c:valAx>
        <c:axId val="491301224"/>
        <c:scaling>
          <c:orientation val="minMax"/>
          <c:max val="100"/>
        </c:scaling>
        <c:delete val="0"/>
        <c:axPos val="b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1299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es-E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dirty="0" err="1" smtClean="0"/>
              <a:t>Más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honesto</a:t>
            </a:r>
            <a:r>
              <a:rPr lang="en-US" sz="1400" b="1" dirty="0" smtClean="0"/>
              <a:t>(a)</a:t>
            </a:r>
            <a:endParaRPr lang="en-US" sz="1400" b="1" dirty="0"/>
          </a:p>
        </c:rich>
      </c:tx>
      <c:layout>
        <c:manualLayout>
          <c:xMode val="edge"/>
          <c:yMode val="edge"/>
          <c:x val="0.32177920385847703"/>
          <c:y val="6.41342881094019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Más honesto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Almícar Ganado Díaz (PAN - PRD - Movimiento Ciudadano)</c:v>
                </c:pt>
                <c:pt idx="1">
                  <c:v>Sharon María Teresa Cuenca Ayala (PRI - PVEM - PANAL)</c:v>
                </c:pt>
                <c:pt idx="2">
                  <c:v>Layda Sansores San Román (MORENA - PT - PES)</c:v>
                </c:pt>
              </c:strCache>
            </c:strRef>
          </c:cat>
          <c:val>
            <c:numRef>
              <c:f>Hoja1!$B$2:$B$4</c:f>
              <c:numCache>
                <c:formatCode>0.0</c:formatCode>
                <c:ptCount val="3"/>
                <c:pt idx="0">
                  <c:v>28.211284637451172</c:v>
                </c:pt>
                <c:pt idx="1">
                  <c:v>20.048019409179688</c:v>
                </c:pt>
                <c:pt idx="2">
                  <c:v>51.740692138671875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91585400"/>
        <c:axId val="491580304"/>
      </c:barChart>
      <c:catAx>
        <c:axId val="4915854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1580304"/>
        <c:crosses val="autoZero"/>
        <c:auto val="1"/>
        <c:lblAlgn val="ctr"/>
        <c:lblOffset val="100"/>
        <c:noMultiLvlLbl val="0"/>
      </c:catAx>
      <c:valAx>
        <c:axId val="491580304"/>
        <c:scaling>
          <c:orientation val="minMax"/>
          <c:max val="100"/>
        </c:scaling>
        <c:delete val="0"/>
        <c:axPos val="b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1585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es-E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dirty="0" err="1" smtClean="0"/>
              <a:t>Opinión</a:t>
            </a:r>
            <a:endParaRPr lang="en-US" sz="1400" b="1" dirty="0"/>
          </a:p>
        </c:rich>
      </c:tx>
      <c:layout>
        <c:manualLayout>
          <c:xMode val="edge"/>
          <c:yMode val="edge"/>
          <c:x val="0.3960375387230709"/>
          <c:y val="6.743531764444472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Opinión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Almícar Ganado Díaz (PAN - PRD - Movimiento Ciudadano)</c:v>
                </c:pt>
                <c:pt idx="1">
                  <c:v>Sharon María Teresa Cuenca Ayala (PRI - PVEM - PANAL)</c:v>
                </c:pt>
                <c:pt idx="2">
                  <c:v>Layda Sansores San Román (MORENA - PT - PES)</c:v>
                </c:pt>
              </c:strCache>
            </c:strRef>
          </c:cat>
          <c:val>
            <c:numRef>
              <c:f>Hoja1!$B$2:$B$4</c:f>
              <c:numCache>
                <c:formatCode>0.0</c:formatCode>
                <c:ptCount val="3"/>
                <c:pt idx="0">
                  <c:v>78.288290214538577</c:v>
                </c:pt>
                <c:pt idx="1">
                  <c:v>72.959641265869138</c:v>
                </c:pt>
                <c:pt idx="2">
                  <c:v>83.860870552062991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90958640"/>
        <c:axId val="490959032"/>
      </c:barChart>
      <c:catAx>
        <c:axId val="4909586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0959032"/>
        <c:crosses val="autoZero"/>
        <c:auto val="1"/>
        <c:lblAlgn val="ctr"/>
        <c:lblOffset val="100"/>
        <c:noMultiLvlLbl val="0"/>
      </c:catAx>
      <c:valAx>
        <c:axId val="490959032"/>
        <c:scaling>
          <c:orientation val="minMax"/>
          <c:max val="100"/>
        </c:scaling>
        <c:delete val="0"/>
        <c:axPos val="b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0958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es-ES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dirty="0" err="1" smtClean="0"/>
              <a:t>Más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capaz</a:t>
            </a:r>
            <a:endParaRPr lang="en-US" sz="1400" b="1" dirty="0"/>
          </a:p>
        </c:rich>
      </c:tx>
      <c:layout>
        <c:manualLayout>
          <c:xMode val="edge"/>
          <c:yMode val="edge"/>
          <c:x val="0.37984471751204468"/>
          <c:y val="5.70606533914532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Más capaz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Almícar Ganado Díaz (PAN - PRD - Movimiento Ciudadano)</c:v>
                </c:pt>
                <c:pt idx="1">
                  <c:v>Sharon María Teresa Cuenca Ayala (PRI - PVEM - PANAL)</c:v>
                </c:pt>
                <c:pt idx="2">
                  <c:v>Layda Sansores San Román (MORENA - PT - PES)</c:v>
                </c:pt>
              </c:strCache>
            </c:strRef>
          </c:cat>
          <c:val>
            <c:numRef>
              <c:f>Hoja1!$B$2:$B$4</c:f>
              <c:numCache>
                <c:formatCode>0.0</c:formatCode>
                <c:ptCount val="3"/>
                <c:pt idx="0">
                  <c:v>28.177457809448242</c:v>
                </c:pt>
                <c:pt idx="1">
                  <c:v>20.143884658813477</c:v>
                </c:pt>
                <c:pt idx="2">
                  <c:v>51.678657531738281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86642640"/>
        <c:axId val="486644600"/>
      </c:barChart>
      <c:catAx>
        <c:axId val="4866426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86644600"/>
        <c:crosses val="autoZero"/>
        <c:auto val="1"/>
        <c:lblAlgn val="ctr"/>
        <c:lblOffset val="100"/>
        <c:noMultiLvlLbl val="0"/>
      </c:catAx>
      <c:valAx>
        <c:axId val="486644600"/>
        <c:scaling>
          <c:orientation val="minMax"/>
          <c:max val="100"/>
        </c:scaling>
        <c:delete val="0"/>
        <c:axPos val="b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86642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es-ES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sz="1800" b="1" dirty="0" smtClean="0"/>
              <a:t>Evaluación </a:t>
            </a:r>
            <a:r>
              <a:rPr lang="es-MX" sz="1862" b="1" i="0" u="none" strike="noStrike" baseline="0" dirty="0" smtClean="0">
                <a:effectLst/>
              </a:rPr>
              <a:t>candidato(a)s. Opinión</a:t>
            </a:r>
            <a:r>
              <a:rPr lang="es-ES" sz="1800" b="1" dirty="0" smtClean="0"/>
              <a:t> </a:t>
            </a:r>
            <a:endParaRPr lang="es-ES" sz="1800" b="1" dirty="0"/>
          </a:p>
        </c:rich>
      </c:tx>
      <c:layout>
        <c:manualLayout>
          <c:xMode val="edge"/>
          <c:yMode val="edge"/>
          <c:x val="0.2581349838955074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Muy buena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9.798294016714202E-3"/>
                  <c:y val="2.63237749702769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4920676394503894E-2"/>
                  <c:y val="7.89713249108307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9.798294016714228E-3"/>
                  <c:y val="-2.632377497027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4.520877733751627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1.356263320125504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Layda Sansores San Román (MORENA - PT - PES)</c:v>
                </c:pt>
                <c:pt idx="1">
                  <c:v>Almícar Ganado Díaz (PAN - PRD - Movimiento Ciudadano)</c:v>
                </c:pt>
                <c:pt idx="2">
                  <c:v>Sharon María Teresa Cuenca Ayala (PRI - PVEM - PANAL)</c:v>
                </c:pt>
              </c:strCache>
            </c:strRef>
          </c:cat>
          <c:val>
            <c:numRef>
              <c:f>Hoja1!$B$2:$B$4</c:f>
              <c:numCache>
                <c:formatCode>0</c:formatCode>
                <c:ptCount val="3"/>
                <c:pt idx="0">
                  <c:v>48</c:v>
                </c:pt>
                <c:pt idx="1">
                  <c:v>32.882884979248047</c:v>
                </c:pt>
                <c:pt idx="2">
                  <c:v>28.699552536010742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Buena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2.0413658732437389E-3"/>
                  <c:y val="-9.8517246010817734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8386352133713536E-3"/>
                  <c:y val="-2.63237749702769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2.260438866875731E-3"/>
                  <c:y val="2.63237749702769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7.8386352133713536E-3"/>
                  <c:y val="2.63237749702769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6.17971948487624E-3"/>
                  <c:y val="2.63237749702769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1.3717611623399869E-2"/>
                  <c:y val="5.26475499405538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Layda Sansores San Román (MORENA - PT - PES)</c:v>
                </c:pt>
                <c:pt idx="1">
                  <c:v>Almícar Ganado Díaz (PAN - PRD - Movimiento Ciudadano)</c:v>
                </c:pt>
                <c:pt idx="2">
                  <c:v>Sharon María Teresa Cuenca Ayala (PRI - PVEM - PANAL)</c:v>
                </c:pt>
              </c:strCache>
            </c:strRef>
          </c:cat>
          <c:val>
            <c:numRef>
              <c:f>Hoja1!$C$2:$C$4</c:f>
              <c:numCache>
                <c:formatCode>0</c:formatCode>
                <c:ptCount val="3"/>
                <c:pt idx="0">
                  <c:v>28.869565963745117</c:v>
                </c:pt>
                <c:pt idx="1">
                  <c:v>31.756755828857422</c:v>
                </c:pt>
                <c:pt idx="2">
                  <c:v>22.421524047851563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Regular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Layda Sansores San Román (MORENA - PT - PES)</c:v>
                </c:pt>
                <c:pt idx="1">
                  <c:v>Almícar Ganado Díaz (PAN - PRD - Movimiento Ciudadano)</c:v>
                </c:pt>
                <c:pt idx="2">
                  <c:v>Sharon María Teresa Cuenca Ayala (PRI - PVEM - PANAL)</c:v>
                </c:pt>
              </c:strCache>
            </c:strRef>
          </c:cat>
          <c:val>
            <c:numRef>
              <c:f>Hoja1!$D$2:$D$4</c:f>
              <c:numCache>
                <c:formatCode>0</c:formatCode>
                <c:ptCount val="3"/>
                <c:pt idx="0">
                  <c:v>17.565217971801758</c:v>
                </c:pt>
                <c:pt idx="1">
                  <c:v>29.729730606079102</c:v>
                </c:pt>
                <c:pt idx="2">
                  <c:v>34.304931640625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Mala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Layda Sansores San Román (MORENA - PT - PES)</c:v>
                </c:pt>
                <c:pt idx="1">
                  <c:v>Almícar Ganado Díaz (PAN - PRD - Movimiento Ciudadano)</c:v>
                </c:pt>
                <c:pt idx="2">
                  <c:v>Sharon María Teresa Cuenca Ayala (PRI - PVEM - PANAL)</c:v>
                </c:pt>
              </c:strCache>
            </c:strRef>
          </c:cat>
          <c:val>
            <c:numRef>
              <c:f>Hoja1!$E$2:$E$4</c:f>
              <c:numCache>
                <c:formatCode>0</c:formatCode>
                <c:ptCount val="3"/>
                <c:pt idx="0">
                  <c:v>5.5652174949645996</c:v>
                </c:pt>
                <c:pt idx="1">
                  <c:v>5.4054055213928223</c:v>
                </c:pt>
                <c:pt idx="2">
                  <c:v>14.349776268005371</c:v>
                </c:pt>
              </c:numCache>
            </c:numRef>
          </c:val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Muy mala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Hoja1!$A$2:$A$4</c:f>
              <c:strCache>
                <c:ptCount val="3"/>
                <c:pt idx="0">
                  <c:v>Layda Sansores San Román (MORENA - PT - PES)</c:v>
                </c:pt>
                <c:pt idx="1">
                  <c:v>Almícar Ganado Díaz (PAN - PRD - Movimiento Ciudadano)</c:v>
                </c:pt>
                <c:pt idx="2">
                  <c:v>Sharon María Teresa Cuenca Ayala (PRI - PVEM - PANAL)</c:v>
                </c:pt>
              </c:strCache>
            </c:strRef>
          </c:cat>
          <c:val>
            <c:numRef>
              <c:f>Hoja1!$F$2:$F$4</c:f>
              <c:numCache>
                <c:formatCode>0.0</c:formatCode>
                <c:ptCount val="3"/>
                <c:pt idx="0">
                  <c:v>0</c:v>
                </c:pt>
                <c:pt idx="1">
                  <c:v>0.22522522509098053</c:v>
                </c:pt>
                <c:pt idx="2">
                  <c:v>0.22421525418758392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3483896"/>
        <c:axId val="373476448"/>
      </c:barChart>
      <c:catAx>
        <c:axId val="373483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373476448"/>
        <c:crosses val="autoZero"/>
        <c:auto val="1"/>
        <c:lblAlgn val="ctr"/>
        <c:lblOffset val="100"/>
        <c:noMultiLvlLbl val="0"/>
      </c:catAx>
      <c:valAx>
        <c:axId val="373476448"/>
        <c:scaling>
          <c:orientation val="minMax"/>
          <c:max val="5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37348389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753972984237314"/>
          <c:y val="0.93321715866671828"/>
          <c:w val="0.54812313682545477"/>
          <c:h val="5.301103696811464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4411100054905332"/>
          <c:y val="3.0245740689213901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lang="es-ES" sz="1395"/>
          </a:pPr>
          <a:endParaRPr lang="es-ES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9767441860465837E-2"/>
          <c:y val="9.845187057204538E-2"/>
          <c:w val="0.91085271317829464"/>
          <c:h val="0.7297590700506437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¿Qué tan probable es que vaya o no a votar en las próximas elecciones?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655998281304484E-17"/>
                  <c:y val="-5.19143307261711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5396647642511212E-3"/>
                  <c:y val="-5.19143307261711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6189942927533593E-3"/>
                  <c:y val="-2.59571653630855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lang="es-ES"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Hoja1!$A$2:$A$11</c:f>
              <c:strCache>
                <c:ptCount val="10"/>
                <c:pt idx="0">
                  <c:v>Uno</c:v>
                </c:pt>
                <c:pt idx="1">
                  <c:v>Dos</c:v>
                </c:pt>
                <c:pt idx="2">
                  <c:v>Tres</c:v>
                </c:pt>
                <c:pt idx="3">
                  <c:v>Cuatro</c:v>
                </c:pt>
                <c:pt idx="4">
                  <c:v>Cinco</c:v>
                </c:pt>
                <c:pt idx="5">
                  <c:v>Seis</c:v>
                </c:pt>
                <c:pt idx="6">
                  <c:v>Siete</c:v>
                </c:pt>
                <c:pt idx="7">
                  <c:v>Ocho</c:v>
                </c:pt>
                <c:pt idx="8">
                  <c:v>Nueve</c:v>
                </c:pt>
                <c:pt idx="9">
                  <c:v>Diez</c:v>
                </c:pt>
              </c:strCache>
            </c:strRef>
          </c:cat>
          <c:val>
            <c:numRef>
              <c:f>Hoja1!$B$2:$B$11</c:f>
              <c:numCache>
                <c:formatCode>0.0</c:formatCode>
                <c:ptCount val="10"/>
                <c:pt idx="0">
                  <c:v>0.8763388991355896</c:v>
                </c:pt>
                <c:pt idx="1">
                  <c:v>0.19474196434020996</c:v>
                </c:pt>
                <c:pt idx="2">
                  <c:v>0.19474196434020996</c:v>
                </c:pt>
                <c:pt idx="3">
                  <c:v>0.58422589302062988</c:v>
                </c:pt>
                <c:pt idx="4">
                  <c:v>5.4527750015258789</c:v>
                </c:pt>
                <c:pt idx="5">
                  <c:v>7.302823543548584</c:v>
                </c:pt>
                <c:pt idx="6">
                  <c:v>7.302823543548584</c:v>
                </c:pt>
                <c:pt idx="7">
                  <c:v>21.713729858398438</c:v>
                </c:pt>
                <c:pt idx="8" formatCode="0">
                  <c:v>15.481986045837402</c:v>
                </c:pt>
                <c:pt idx="9" formatCode="0">
                  <c:v>40.89581298828125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95395704"/>
        <c:axId val="495391784"/>
        <c:axId val="0"/>
      </c:bar3DChart>
      <c:catAx>
        <c:axId val="495395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S" sz="1100" b="1"/>
            </a:pPr>
            <a:endParaRPr lang="es-ES"/>
          </a:p>
        </c:txPr>
        <c:crossAx val="495391784"/>
        <c:crosses val="autoZero"/>
        <c:auto val="1"/>
        <c:lblAlgn val="ctr"/>
        <c:lblOffset val="100"/>
        <c:noMultiLvlLbl val="0"/>
      </c:catAx>
      <c:valAx>
        <c:axId val="495391784"/>
        <c:scaling>
          <c:orientation val="minMax"/>
          <c:max val="10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s-ES" sz="1196"/>
            </a:pPr>
            <a:endParaRPr lang="es-ES"/>
          </a:p>
        </c:txPr>
        <c:crossAx val="495395704"/>
        <c:crosses val="autoZero"/>
        <c:crossBetween val="between"/>
        <c:majorUnit val="20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794"/>
      </a:pPr>
      <a:endParaRPr lang="es-ES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400" dirty="0" smtClean="0"/>
              <a:t>Medios que le gustan para recibir mensajes y propaganda</a:t>
            </a:r>
            <a:endParaRPr lang="es-MX" sz="1400" dirty="0"/>
          </a:p>
        </c:rich>
      </c:tx>
      <c:layout>
        <c:manualLayout>
          <c:xMode val="edge"/>
          <c:yMode val="edge"/>
          <c:x val="0.19289323356905327"/>
          <c:y val="1.79652677332703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Medio que le gusta para recibir mensajes y propaganda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Hoja1!$A$2:$A$12</c:f>
              <c:strCache>
                <c:ptCount val="11"/>
                <c:pt idx="0">
                  <c:v>Comics</c:v>
                </c:pt>
                <c:pt idx="1">
                  <c:v>Mítines</c:v>
                </c:pt>
                <c:pt idx="2">
                  <c:v>Volantes</c:v>
                </c:pt>
                <c:pt idx="3">
                  <c:v>Mensajes por celular / Tweets</c:v>
                </c:pt>
                <c:pt idx="4">
                  <c:v>Pendones</c:v>
                </c:pt>
                <c:pt idx="5">
                  <c:v>Prensa</c:v>
                </c:pt>
                <c:pt idx="6">
                  <c:v>Bardas</c:v>
                </c:pt>
                <c:pt idx="7">
                  <c:v>Folletos</c:v>
                </c:pt>
                <c:pt idx="8">
                  <c:v>Internet</c:v>
                </c:pt>
                <c:pt idx="9">
                  <c:v>Televisión</c:v>
                </c:pt>
                <c:pt idx="10">
                  <c:v>Radio</c:v>
                </c:pt>
              </c:strCache>
            </c:strRef>
          </c:cat>
          <c:val>
            <c:numRef>
              <c:f>Hoja1!$B$2:$B$12</c:f>
              <c:numCache>
                <c:formatCode>0.0</c:formatCode>
                <c:ptCount val="11"/>
                <c:pt idx="0">
                  <c:v>4.5500001907348633</c:v>
                </c:pt>
                <c:pt idx="1">
                  <c:v>5.0500001907348633</c:v>
                </c:pt>
                <c:pt idx="2">
                  <c:v>5.059999942779541</c:v>
                </c:pt>
                <c:pt idx="3">
                  <c:v>5.2199997901916504</c:v>
                </c:pt>
                <c:pt idx="4">
                  <c:v>5.25</c:v>
                </c:pt>
                <c:pt idx="5">
                  <c:v>5.309999942779541</c:v>
                </c:pt>
                <c:pt idx="6">
                  <c:v>5.429999828338623</c:v>
                </c:pt>
                <c:pt idx="7">
                  <c:v>5.5900001525878906</c:v>
                </c:pt>
                <c:pt idx="8">
                  <c:v>5.6999998092651367</c:v>
                </c:pt>
                <c:pt idx="9">
                  <c:v>6.5100002288818359</c:v>
                </c:pt>
                <c:pt idx="10">
                  <c:v>6.619999885559082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95418048"/>
        <c:axId val="495416088"/>
      </c:barChart>
      <c:catAx>
        <c:axId val="495418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5416088"/>
        <c:crosses val="autoZero"/>
        <c:auto val="1"/>
        <c:lblAlgn val="ctr"/>
        <c:lblOffset val="100"/>
        <c:noMultiLvlLbl val="0"/>
      </c:catAx>
      <c:valAx>
        <c:axId val="495416088"/>
        <c:scaling>
          <c:orientation val="minMax"/>
          <c:max val="10"/>
          <c:min val="0"/>
        </c:scaling>
        <c:delete val="0"/>
        <c:axPos val="b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5418048"/>
        <c:crosses val="autoZero"/>
        <c:crossBetween val="between"/>
        <c:minorUnit val="2.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Calificación de servicios públicos en su colonia o barrio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Hoja1!$A$2:$A$10</c:f>
              <c:strCache>
                <c:ptCount val="9"/>
                <c:pt idx="0">
                  <c:v>Policía</c:v>
                </c:pt>
                <c:pt idx="1">
                  <c:v>Basura</c:v>
                </c:pt>
                <c:pt idx="2">
                  <c:v>Pavimentación</c:v>
                </c:pt>
                <c:pt idx="3">
                  <c:v>Transporte</c:v>
                </c:pt>
                <c:pt idx="4">
                  <c:v>Escuelas</c:v>
                </c:pt>
                <c:pt idx="5">
                  <c:v>Mercados</c:v>
                </c:pt>
                <c:pt idx="6">
                  <c:v>Drenaje         </c:v>
                </c:pt>
                <c:pt idx="7">
                  <c:v>Alumbrado</c:v>
                </c:pt>
                <c:pt idx="8">
                  <c:v>Agua Potable</c:v>
                </c:pt>
              </c:strCache>
            </c:strRef>
          </c:cat>
          <c:val>
            <c:numRef>
              <c:f>Hoja1!$B$2:$B$10</c:f>
              <c:numCache>
                <c:formatCode>0</c:formatCode>
                <c:ptCount val="9"/>
                <c:pt idx="0">
                  <c:v>47.899999618530273</c:v>
                </c:pt>
                <c:pt idx="1">
                  <c:v>62.100000381469727</c:v>
                </c:pt>
                <c:pt idx="2">
                  <c:v>62.699999809265137</c:v>
                </c:pt>
                <c:pt idx="3">
                  <c:v>67.399997711181641</c:v>
                </c:pt>
                <c:pt idx="4">
                  <c:v>67.899999618530273</c:v>
                </c:pt>
                <c:pt idx="5">
                  <c:v>68.400001525878906</c:v>
                </c:pt>
                <c:pt idx="6">
                  <c:v>68.600001335144043</c:v>
                </c:pt>
                <c:pt idx="7">
                  <c:v>69.699997901916504</c:v>
                </c:pt>
                <c:pt idx="8">
                  <c:v>71.999998092651367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94908792"/>
        <c:axId val="494902128"/>
      </c:barChart>
      <c:catAx>
        <c:axId val="4949087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4902128"/>
        <c:crosses val="autoZero"/>
        <c:auto val="1"/>
        <c:lblAlgn val="ctr"/>
        <c:lblOffset val="100"/>
        <c:noMultiLvlLbl val="0"/>
      </c:catAx>
      <c:valAx>
        <c:axId val="494902128"/>
        <c:scaling>
          <c:orientation val="minMax"/>
          <c:max val="100"/>
        </c:scaling>
        <c:delete val="0"/>
        <c:axPos val="b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4908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 w="25400">
          <a:noFill/>
        </a:ln>
      </c:spPr>
      <c:txPr>
        <a:bodyPr/>
        <a:lstStyle/>
        <a:p>
          <a:pPr>
            <a:defRPr lang="es-ES" sz="1395"/>
          </a:pPr>
          <a:endParaRPr lang="es-ES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9767441860465837E-2"/>
          <c:y val="9.845187057204538E-2"/>
          <c:w val="0.91085271317829464"/>
          <c:h val="0.7297590700506437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Escolaridad</c:v>
                </c:pt>
              </c:strCache>
            </c:strRef>
          </c:tx>
          <c:invertIfNegative val="0"/>
          <c:dPt>
            <c:idx val="2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</c:dPt>
          <c:dLbls>
            <c:dLbl>
              <c:idx val="0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655998281304484E-17"/>
                  <c:y val="-5.19143307261711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5396647642511212E-3"/>
                  <c:y val="-5.19143307261711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6189942927533593E-3"/>
                  <c:y val="-2.59571653630855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lang="es-ES" sz="12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Ninguno</c:v>
                </c:pt>
                <c:pt idx="1">
                  <c:v>Primaria</c:v>
                </c:pt>
                <c:pt idx="2">
                  <c:v>Secundaria (Tec / Com)</c:v>
                </c:pt>
                <c:pt idx="3">
                  <c:v>Preparatoria</c:v>
                </c:pt>
                <c:pt idx="4">
                  <c:v>Profesional / Postgrado</c:v>
                </c:pt>
              </c:strCache>
            </c:strRef>
          </c:cat>
          <c:val>
            <c:numRef>
              <c:f>Hoja1!$B$2:$B$6</c:f>
              <c:numCache>
                <c:formatCode>0</c:formatCode>
                <c:ptCount val="5"/>
                <c:pt idx="0">
                  <c:v>2</c:v>
                </c:pt>
                <c:pt idx="1">
                  <c:v>4</c:v>
                </c:pt>
                <c:pt idx="2">
                  <c:v>32</c:v>
                </c:pt>
                <c:pt idx="3">
                  <c:v>50</c:v>
                </c:pt>
                <c:pt idx="4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75006512"/>
        <c:axId val="375010824"/>
        <c:axId val="0"/>
      </c:bar3DChart>
      <c:catAx>
        <c:axId val="375006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S" sz="900"/>
            </a:pPr>
            <a:endParaRPr lang="es-ES"/>
          </a:p>
        </c:txPr>
        <c:crossAx val="375010824"/>
        <c:crosses val="autoZero"/>
        <c:auto val="1"/>
        <c:lblAlgn val="ctr"/>
        <c:lblOffset val="100"/>
        <c:noMultiLvlLbl val="0"/>
      </c:catAx>
      <c:valAx>
        <c:axId val="375010824"/>
        <c:scaling>
          <c:orientation val="minMax"/>
          <c:max val="10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s-ES" sz="1196"/>
            </a:pPr>
            <a:endParaRPr lang="es-ES"/>
          </a:p>
        </c:txPr>
        <c:crossAx val="375006512"/>
        <c:crosses val="autoZero"/>
        <c:crossBetween val="between"/>
        <c:majorUnit val="20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794"/>
      </a:pPr>
      <a:endParaRPr lang="es-ES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_tradnl" sz="1600" b="1" i="0" u="none" strike="noStrike" baseline="0" dirty="0" smtClean="0">
                <a:effectLst/>
              </a:rPr>
              <a:t>¿Cuál es el principal problema de la delegación Álvaro Obregón?</a:t>
            </a:r>
            <a:endParaRPr lang="es-MX" sz="1600" dirty="0"/>
          </a:p>
        </c:rich>
      </c:tx>
      <c:layout>
        <c:manualLayout>
          <c:xMode val="edge"/>
          <c:yMode val="edge"/>
          <c:x val="0.19289323356905327"/>
          <c:y val="1.79652677332703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0.47922393769640659"/>
          <c:y val="0.15827884203342485"/>
          <c:w val="0.4841777109805529"/>
          <c:h val="0.7734577110479787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¿Cuál es el principal problema de la alcaldía-delegación Álvaro Obregón?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Hoja1!$A$2:$A$19</c:f>
              <c:strCache>
                <c:ptCount val="18"/>
                <c:pt idx="0">
                  <c:v>Alumbrado</c:v>
                </c:pt>
                <c:pt idx="1">
                  <c:v>Pavimentación</c:v>
                </c:pt>
                <c:pt idx="2">
                  <c:v>Falta parques-Centros recreativos</c:v>
                </c:pt>
                <c:pt idx="3">
                  <c:v>Tráfico vehicular / Vialidad</c:v>
                </c:pt>
                <c:pt idx="4">
                  <c:v>Agua potable / Drenaje</c:v>
                </c:pt>
                <c:pt idx="5">
                  <c:v>Narcotráfico</c:v>
                </c:pt>
                <c:pt idx="6">
                  <c:v>Basura</c:v>
                </c:pt>
                <c:pt idx="7">
                  <c:v>Otro</c:v>
                </c:pt>
                <c:pt idx="8">
                  <c:v>Drogadicción</c:v>
                </c:pt>
                <c:pt idx="9">
                  <c:v>Alcalde-Delegado / Delegación</c:v>
                </c:pt>
                <c:pt idx="10">
                  <c:v>Contaminación</c:v>
                </c:pt>
                <c:pt idx="11">
                  <c:v>Desempleo</c:v>
                </c:pt>
                <c:pt idx="12">
                  <c:v>Policías / Vigilancia</c:v>
                </c:pt>
                <c:pt idx="13">
                  <c:v>Transporte público</c:v>
                </c:pt>
                <c:pt idx="14">
                  <c:v>Policías corruptos</c:v>
                </c:pt>
                <c:pt idx="15">
                  <c:v>Asaltos / Robos</c:v>
                </c:pt>
                <c:pt idx="16">
                  <c:v>Delincuencia</c:v>
                </c:pt>
                <c:pt idx="17">
                  <c:v>Inseguridad / Seguridad</c:v>
                </c:pt>
              </c:strCache>
            </c:strRef>
          </c:cat>
          <c:val>
            <c:numRef>
              <c:f>Hoja1!$B$2:$B$19</c:f>
              <c:numCache>
                <c:formatCode>0.0</c:formatCode>
                <c:ptCount val="18"/>
                <c:pt idx="0">
                  <c:v>0.37700283527374268</c:v>
                </c:pt>
                <c:pt idx="1">
                  <c:v>1.131008505821228</c:v>
                </c:pt>
                <c:pt idx="2">
                  <c:v>1.2252591848373413</c:v>
                </c:pt>
                <c:pt idx="3">
                  <c:v>1.602262020111084</c:v>
                </c:pt>
                <c:pt idx="4">
                  <c:v>1.602262020111084</c:v>
                </c:pt>
                <c:pt idx="5">
                  <c:v>1.6965126991271973</c:v>
                </c:pt>
                <c:pt idx="6">
                  <c:v>1.6965126991271973</c:v>
                </c:pt>
                <c:pt idx="7">
                  <c:v>1.6965126991271973</c:v>
                </c:pt>
                <c:pt idx="8">
                  <c:v>2.0735156536102295</c:v>
                </c:pt>
                <c:pt idx="9">
                  <c:v>2.3562676906585693</c:v>
                </c:pt>
                <c:pt idx="10">
                  <c:v>2.4505183696746826</c:v>
                </c:pt>
                <c:pt idx="11">
                  <c:v>2.6390199661254883</c:v>
                </c:pt>
                <c:pt idx="12">
                  <c:v>2.8275213241577148</c:v>
                </c:pt>
                <c:pt idx="13">
                  <c:v>3.0160226821899414</c:v>
                </c:pt>
                <c:pt idx="14">
                  <c:v>7</c:v>
                </c:pt>
                <c:pt idx="15">
                  <c:v>5.5607919692993164</c:v>
                </c:pt>
                <c:pt idx="16">
                  <c:v>13.289350509643555</c:v>
                </c:pt>
                <c:pt idx="17">
                  <c:v>47.785110473632812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96491872"/>
        <c:axId val="496484816"/>
      </c:barChart>
      <c:catAx>
        <c:axId val="4964918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6484816"/>
        <c:crosses val="autoZero"/>
        <c:auto val="1"/>
        <c:lblAlgn val="ctr"/>
        <c:lblOffset val="100"/>
        <c:noMultiLvlLbl val="0"/>
      </c:catAx>
      <c:valAx>
        <c:axId val="496484816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6491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600" dirty="0" smtClean="0">
                <a:effectLst/>
              </a:rPr>
              <a:t>¿Cuál es el principal problema de su colonia?</a:t>
            </a:r>
            <a:endParaRPr lang="es-ES" sz="1600" dirty="0">
              <a:effectLst/>
            </a:endParaRPr>
          </a:p>
        </c:rich>
      </c:tx>
      <c:layout>
        <c:manualLayout>
          <c:xMode val="edge"/>
          <c:yMode val="edge"/>
          <c:x val="0.19289323356905327"/>
          <c:y val="1.79652677332703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0.47922393769640659"/>
          <c:y val="0.15827884203342485"/>
          <c:w val="0.4841777109805529"/>
          <c:h val="0.7734577110479787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¿Cuál es el principal problema de su colonia?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Hoja1!$A$2:$A$20</c:f>
              <c:strCache>
                <c:ptCount val="19"/>
                <c:pt idx="0">
                  <c:v>Alcalde-Delegado / Delegación</c:v>
                </c:pt>
                <c:pt idx="1">
                  <c:v>Alumbrado</c:v>
                </c:pt>
                <c:pt idx="2">
                  <c:v>Agua potable / Drenaje</c:v>
                </c:pt>
                <c:pt idx="3">
                  <c:v>Falta parques-Centros recreativos</c:v>
                </c:pt>
                <c:pt idx="4">
                  <c:v>Transporte público</c:v>
                </c:pt>
                <c:pt idx="5">
                  <c:v>Basura</c:v>
                </c:pt>
                <c:pt idx="6">
                  <c:v>Narcotráfico</c:v>
                </c:pt>
                <c:pt idx="7">
                  <c:v>Tráfico vehicular / Vialidad</c:v>
                </c:pt>
                <c:pt idx="8">
                  <c:v>Contaminación</c:v>
                </c:pt>
                <c:pt idx="9">
                  <c:v>Desempleo</c:v>
                </c:pt>
                <c:pt idx="10">
                  <c:v>Otro</c:v>
                </c:pt>
                <c:pt idx="11">
                  <c:v>Pavimentación</c:v>
                </c:pt>
                <c:pt idx="12">
                  <c:v>Policías / Vigilancia</c:v>
                </c:pt>
                <c:pt idx="13">
                  <c:v>Policías corruptos</c:v>
                </c:pt>
                <c:pt idx="14">
                  <c:v>Corrupción policías</c:v>
                </c:pt>
                <c:pt idx="15">
                  <c:v>Drogadicción</c:v>
                </c:pt>
                <c:pt idx="16">
                  <c:v>Asaltos / Robos</c:v>
                </c:pt>
                <c:pt idx="17">
                  <c:v>Delincuencia</c:v>
                </c:pt>
                <c:pt idx="18">
                  <c:v>Inseguridad / Seguridad</c:v>
                </c:pt>
              </c:strCache>
            </c:strRef>
          </c:cat>
          <c:val>
            <c:numRef>
              <c:f>Hoja1!$B$2:$B$20</c:f>
              <c:numCache>
                <c:formatCode>0.0</c:formatCode>
                <c:ptCount val="19"/>
                <c:pt idx="0">
                  <c:v>0.56764429807662964</c:v>
                </c:pt>
                <c:pt idx="1">
                  <c:v>0.85146641731262207</c:v>
                </c:pt>
                <c:pt idx="2">
                  <c:v>1.5137181282043457</c:v>
                </c:pt>
                <c:pt idx="3">
                  <c:v>1.5137181282043457</c:v>
                </c:pt>
                <c:pt idx="4">
                  <c:v>1.6083254814147949</c:v>
                </c:pt>
                <c:pt idx="5">
                  <c:v>1.9867550134658813</c:v>
                </c:pt>
                <c:pt idx="6">
                  <c:v>2.081362247467041</c:v>
                </c:pt>
                <c:pt idx="7">
                  <c:v>2.3651845455169678</c:v>
                </c:pt>
                <c:pt idx="8">
                  <c:v>2.459791898727417</c:v>
                </c:pt>
                <c:pt idx="9">
                  <c:v>2.6490066051483154</c:v>
                </c:pt>
                <c:pt idx="10">
                  <c:v>2.9328289031982422</c:v>
                </c:pt>
                <c:pt idx="11">
                  <c:v>3.5950806140899658</c:v>
                </c:pt>
                <c:pt idx="12">
                  <c:v>3.8789026737213135</c:v>
                </c:pt>
                <c:pt idx="13">
                  <c:v>4.162724494934082</c:v>
                </c:pt>
                <c:pt idx="14">
                  <c:v>4.6357617378234863</c:v>
                </c:pt>
                <c:pt idx="15">
                  <c:v>7.1901612281799316</c:v>
                </c:pt>
                <c:pt idx="16">
                  <c:v>14.191107749938965</c:v>
                </c:pt>
                <c:pt idx="17">
                  <c:v>15.894040107727051</c:v>
                </c:pt>
                <c:pt idx="18">
                  <c:v>25.922420501708984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96496184"/>
        <c:axId val="496495400"/>
      </c:barChart>
      <c:catAx>
        <c:axId val="4964961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6495400"/>
        <c:crosses val="autoZero"/>
        <c:auto val="1"/>
        <c:lblAlgn val="ctr"/>
        <c:lblOffset val="100"/>
        <c:noMultiLvlLbl val="0"/>
      </c:catAx>
      <c:valAx>
        <c:axId val="496495400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6496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_tradnl" sz="1400" b="1" i="0" u="none" strike="noStrike" baseline="0" dirty="0" smtClean="0">
                <a:effectLst/>
              </a:rPr>
              <a:t>¿Cuál es el principal problema de la delegación Álvaro Obregón? Relacionados con la delincuencia</a:t>
            </a:r>
            <a:endParaRPr lang="es-MX" sz="1400" dirty="0"/>
          </a:p>
        </c:rich>
      </c:tx>
      <c:layout>
        <c:manualLayout>
          <c:xMode val="edge"/>
          <c:yMode val="edge"/>
          <c:x val="0.19289323356905327"/>
          <c:y val="1.79652677332703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0.47922393769640659"/>
          <c:y val="0.17125072040606598"/>
          <c:w val="0.4841777109805529"/>
          <c:h val="0.760485814076213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Principales problema de la alcaldía-delegación Álvaro Obregón relacionados con delincuencia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Hoja1!$A$2:$A$9</c:f>
              <c:strCache>
                <c:ptCount val="8"/>
                <c:pt idx="0">
                  <c:v>Alumbrado</c:v>
                </c:pt>
                <c:pt idx="1">
                  <c:v>Narcotráfico</c:v>
                </c:pt>
                <c:pt idx="2">
                  <c:v>Drogadicción</c:v>
                </c:pt>
                <c:pt idx="3">
                  <c:v>Policías / Vigilancia</c:v>
                </c:pt>
                <c:pt idx="4">
                  <c:v>Asaltos / Robos</c:v>
                </c:pt>
                <c:pt idx="5">
                  <c:v>Policías corruptos</c:v>
                </c:pt>
                <c:pt idx="6">
                  <c:v>Delincuencia</c:v>
                </c:pt>
                <c:pt idx="7">
                  <c:v>Inseguridad / Seguridad</c:v>
                </c:pt>
              </c:strCache>
            </c:strRef>
          </c:cat>
          <c:val>
            <c:numRef>
              <c:f>Hoja1!$B$2:$B$9</c:f>
              <c:numCache>
                <c:formatCode>0.0</c:formatCode>
                <c:ptCount val="8"/>
                <c:pt idx="0">
                  <c:v>0.37700283527374268</c:v>
                </c:pt>
                <c:pt idx="1">
                  <c:v>1.6965126991271973</c:v>
                </c:pt>
                <c:pt idx="2">
                  <c:v>2.0735156536102295</c:v>
                </c:pt>
                <c:pt idx="3">
                  <c:v>2.8275213241577148</c:v>
                </c:pt>
                <c:pt idx="4">
                  <c:v>5.5607919692993164</c:v>
                </c:pt>
                <c:pt idx="5">
                  <c:v>7</c:v>
                </c:pt>
                <c:pt idx="6">
                  <c:v>13.289350509643555</c:v>
                </c:pt>
                <c:pt idx="7">
                  <c:v>47.785110473632812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96487168"/>
        <c:axId val="496495792"/>
      </c:barChart>
      <c:catAx>
        <c:axId val="4964871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6495792"/>
        <c:crosses val="autoZero"/>
        <c:auto val="1"/>
        <c:lblAlgn val="ctr"/>
        <c:lblOffset val="100"/>
        <c:noMultiLvlLbl val="0"/>
      </c:catAx>
      <c:valAx>
        <c:axId val="496495792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6487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400" dirty="0" smtClean="0">
                <a:effectLst/>
              </a:rPr>
              <a:t>¿Cuál es el principal problema de su colonia? </a:t>
            </a:r>
            <a:r>
              <a:rPr lang="es-ES_tradnl" sz="1400" b="1" i="0" u="none" strike="noStrike" baseline="0" dirty="0" smtClean="0">
                <a:effectLst/>
              </a:rPr>
              <a:t>Relacionados con la delincuencia</a:t>
            </a:r>
            <a:endParaRPr lang="es-ES" sz="1400" dirty="0">
              <a:effectLst/>
            </a:endParaRPr>
          </a:p>
        </c:rich>
      </c:tx>
      <c:layout>
        <c:manualLayout>
          <c:xMode val="edge"/>
          <c:yMode val="edge"/>
          <c:x val="0.19289323356905327"/>
          <c:y val="1.79652677332703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0.47922393769640659"/>
          <c:y val="0.17396043444782414"/>
          <c:w val="0.4841777109805529"/>
          <c:h val="0.757776147428922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Principales problemas de su colonia relacionados con delincuencia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Hoja1!$A$2:$A$9</c:f>
              <c:strCache>
                <c:ptCount val="8"/>
                <c:pt idx="0">
                  <c:v>Alumbrado</c:v>
                </c:pt>
                <c:pt idx="1">
                  <c:v>Narcotráfico</c:v>
                </c:pt>
                <c:pt idx="2">
                  <c:v>Policías / Vigilancia</c:v>
                </c:pt>
                <c:pt idx="3">
                  <c:v>Drogadicción</c:v>
                </c:pt>
                <c:pt idx="4">
                  <c:v>Corrupción policías</c:v>
                </c:pt>
                <c:pt idx="5">
                  <c:v>Asaltos / Robos</c:v>
                </c:pt>
                <c:pt idx="6">
                  <c:v>Delincuencia</c:v>
                </c:pt>
                <c:pt idx="7">
                  <c:v>Inseguridad / Seguridad</c:v>
                </c:pt>
              </c:strCache>
            </c:strRef>
          </c:cat>
          <c:val>
            <c:numRef>
              <c:f>Hoja1!$B$2:$B$9</c:f>
              <c:numCache>
                <c:formatCode>0.0</c:formatCode>
                <c:ptCount val="8"/>
                <c:pt idx="0">
                  <c:v>0.85146641731262207</c:v>
                </c:pt>
                <c:pt idx="1">
                  <c:v>2.081362247467041</c:v>
                </c:pt>
                <c:pt idx="2">
                  <c:v>3.8789026737213135</c:v>
                </c:pt>
                <c:pt idx="3">
                  <c:v>7.1901612281799316</c:v>
                </c:pt>
                <c:pt idx="4">
                  <c:v>8.8000000000000007</c:v>
                </c:pt>
                <c:pt idx="5">
                  <c:v>14.191107749938965</c:v>
                </c:pt>
                <c:pt idx="6">
                  <c:v>15.894040107727051</c:v>
                </c:pt>
                <c:pt idx="7">
                  <c:v>25.922420501708984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96485992"/>
        <c:axId val="496486384"/>
      </c:barChart>
      <c:catAx>
        <c:axId val="4964859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6486384"/>
        <c:crosses val="autoZero"/>
        <c:auto val="1"/>
        <c:lblAlgn val="ctr"/>
        <c:lblOffset val="100"/>
        <c:noMultiLvlLbl val="0"/>
      </c:catAx>
      <c:valAx>
        <c:axId val="496486384"/>
        <c:scaling>
          <c:orientation val="minMax"/>
          <c:max val="60"/>
        </c:scaling>
        <c:delete val="0"/>
        <c:axPos val="b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6485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400" dirty="0" smtClean="0"/>
              <a:t>Delincuencia percibida </a:t>
            </a:r>
            <a:r>
              <a:rPr lang="es-MX" sz="1400" dirty="0"/>
              <a:t>en la Delegación Álvaro Obregón</a:t>
            </a:r>
          </a:p>
        </c:rich>
      </c:tx>
      <c:layout>
        <c:manualLayout>
          <c:xMode val="edge"/>
          <c:yMode val="edge"/>
          <c:x val="0.19604311015341636"/>
          <c:y val="1.79652677332703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Delitos en la Delegación Álvaro Obregón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Hoja1!$A$2:$A$9</c:f>
              <c:strCache>
                <c:ptCount val="8"/>
                <c:pt idx="0">
                  <c:v>¿Se han cometido homicidios relacionados al crimen organizado?</c:v>
                </c:pt>
                <c:pt idx="1">
                  <c:v>¿Existen cobro por derecho de piso?</c:v>
                </c:pt>
                <c:pt idx="2">
                  <c:v>¿Se han cometido secuestros?</c:v>
                </c:pt>
                <c:pt idx="3">
                  <c:v>¿Hay corrupción de policías en su colonia?</c:v>
                </c:pt>
                <c:pt idx="4">
                  <c:v>¿Existe narcomenudeo?</c:v>
                </c:pt>
                <c:pt idx="5">
                  <c:v>¿Existen bandas de delincuentes?</c:v>
                </c:pt>
                <c:pt idx="6">
                  <c:v>¿Existen drogadictos en su colonia?</c:v>
                </c:pt>
                <c:pt idx="7">
                  <c:v>¿Existen bandas de jóvenes?</c:v>
                </c:pt>
              </c:strCache>
            </c:strRef>
          </c:cat>
          <c:val>
            <c:numRef>
              <c:f>Hoja1!$B$2:$B$9</c:f>
              <c:numCache>
                <c:formatCode>0.0</c:formatCode>
                <c:ptCount val="8"/>
                <c:pt idx="0">
                  <c:v>50.047122955322266</c:v>
                </c:pt>
                <c:pt idx="1">
                  <c:v>50.612628936767578</c:v>
                </c:pt>
                <c:pt idx="2">
                  <c:v>56.267673492431641</c:v>
                </c:pt>
                <c:pt idx="3">
                  <c:v>64.184730529785156</c:v>
                </c:pt>
                <c:pt idx="4">
                  <c:v>66.541000366210938</c:v>
                </c:pt>
                <c:pt idx="5">
                  <c:v>77.379829406738281</c:v>
                </c:pt>
                <c:pt idx="6">
                  <c:v>79.453346252441406</c:v>
                </c:pt>
                <c:pt idx="7">
                  <c:v>84.73138427734375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96491088"/>
        <c:axId val="496486776"/>
      </c:barChart>
      <c:catAx>
        <c:axId val="4964910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6486776"/>
        <c:crosses val="autoZero"/>
        <c:auto val="1"/>
        <c:lblAlgn val="ctr"/>
        <c:lblOffset val="100"/>
        <c:noMultiLvlLbl val="0"/>
      </c:catAx>
      <c:valAx>
        <c:axId val="496486776"/>
        <c:scaling>
          <c:orientation val="minMax"/>
          <c:max val="100"/>
          <c:min val="0"/>
        </c:scaling>
        <c:delete val="0"/>
        <c:axPos val="b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649108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_tradnl" sz="1200" b="1" i="0" u="none" strike="noStrike" baseline="0" dirty="0" smtClean="0">
                <a:effectLst/>
              </a:rPr>
              <a:t>Fue con violencia</a:t>
            </a:r>
            <a:endParaRPr lang="es-MX" sz="1200" dirty="0"/>
          </a:p>
        </c:rich>
      </c:tx>
      <c:layout>
        <c:manualLayout>
          <c:xMode val="edge"/>
          <c:yMode val="edge"/>
          <c:x val="0.33104909639669666"/>
          <c:y val="2.24875298755978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0.49332064955745658"/>
          <c:y val="0.15122564175683578"/>
          <c:w val="0.46948024293597007"/>
          <c:h val="0.7418043380299301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2. Con violencia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Hoja1!$A$2:$A$6</c:f>
              <c:strCache>
                <c:ptCount val="5"/>
                <c:pt idx="0">
                  <c:v>Extorsión</c:v>
                </c:pt>
                <c:pt idx="1">
                  <c:v>Robo de vehículo</c:v>
                </c:pt>
                <c:pt idx="2">
                  <c:v>Robo casa-habitación</c:v>
                </c:pt>
                <c:pt idx="3">
                  <c:v>Lesión dolosa con arma blanca</c:v>
                </c:pt>
                <c:pt idx="4">
                  <c:v>Robo a peatón      </c:v>
                </c:pt>
              </c:strCache>
            </c:strRef>
          </c:cat>
          <c:val>
            <c:numRef>
              <c:f>Hoja1!$B$2:$B$6</c:f>
              <c:numCache>
                <c:formatCode>0.0</c:formatCode>
                <c:ptCount val="5"/>
                <c:pt idx="0">
                  <c:v>61.111110687255859</c:v>
                </c:pt>
                <c:pt idx="1">
                  <c:v>82.352943420410156</c:v>
                </c:pt>
                <c:pt idx="2">
                  <c:v>97.368415832519531</c:v>
                </c:pt>
                <c:pt idx="3">
                  <c:v>97.727272033691406</c:v>
                </c:pt>
                <c:pt idx="4">
                  <c:v>95.535713195800781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96504024"/>
        <c:axId val="496500104"/>
      </c:barChart>
      <c:catAx>
        <c:axId val="4965040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6500104"/>
        <c:crosses val="autoZero"/>
        <c:auto val="1"/>
        <c:lblAlgn val="ctr"/>
        <c:lblOffset val="100"/>
        <c:noMultiLvlLbl val="0"/>
      </c:catAx>
      <c:valAx>
        <c:axId val="496500104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6504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_tradnl" sz="1200" b="1" i="0" u="none" strike="noStrike" baseline="0" dirty="0" smtClean="0">
                <a:effectLst/>
              </a:rPr>
              <a:t>Sufrió en su persona</a:t>
            </a:r>
            <a:endParaRPr lang="es-MX" sz="1200" dirty="0"/>
          </a:p>
        </c:rich>
      </c:tx>
      <c:layout>
        <c:manualLayout>
          <c:xMode val="edge"/>
          <c:yMode val="edge"/>
          <c:x val="0.33104909639669666"/>
          <c:y val="2.24875298755978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0.46751333185201643"/>
          <c:y val="0.14620179989347662"/>
          <c:w val="0.49528756064141022"/>
          <c:h val="0.7465924365349184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1. Sufrió en persona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Hoja1!$A$2:$A$6</c:f>
              <c:strCache>
                <c:ptCount val="5"/>
                <c:pt idx="0">
                  <c:v>Extorsión</c:v>
                </c:pt>
                <c:pt idx="1">
                  <c:v>Robo de vehículo</c:v>
                </c:pt>
                <c:pt idx="2">
                  <c:v>Robo casa-habitación</c:v>
                </c:pt>
                <c:pt idx="3">
                  <c:v>Lesión dolosa con arma blanca</c:v>
                </c:pt>
                <c:pt idx="4">
                  <c:v>Robo a peatón      </c:v>
                </c:pt>
              </c:strCache>
            </c:strRef>
          </c:cat>
          <c:val>
            <c:numRef>
              <c:f>Hoja1!$B$2:$B$6</c:f>
              <c:numCache>
                <c:formatCode>0.0</c:formatCode>
                <c:ptCount val="5"/>
                <c:pt idx="0">
                  <c:v>1.6965126991271973</c:v>
                </c:pt>
                <c:pt idx="1">
                  <c:v>3.204524040222168</c:v>
                </c:pt>
                <c:pt idx="2">
                  <c:v>3.5815267562866211</c:v>
                </c:pt>
                <c:pt idx="3">
                  <c:v>4.147031307220459</c:v>
                </c:pt>
                <c:pt idx="4">
                  <c:v>21.112159729003906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96505200"/>
        <c:axId val="496505592"/>
      </c:barChart>
      <c:catAx>
        <c:axId val="496505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6505592"/>
        <c:crosses val="autoZero"/>
        <c:auto val="1"/>
        <c:lblAlgn val="ctr"/>
        <c:lblOffset val="100"/>
        <c:noMultiLvlLbl val="0"/>
      </c:catAx>
      <c:valAx>
        <c:axId val="496505592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6505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4411100054905332"/>
          <c:y val="3.0245740689213901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lang="es-ES" sz="1395"/>
          </a:pPr>
          <a:endParaRPr lang="es-ES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9767441860465837E-2"/>
          <c:y val="9.845187057204538E-2"/>
          <c:w val="0.91085271317829464"/>
          <c:h val="0.7297590700506437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Incluyendo no familiares, ¿cuántas personas viven en su hogar?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655998281304484E-17"/>
                  <c:y val="-5.19143307261711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5396647642511212E-3"/>
                  <c:y val="-5.19143307261711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6189942927533593E-3"/>
                  <c:y val="-2.59571653630855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lang="es-ES" sz="12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Hoja1!$A$2:$A$9</c:f>
              <c:strCache>
                <c:ptCount val="8"/>
                <c:pt idx="0">
                  <c:v>1 o 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 y más</c:v>
                </c:pt>
              </c:strCache>
            </c:strRef>
          </c:cat>
          <c:val>
            <c:numRef>
              <c:f>Hoja1!$B$2:$B$9</c:f>
              <c:numCache>
                <c:formatCode>0</c:formatCode>
                <c:ptCount val="8"/>
                <c:pt idx="0">
                  <c:v>3.0651339292526245</c:v>
                </c:pt>
                <c:pt idx="1">
                  <c:v>10.05747127532959</c:v>
                </c:pt>
                <c:pt idx="2">
                  <c:v>26.915708541870117</c:v>
                </c:pt>
                <c:pt idx="3">
                  <c:v>24.137929916381836</c:v>
                </c:pt>
                <c:pt idx="4">
                  <c:v>20.593870162963867</c:v>
                </c:pt>
                <c:pt idx="5">
                  <c:v>8.3333339691162109</c:v>
                </c:pt>
                <c:pt idx="6">
                  <c:v>3.8314175605773926</c:v>
                </c:pt>
                <c:pt idx="7">
                  <c:v>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75011608"/>
        <c:axId val="375004552"/>
        <c:axId val="0"/>
      </c:bar3DChart>
      <c:catAx>
        <c:axId val="375011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S" sz="900"/>
            </a:pPr>
            <a:endParaRPr lang="es-ES"/>
          </a:p>
        </c:txPr>
        <c:crossAx val="375004552"/>
        <c:crosses val="autoZero"/>
        <c:auto val="1"/>
        <c:lblAlgn val="ctr"/>
        <c:lblOffset val="100"/>
        <c:noMultiLvlLbl val="0"/>
      </c:catAx>
      <c:valAx>
        <c:axId val="375004552"/>
        <c:scaling>
          <c:orientation val="minMax"/>
          <c:max val="10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s-ES" sz="1196"/>
            </a:pPr>
            <a:endParaRPr lang="es-ES"/>
          </a:p>
        </c:txPr>
        <c:crossAx val="375011608"/>
        <c:crosses val="autoZero"/>
        <c:crossBetween val="between"/>
        <c:majorUnit val="20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794"/>
      </a:pPr>
      <a:endParaRPr lang="es-E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8.7920694728445492E-2"/>
          <c:y val="4.2996064410351711E-2"/>
        </c:manualLayout>
      </c:layout>
      <c:overlay val="0"/>
      <c:spPr>
        <a:noFill/>
        <a:ln w="25399">
          <a:noFill/>
        </a:ln>
      </c:spPr>
      <c:txPr>
        <a:bodyPr/>
        <a:lstStyle/>
        <a:p>
          <a:pPr>
            <a:defRPr lang="es-ES" sz="1400"/>
          </a:pPr>
          <a:endParaRPr lang="es-ES"/>
        </a:p>
      </c:tx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261540951777331"/>
          <c:y val="0.21186787326660672"/>
          <c:w val="0.5977011494252874"/>
          <c:h val="0.54852320675105459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Nivel socioeconómico</c:v>
                </c:pt>
              </c:strCache>
            </c:strRef>
          </c:tx>
          <c:dLbls>
            <c:dLbl>
              <c:idx val="0"/>
              <c:layout>
                <c:manualLayout>
                  <c:x val="-2.9425611842959311E-2"/>
                  <c:y val="8.405519287549159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2016340675516142"/>
                  <c:y val="-9.305142093855907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7698850594102714"/>
                  <c:y val="-4.97852932165786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9024692931217294E-2"/>
                  <c:y val="9.928542991287102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584459472504976E-3"/>
                  <c:y val="8.25555855467331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399">
                <a:noFill/>
              </a:ln>
            </c:spPr>
            <c:txPr>
              <a:bodyPr/>
              <a:lstStyle/>
              <a:p>
                <a:pPr>
                  <a:defRPr lang="es-ES" sz="1200" b="1">
                    <a:solidFill>
                      <a:schemeClr val="bg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Hoja1!$A$2:$A$6</c:f>
              <c:strCache>
                <c:ptCount val="5"/>
                <c:pt idx="0">
                  <c:v>E</c:v>
                </c:pt>
                <c:pt idx="1">
                  <c:v>D</c:v>
                </c:pt>
                <c:pt idx="2">
                  <c:v>C</c:v>
                </c:pt>
                <c:pt idx="3">
                  <c:v>C+</c:v>
                </c:pt>
                <c:pt idx="4">
                  <c:v>A/B</c:v>
                </c:pt>
              </c:strCache>
            </c:strRef>
          </c:cat>
          <c:val>
            <c:numRef>
              <c:f>Hoja1!$B$2:$B$6</c:f>
              <c:numCache>
                <c:formatCode>0</c:formatCode>
                <c:ptCount val="5"/>
                <c:pt idx="0">
                  <c:v>5.1282052993774414</c:v>
                </c:pt>
                <c:pt idx="1">
                  <c:v>52.136756896972656</c:v>
                </c:pt>
                <c:pt idx="2">
                  <c:v>32.573596954345703</c:v>
                </c:pt>
                <c:pt idx="3">
                  <c:v>9.4966764450073242</c:v>
                </c:pt>
                <c:pt idx="4">
                  <c:v>0.66476732492446899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99">
          <a:noFill/>
        </a:ln>
      </c:spPr>
    </c:plotArea>
    <c:legend>
      <c:legendPos val="r"/>
      <c:layout>
        <c:manualLayout>
          <c:xMode val="edge"/>
          <c:yMode val="edge"/>
          <c:x val="5.4765975786041893E-2"/>
          <c:y val="0.75949975529609182"/>
          <c:w val="0.84053996411646126"/>
          <c:h val="0.20377165997564003"/>
        </c:manualLayout>
      </c:layout>
      <c:overlay val="0"/>
      <c:txPr>
        <a:bodyPr/>
        <a:lstStyle/>
        <a:p>
          <a:pPr>
            <a:defRPr lang="es-ES" sz="1400"/>
          </a:pPr>
          <a:endParaRPr lang="es-ES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8.0962840548581022E-2"/>
          <c:y val="3.7216164648617725E-2"/>
        </c:manualLayout>
      </c:layout>
      <c:overlay val="0"/>
      <c:spPr>
        <a:noFill/>
        <a:ln w="25399">
          <a:noFill/>
        </a:ln>
      </c:spPr>
      <c:txPr>
        <a:bodyPr/>
        <a:lstStyle/>
        <a:p>
          <a:pPr>
            <a:defRPr lang="es-ES" sz="1400"/>
          </a:pPr>
          <a:endParaRPr lang="es-ES"/>
        </a:p>
      </c:tx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751453027706663"/>
          <c:y val="0.24393496265371634"/>
          <c:w val="0.5977011494252874"/>
          <c:h val="0.54852320675105459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¿Tiene auto o vehículo en su hogar?</c:v>
                </c:pt>
              </c:strCache>
            </c:strRef>
          </c:tx>
          <c:dLbls>
            <c:dLbl>
              <c:idx val="0"/>
              <c:layout>
                <c:manualLayout>
                  <c:x val="-0.23444994891986629"/>
                  <c:y val="-7.366829557288312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20344174132755363"/>
                  <c:y val="3.546412787895062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5564837472239046"/>
                  <c:y val="-8.582889022280286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5.9024692931217294E-2"/>
                  <c:y val="9.928542991287102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4.584459472504976E-3"/>
                  <c:y val="8.25555855467331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99">
                <a:noFill/>
              </a:ln>
            </c:spPr>
            <c:txPr>
              <a:bodyPr/>
              <a:lstStyle/>
              <a:p>
                <a:pPr>
                  <a:defRPr lang="es-ES" sz="1200" b="1">
                    <a:solidFill>
                      <a:schemeClr val="bg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0</c:formatCode>
                <c:ptCount val="2"/>
                <c:pt idx="0">
                  <c:v>60.131950378417969</c:v>
                </c:pt>
                <c:pt idx="1">
                  <c:v>39.868049621582031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99">
          <a:noFill/>
        </a:ln>
      </c:spPr>
    </c:plotArea>
    <c:legend>
      <c:legendPos val="r"/>
      <c:layout>
        <c:manualLayout>
          <c:xMode val="edge"/>
          <c:yMode val="edge"/>
          <c:x val="0.12107856285482854"/>
          <c:y val="0.75949975529609182"/>
          <c:w val="0.73341965210505222"/>
          <c:h val="0.20377165997564003"/>
        </c:manualLayout>
      </c:layout>
      <c:overlay val="0"/>
      <c:txPr>
        <a:bodyPr/>
        <a:lstStyle/>
        <a:p>
          <a:pPr>
            <a:defRPr lang="es-ES" sz="1400"/>
          </a:pPr>
          <a:endParaRPr lang="es-ES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3430834577156484"/>
          <c:y val="2.0163827126142602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lang="es-ES" sz="1395"/>
          </a:pPr>
          <a:endParaRPr lang="es-ES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9767441860465837E-2"/>
          <c:y val="9.845187057204538E-2"/>
          <c:w val="0.91085271317829464"/>
          <c:h val="0.7297590700506437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¿Cuántas personas de su familia en el hogar tienen ingresos o un empleo remunerado?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655998281304484E-17"/>
                  <c:y val="-5.19143307261711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5396647642511212E-3"/>
                  <c:y val="-5.19143307261711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6189942927533593E-3"/>
                  <c:y val="-2.59571653630855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lang="es-ES" sz="12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 y más</c:v>
                </c:pt>
              </c:strCache>
            </c:strRef>
          </c:cat>
          <c:val>
            <c:numRef>
              <c:f>Hoja1!$B$2:$B$7</c:f>
              <c:numCache>
                <c:formatCode>0</c:formatCode>
                <c:ptCount val="6"/>
                <c:pt idx="0">
                  <c:v>12.827987670898438</c:v>
                </c:pt>
                <c:pt idx="1">
                  <c:v>22.157434463500977</c:v>
                </c:pt>
                <c:pt idx="2">
                  <c:v>27.891155242919922</c:v>
                </c:pt>
                <c:pt idx="3">
                  <c:v>27.696794509887695</c:v>
                </c:pt>
                <c:pt idx="4">
                  <c:v>7.3858113288879395</c:v>
                </c:pt>
                <c:pt idx="5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74160480"/>
        <c:axId val="374165184"/>
        <c:axId val="0"/>
      </c:bar3DChart>
      <c:catAx>
        <c:axId val="374160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S" sz="900"/>
            </a:pPr>
            <a:endParaRPr lang="es-ES"/>
          </a:p>
        </c:txPr>
        <c:crossAx val="374165184"/>
        <c:crosses val="autoZero"/>
        <c:auto val="1"/>
        <c:lblAlgn val="ctr"/>
        <c:lblOffset val="100"/>
        <c:noMultiLvlLbl val="0"/>
      </c:catAx>
      <c:valAx>
        <c:axId val="374165184"/>
        <c:scaling>
          <c:orientation val="minMax"/>
          <c:max val="10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s-ES" sz="1196"/>
            </a:pPr>
            <a:endParaRPr lang="es-ES"/>
          </a:p>
        </c:txPr>
        <c:crossAx val="374160480"/>
        <c:crosses val="autoZero"/>
        <c:crossBetween val="between"/>
        <c:majorUnit val="20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794"/>
      </a:pPr>
      <a:endParaRPr lang="es-E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516408630403393E-2"/>
          <c:y val="1.8060585699657343E-2"/>
          <c:w val="0.95126082977597592"/>
          <c:h val="0.9286412946426567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Intención de voto efectiva</c:v>
                </c:pt>
              </c:strCache>
            </c:strRef>
          </c:tx>
          <c:spPr>
            <a:ln w="12700">
              <a:noFill/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972533"/>
              </a:solidFill>
              <a:ln w="12700">
                <a:noFill/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 w="12700">
                <a:noFill/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12700">
                <a:noFill/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7030A0"/>
              </a:solidFill>
              <a:ln w="12700">
                <a:noFill/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2700">
                <a:noFill/>
                <a:prstDash val="solid"/>
              </a:ln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 w="12700">
                <a:noFill/>
                <a:prstDash val="solid"/>
              </a:ln>
            </c:spPr>
          </c:dPt>
          <c:dPt>
            <c:idx val="6"/>
            <c:invertIfNegative val="0"/>
            <c:bubble3D val="0"/>
            <c:spPr>
              <a:solidFill>
                <a:srgbClr val="FFC000"/>
              </a:solidFill>
              <a:ln w="12700">
                <a:noFill/>
                <a:prstDash val="solid"/>
              </a:ln>
            </c:spPr>
          </c:dPt>
          <c:dPt>
            <c:idx val="7"/>
            <c:invertIfNegative val="0"/>
            <c:bubble3D val="0"/>
            <c:spPr>
              <a:solidFill>
                <a:srgbClr val="92D050"/>
              </a:solidFill>
              <a:ln w="12700">
                <a:noFill/>
                <a:prstDash val="solid"/>
              </a:ln>
            </c:spPr>
          </c:dPt>
          <c:dPt>
            <c:idx val="8"/>
            <c:invertIfNegative val="0"/>
            <c:bubble3D val="0"/>
            <c:spPr>
              <a:solidFill>
                <a:schemeClr val="accent4"/>
              </a:solidFill>
              <a:ln w="12700">
                <a:noFill/>
                <a:prstDash val="solid"/>
              </a:ln>
            </c:spPr>
          </c:dPt>
          <c:dLbls>
            <c:dLbl>
              <c:idx val="1"/>
              <c:layout>
                <c:manualLayout>
                  <c:x val="2.9893100389975502E-3"/>
                  <c:y val="-1.45257956780992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4946550194987751E-3"/>
                  <c:y val="-1.93677275707989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4946550194987751E-3"/>
                  <c:y val="-9.68386378539956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Andrés Manuel López Obrador (MORENA - PT - PES)</c:v>
                </c:pt>
                <c:pt idx="1">
                  <c:v>Ricardo Anaya (PAN - PRD - Movimiento Ciudadano)</c:v>
                </c:pt>
                <c:pt idx="2">
                  <c:v>José Antonio Meade (PRI - PVEM - PANAL)</c:v>
                </c:pt>
                <c:pt idx="3">
                  <c:v>Margarita Zavala (Independiente)</c:v>
                </c:pt>
                <c:pt idx="4">
                  <c:v>Jaime Rodríguez (Independiente)</c:v>
                </c:pt>
                <c:pt idx="5">
                  <c:v>No vota Ninguno</c:v>
                </c:pt>
              </c:strCache>
            </c:strRef>
          </c:cat>
          <c:val>
            <c:numRef>
              <c:f>Hoja1!$B$2:$B$7</c:f>
              <c:numCache>
                <c:formatCode>0.0</c:formatCode>
                <c:ptCount val="6"/>
                <c:pt idx="0">
                  <c:v>48.778103616813297</c:v>
                </c:pt>
                <c:pt idx="1">
                  <c:v>29.423264907135874</c:v>
                </c:pt>
                <c:pt idx="2">
                  <c:v>20.625610948191593</c:v>
                </c:pt>
                <c:pt idx="3">
                  <c:v>0.97751710654936463</c:v>
                </c:pt>
                <c:pt idx="4">
                  <c:v>0.19550342130987292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Intención de voto bruta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9679301169926506E-3"/>
                  <c:y val="-1.1095965739227161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1957240155990201E-2"/>
                  <c:y val="-1.45257956780992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9679301169926506E-3"/>
                  <c:y val="-2.4209659463498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957240155990201E-2"/>
                  <c:y val="-4.84193189269973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3451895175488976E-2"/>
                  <c:y val="-9.6838637853994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7.4732437136614451E-3"/>
                  <c:y val="-2.4209659463498696E-2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1000" b="1"/>
                    </a:pPr>
                    <a:fld id="{4CC84BF9-885F-4908-B0F4-5D615445C2A3}" type="VALUE">
                      <a:rPr lang="en-US" sz="1200" b="1"/>
                      <a:pPr>
                        <a:defRPr sz="1000" b="1"/>
                      </a:pPr>
                      <a:t>[VALOR]</a:t>
                    </a:fld>
                    <a:endParaRPr lang="es-ES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6"/>
              <c:layout>
                <c:manualLayout>
                  <c:x val="7.4732750974938755E-3"/>
                  <c:y val="-4.84193189269973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7.4732750974938755E-3"/>
                  <c:y val="-8.87677259138172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5.9786200779949911E-3"/>
                  <c:y val="-4.84193189269965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Hoja1!$A$2:$A$7</c:f>
              <c:strCache>
                <c:ptCount val="6"/>
                <c:pt idx="0">
                  <c:v>Andrés Manuel López Obrador (MORENA - PT - PES)</c:v>
                </c:pt>
                <c:pt idx="1">
                  <c:v>Ricardo Anaya (PAN - PRD - Movimiento Ciudadano)</c:v>
                </c:pt>
                <c:pt idx="2">
                  <c:v>José Antonio Meade (PRI - PVEM - PANAL)</c:v>
                </c:pt>
                <c:pt idx="3">
                  <c:v>Margarita Zavala (Independiente)</c:v>
                </c:pt>
                <c:pt idx="4">
                  <c:v>Jaime Rodríguez (Independiente)</c:v>
                </c:pt>
                <c:pt idx="5">
                  <c:v>No vota Ninguno</c:v>
                </c:pt>
              </c:strCache>
            </c:strRef>
          </c:cat>
          <c:val>
            <c:numRef>
              <c:f>Hoja1!$C$2:$C$7</c:f>
              <c:numCache>
                <c:formatCode>0.0</c:formatCode>
                <c:ptCount val="6"/>
                <c:pt idx="0">
                  <c:v>47.751197814941406</c:v>
                </c:pt>
                <c:pt idx="1">
                  <c:v>28.803829193115234</c:v>
                </c:pt>
                <c:pt idx="2">
                  <c:v>20.191387176513672</c:v>
                </c:pt>
                <c:pt idx="3">
                  <c:v>0.95693778991699219</c:v>
                </c:pt>
                <c:pt idx="4">
                  <c:v>0.19138756394386292</c:v>
                </c:pt>
                <c:pt idx="5">
                  <c:v>2.1052632331848145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74164008"/>
        <c:axId val="374164400"/>
        <c:axId val="0"/>
      </c:bar3DChart>
      <c:catAx>
        <c:axId val="374164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S" sz="900"/>
            </a:pPr>
            <a:endParaRPr lang="es-ES"/>
          </a:p>
        </c:txPr>
        <c:crossAx val="374164400"/>
        <c:crosses val="autoZero"/>
        <c:auto val="1"/>
        <c:lblAlgn val="ctr"/>
        <c:lblOffset val="100"/>
        <c:noMultiLvlLbl val="0"/>
      </c:catAx>
      <c:valAx>
        <c:axId val="374164400"/>
        <c:scaling>
          <c:orientation val="minMax"/>
          <c:max val="6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s-ES" sz="1200"/>
            </a:pPr>
            <a:endParaRPr lang="es-ES"/>
          </a:p>
        </c:txPr>
        <c:crossAx val="374164008"/>
        <c:crosses val="autoZero"/>
        <c:crossBetween val="between"/>
        <c:majorUnit val="10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516408630403393E-2"/>
          <c:y val="1.8060585699657343E-2"/>
          <c:w val="0.95126082977597592"/>
          <c:h val="0.9286412946426567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Intención de voto efectiva</c:v>
                </c:pt>
              </c:strCache>
            </c:strRef>
          </c:tx>
          <c:spPr>
            <a:solidFill>
              <a:srgbClr val="FF0000"/>
            </a:solidFill>
            <a:ln w="12700">
              <a:noFill/>
              <a:prstDash val="solid"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2700">
                <a:noFill/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972533"/>
              </a:solidFill>
              <a:ln w="12700">
                <a:noFill/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0070C0"/>
              </a:solidFill>
              <a:ln w="12700">
                <a:noFill/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2700">
                <a:noFill/>
                <a:prstDash val="solid"/>
              </a:ln>
            </c:spPr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 w="12700">
                <a:noFill/>
                <a:prstDash val="solid"/>
              </a:ln>
            </c:spPr>
          </c:dPt>
          <c:dPt>
            <c:idx val="7"/>
            <c:invertIfNegative val="0"/>
            <c:bubble3D val="0"/>
            <c:spPr>
              <a:solidFill>
                <a:srgbClr val="FFC000"/>
              </a:solidFill>
              <a:ln w="12700">
                <a:noFill/>
                <a:prstDash val="solid"/>
              </a:ln>
            </c:spPr>
          </c:dPt>
          <c:dPt>
            <c:idx val="8"/>
            <c:invertIfNegative val="0"/>
            <c:bubble3D val="0"/>
            <c:spPr>
              <a:solidFill>
                <a:schemeClr val="accent4"/>
              </a:solidFill>
              <a:ln w="12700">
                <a:noFill/>
                <a:prstDash val="solid"/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Hoja1!$A$2:$A$8</c:f>
              <c:strCache>
                <c:ptCount val="7"/>
                <c:pt idx="0">
                  <c:v>Claudia Sheinbaum Pardo (Morena - PT - PES)</c:v>
                </c:pt>
                <c:pt idx="1">
                  <c:v>Alejandra Barrales Magdaleno (PAN - PRD - MC)</c:v>
                </c:pt>
                <c:pt idx="2">
                  <c:v>Mikel Arriola Peñalosa (PRI)</c:v>
                </c:pt>
                <c:pt idx="3">
                  <c:v>Mariana Boy (PVEM)</c:v>
                </c:pt>
                <c:pt idx="4">
                  <c:v>Marco Rascón(Partido Humanista)</c:v>
                </c:pt>
                <c:pt idx="5">
                  <c:v>Lorena Osornio Elizondo (Independiente)</c:v>
                </c:pt>
                <c:pt idx="6">
                  <c:v>No vota Ninguno</c:v>
                </c:pt>
              </c:strCache>
            </c:strRef>
          </c:cat>
          <c:val>
            <c:numRef>
              <c:f>Hoja1!$B$2:$B$8</c:f>
              <c:numCache>
                <c:formatCode>0.0</c:formatCode>
                <c:ptCount val="7"/>
                <c:pt idx="0">
                  <c:v>47.012732615083252</c:v>
                </c:pt>
                <c:pt idx="1">
                  <c:v>30.852105778648383</c:v>
                </c:pt>
                <c:pt idx="2">
                  <c:v>19.294809010773751</c:v>
                </c:pt>
                <c:pt idx="3">
                  <c:v>1.6650342801175317</c:v>
                </c:pt>
                <c:pt idx="4">
                  <c:v>9.7943192948090105E-2</c:v>
                </c:pt>
                <c:pt idx="5">
                  <c:v>1.1000000000000001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Intención de voto bruta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9679301169926506E-3"/>
                  <c:y val="-1.1095965739227161E-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000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1957240155990201E-2"/>
                  <c:y val="-1.45257956780992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9679301169926506E-3"/>
                  <c:y val="-2.4209659463498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473275097493875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3451895175488976E-2"/>
                  <c:y val="-9.6838637853994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7.4732750974938755E-3"/>
                  <c:y val="-8.87677259138172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7.4732750974938755E-3"/>
                  <c:y val="-4.8419318926997395E-3"/>
                </c:manualLayout>
              </c:layout>
              <c:tx>
                <c:rich>
                  <a:bodyPr/>
                  <a:lstStyle/>
                  <a:p>
                    <a:fld id="{6509F150-3C20-47D4-B822-8AC7886C996F}" type="VALUE">
                      <a:rPr lang="en-US" sz="1200" b="1"/>
                      <a:pPr/>
                      <a:t>[VALOR]</a:t>
                    </a:fld>
                    <a:endParaRPr lang="es-E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7"/>
              <c:layout>
                <c:manualLayout>
                  <c:x val="7.4732750974938755E-3"/>
                  <c:y val="-8.87677259138172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5.9786200779949911E-3"/>
                  <c:y val="-4.84193189269965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Hoja1!$A$2:$A$8</c:f>
              <c:strCache>
                <c:ptCount val="7"/>
                <c:pt idx="0">
                  <c:v>Claudia Sheinbaum Pardo (Morena - PT - PES)</c:v>
                </c:pt>
                <c:pt idx="1">
                  <c:v>Alejandra Barrales Magdaleno (PAN - PRD - MC)</c:v>
                </c:pt>
                <c:pt idx="2">
                  <c:v>Mikel Arriola Peñalosa (PRI)</c:v>
                </c:pt>
                <c:pt idx="3">
                  <c:v>Mariana Boy (PVEM)</c:v>
                </c:pt>
                <c:pt idx="4">
                  <c:v>Marco Rascón(Partido Humanista)</c:v>
                </c:pt>
                <c:pt idx="5">
                  <c:v>Lorena Osornio Elizondo (Independiente)</c:v>
                </c:pt>
                <c:pt idx="6">
                  <c:v>No vota Ninguno</c:v>
                </c:pt>
              </c:strCache>
            </c:strRef>
          </c:cat>
          <c:val>
            <c:numRef>
              <c:f>Hoja1!$C$2:$C$8</c:f>
              <c:numCache>
                <c:formatCode>0.0</c:formatCode>
                <c:ptCount val="7"/>
                <c:pt idx="0">
                  <c:v>45.977012634277344</c:v>
                </c:pt>
                <c:pt idx="1">
                  <c:v>30.172412872314453</c:v>
                </c:pt>
                <c:pt idx="2">
                  <c:v>18.869731903076172</c:v>
                </c:pt>
                <c:pt idx="3">
                  <c:v>1.6283525228500366</c:v>
                </c:pt>
                <c:pt idx="4">
                  <c:v>9.5785439014434814E-2</c:v>
                </c:pt>
                <c:pt idx="5">
                  <c:v>1.0536398887634277</c:v>
                </c:pt>
                <c:pt idx="6">
                  <c:v>2.2030651569366455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74158912"/>
        <c:axId val="374161264"/>
        <c:axId val="0"/>
      </c:bar3DChart>
      <c:catAx>
        <c:axId val="374158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S" sz="900"/>
            </a:pPr>
            <a:endParaRPr lang="es-ES"/>
          </a:p>
        </c:txPr>
        <c:crossAx val="374161264"/>
        <c:crosses val="autoZero"/>
        <c:auto val="1"/>
        <c:lblAlgn val="ctr"/>
        <c:lblOffset val="100"/>
        <c:noMultiLvlLbl val="0"/>
      </c:catAx>
      <c:valAx>
        <c:axId val="374161264"/>
        <c:scaling>
          <c:orientation val="minMax"/>
          <c:max val="6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s-ES" sz="1200"/>
            </a:pPr>
            <a:endParaRPr lang="es-ES"/>
          </a:p>
        </c:txPr>
        <c:crossAx val="374158912"/>
        <c:crosses val="autoZero"/>
        <c:crossBetween val="between"/>
        <c:majorUnit val="10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0.25101</cdr:x>
      <cdr:y>0.12103</cdr:y>
    </cdr:from>
    <cdr:to>
      <cdr:x>0.82996</cdr:x>
      <cdr:y>0.19246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2060491" y="488046"/>
          <a:ext cx="4752550" cy="2880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s-MX" sz="1400" b="1" dirty="0" smtClean="0"/>
            <a:t>Junio 2015                                                       Mayo 2018</a:t>
          </a:r>
          <a:endParaRPr lang="es-ES" sz="14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0.25025</cdr:x>
      <cdr:y>0.17857</cdr:y>
    </cdr:from>
    <cdr:to>
      <cdr:x>0.8292</cdr:x>
      <cdr:y>0.25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2054296" y="720080"/>
          <a:ext cx="475252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s-MX" sz="1400" b="1" dirty="0" smtClean="0"/>
            <a:t>Febrero 2017                                                       Mayo 2018</a:t>
          </a:r>
          <a:endParaRPr lang="es-ES" sz="14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05448" cy="461325"/>
          </a:xfrm>
          <a:prstGeom prst="rect">
            <a:avLst/>
          </a:prstGeom>
        </p:spPr>
        <p:txBody>
          <a:bodyPr vert="horz" lIns="90580" tIns="45290" rIns="90580" bIns="4529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27183" y="0"/>
            <a:ext cx="3005448" cy="461325"/>
          </a:xfrm>
          <a:prstGeom prst="rect">
            <a:avLst/>
          </a:prstGeom>
        </p:spPr>
        <p:txBody>
          <a:bodyPr vert="horz" lIns="90580" tIns="45290" rIns="90580" bIns="45290" rtlCol="0"/>
          <a:lstStyle>
            <a:lvl1pPr algn="r">
              <a:defRPr sz="1200"/>
            </a:lvl1pPr>
          </a:lstStyle>
          <a:p>
            <a:fld id="{C1210E4C-31A5-477A-A5BB-DB8E9F236874}" type="datetimeFigureOut">
              <a:rPr lang="es-ES" smtClean="0"/>
              <a:pPr/>
              <a:t>07/06/2018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8757301"/>
            <a:ext cx="3005448" cy="461325"/>
          </a:xfrm>
          <a:prstGeom prst="rect">
            <a:avLst/>
          </a:prstGeom>
        </p:spPr>
        <p:txBody>
          <a:bodyPr vert="horz" lIns="90580" tIns="45290" rIns="90580" bIns="4529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27183" y="8757301"/>
            <a:ext cx="3005448" cy="461325"/>
          </a:xfrm>
          <a:prstGeom prst="rect">
            <a:avLst/>
          </a:prstGeom>
        </p:spPr>
        <p:txBody>
          <a:bodyPr vert="horz" lIns="90580" tIns="45290" rIns="90580" bIns="45290" rtlCol="0" anchor="b"/>
          <a:lstStyle>
            <a:lvl1pPr algn="r">
              <a:defRPr sz="1200"/>
            </a:lvl1pPr>
          </a:lstStyle>
          <a:p>
            <a:fld id="{943F03C9-6DDC-4377-9472-924C5207EC5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597366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05448" cy="461325"/>
          </a:xfrm>
          <a:prstGeom prst="rect">
            <a:avLst/>
          </a:prstGeom>
        </p:spPr>
        <p:txBody>
          <a:bodyPr vert="horz" lIns="90580" tIns="45290" rIns="90580" bIns="4529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27183" y="0"/>
            <a:ext cx="3005448" cy="461325"/>
          </a:xfrm>
          <a:prstGeom prst="rect">
            <a:avLst/>
          </a:prstGeom>
        </p:spPr>
        <p:txBody>
          <a:bodyPr vert="horz" lIns="90580" tIns="45290" rIns="90580" bIns="45290" rtlCol="0"/>
          <a:lstStyle>
            <a:lvl1pPr algn="r">
              <a:defRPr sz="1200"/>
            </a:lvl1pPr>
          </a:lstStyle>
          <a:p>
            <a:fld id="{72CEC3A8-BD76-4BE9-8698-47B781F82EB5}" type="datetimeFigureOut">
              <a:rPr lang="es-MX" smtClean="0"/>
              <a:pPr/>
              <a:t>07/06/2018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62050" y="690563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80" tIns="45290" rIns="90580" bIns="4529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94048" y="4380225"/>
            <a:ext cx="5546104" cy="4148776"/>
          </a:xfrm>
          <a:prstGeom prst="rect">
            <a:avLst/>
          </a:prstGeom>
        </p:spPr>
        <p:txBody>
          <a:bodyPr vert="horz" lIns="90580" tIns="45290" rIns="90580" bIns="4529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757301"/>
            <a:ext cx="3005448" cy="461325"/>
          </a:xfrm>
          <a:prstGeom prst="rect">
            <a:avLst/>
          </a:prstGeom>
        </p:spPr>
        <p:txBody>
          <a:bodyPr vert="horz" lIns="90580" tIns="45290" rIns="90580" bIns="4529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27183" y="8757301"/>
            <a:ext cx="3005448" cy="461325"/>
          </a:xfrm>
          <a:prstGeom prst="rect">
            <a:avLst/>
          </a:prstGeom>
        </p:spPr>
        <p:txBody>
          <a:bodyPr vert="horz" lIns="90580" tIns="45290" rIns="90580" bIns="45290" rtlCol="0" anchor="b"/>
          <a:lstStyle>
            <a:lvl1pPr algn="r">
              <a:defRPr sz="1200"/>
            </a:lvl1pPr>
          </a:lstStyle>
          <a:p>
            <a:fld id="{573A05B9-9A31-41F6-AF61-23FD8ACD427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846414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51870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18915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46149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5F68209-E52E-47AD-9FF0-56022079D8E9}" type="datetime1">
              <a:rPr lang="es-ES" smtClean="0"/>
              <a:pPr/>
              <a:t>07/06/2018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F93E1DD1-85C1-49B3-B1C5-EE774245D81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1" name="20 Rectángulo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32 Rectángulo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31 Rectángulo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29F17-6C4F-4977-9163-FD5909AC7010}" type="datetime1">
              <a:rPr lang="es-ES" smtClean="0"/>
              <a:pPr/>
              <a:t>07/06/2018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0C498-CD38-49CF-83AA-65454320DCC5}" type="datetime1">
              <a:rPr lang="es-ES" smtClean="0"/>
              <a:pPr/>
              <a:t>07/06/2018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7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6FFD3-4748-46C0-8036-BAD019F3FB55}" type="datetime1">
              <a:rPr lang="es-ES" smtClean="0"/>
              <a:pPr/>
              <a:t>07/06/2018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4DA7351-3A53-4161-8F90-1E0ADA5C5F30}" type="datetime1">
              <a:rPr lang="es-ES" smtClean="0"/>
              <a:pPr/>
              <a:t>07/06/2018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F93E1DD1-85C1-49B3-B1C5-EE774245D81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9859-2AF7-415B-8230-E8B6DB7CA8FE}" type="datetime1">
              <a:rPr lang="es-ES" smtClean="0"/>
              <a:pPr/>
              <a:t>07/06/2018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40FA-C655-49A1-8DF5-5F40D2207DAF}" type="datetime1">
              <a:rPr lang="es-ES" smtClean="0"/>
              <a:pPr/>
              <a:t>07/06/2018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B997-98C6-4B4F-B313-1FA4BBC8C1CC}" type="datetime1">
              <a:rPr lang="es-ES" smtClean="0"/>
              <a:pPr/>
              <a:t>07/06/2018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5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04254-6336-4BC1-8A8F-E8C9AEEEDF0B}" type="datetime1">
              <a:rPr lang="es-ES" smtClean="0"/>
              <a:pPr/>
              <a:t>07/06/2018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5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23650-D647-4C03-975A-C658BF3C2F5B}" type="datetime1">
              <a:rPr lang="es-ES" smtClean="0"/>
              <a:pPr/>
              <a:t>07/06/2018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Marcador de contenido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A03B-434C-456E-9051-7C27D069F6EB}" type="datetime1">
              <a:rPr lang="es-ES" smtClean="0"/>
              <a:pPr/>
              <a:t>07/06/2018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00FE9E4-1129-4B59-AA57-FD9B04B50E38}" type="datetime1">
              <a:rPr lang="es-ES" smtClean="0"/>
              <a:pPr/>
              <a:t>07/06/2018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93E1DD1-85C1-49B3-B1C5-EE774245D81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8" name="27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28 Conector recto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9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25.xml"/><Relationship Id="rId4" Type="http://schemas.openxmlformats.org/officeDocument/2006/relationships/chart" Target="../charts/char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~AUT0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13" y="5776913"/>
            <a:ext cx="1500187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1259062" y="3844205"/>
            <a:ext cx="676875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Colegio Gran Unión S.C.</a:t>
            </a:r>
          </a:p>
          <a:p>
            <a:pPr algn="ctr"/>
            <a:r>
              <a:rPr lang="es-ES" sz="28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Alduncin </a:t>
            </a:r>
            <a:r>
              <a:rPr lang="es-ES" sz="28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y Asociados</a:t>
            </a:r>
            <a:endParaRPr lang="es-ES" sz="28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791227" y="5229200"/>
            <a:ext cx="384729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1-8  Mayo, 2018</a:t>
            </a:r>
            <a:endParaRPr lang="es-ES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12" name="5 Rectángulo"/>
          <p:cNvSpPr>
            <a:spLocks noChangeArrowheads="1"/>
          </p:cNvSpPr>
          <p:nvPr/>
        </p:nvSpPr>
        <p:spPr bwMode="auto">
          <a:xfrm>
            <a:off x="179512" y="1916832"/>
            <a:ext cx="878687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DIAGNÓSTICO 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ELECTORAL</a:t>
            </a:r>
            <a:endParaRPr lang="es-MX" sz="2800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ALCALDÍA DE ÁLVARO OBREGÓN</a:t>
            </a:r>
          </a:p>
          <a:p>
            <a:pPr algn="ctr"/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CIUDAD DE MÉXICO</a:t>
            </a:r>
            <a:endParaRPr lang="es-MX" sz="28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Imagen 6" descr="https://upload.wikimedia.org/wikipedia/commons/9/94/Morena_partido_logo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0"/>
            <a:ext cx="2447132" cy="19168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551178" y="272044"/>
            <a:ext cx="8280920" cy="40639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Sí hoy fueran las elecciones para Alcalde de la </a:t>
            </a: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Delegación </a:t>
            </a: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de Álvaro Obregón, ¿Por quién </a:t>
            </a: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votaría?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10</a:t>
            </a:fld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449899"/>
              </p:ext>
            </p:extLst>
          </p:nvPr>
        </p:nvGraphicFramePr>
        <p:xfrm>
          <a:off x="551178" y="892865"/>
          <a:ext cx="8136905" cy="54344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84178"/>
                <a:gridCol w="1728192"/>
                <a:gridCol w="1584176"/>
                <a:gridCol w="1800200"/>
                <a:gridCol w="1440159"/>
              </a:tblGrid>
              <a:tr h="366965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Colonia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Layda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Sansores San Román (MORENA - PT - PES)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Almícar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Ganado Díaz (PAN - PRD - </a:t>
                      </a:r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MC)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Sharon </a:t>
                      </a:r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Cuenca 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Ayala (PRI - </a:t>
                      </a:r>
                      <a:r>
                        <a:rPr lang="es-MX" sz="9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PVEM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- PANAL)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Nunca voto / No voy a votar / Ninguno / Anulado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Piloto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63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Paraíso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63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Águilas Pilares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63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11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15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11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Estado de Hidalgo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61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21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11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Garcimarrero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55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39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6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Las Palmas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53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Merced Gómez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53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Axotla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52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5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Santa Fé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52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15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4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Tizapán San Ángel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50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25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13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Olivar delos Padres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50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Alfonso XIII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48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38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14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San Ángel Inn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48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24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21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Minas de Cristo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Molino de Rosas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47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Bellavista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Lomas de Becerra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Progreso Tizapán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47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Lomas de la Era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43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San Bartolo Ameyalco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Alpes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40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40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Arturo Martínez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Golondrina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Olivar del Conde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 err="1">
                          <a:effectLst/>
                        </a:rPr>
                        <a:t>Jalalpa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Lomas de Plateros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Puente Colorado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35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6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58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 err="1">
                          <a:effectLst/>
                        </a:rPr>
                        <a:t>Tetelpan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Florida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43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85DFFF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Desarrollo Urbano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47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 err="1">
                          <a:effectLst/>
                        </a:rPr>
                        <a:t>Tlacuitlapa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85DFFF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 err="1">
                          <a:effectLst/>
                        </a:rPr>
                        <a:t>Eron</a:t>
                      </a:r>
                      <a:r>
                        <a:rPr lang="es-ES" sz="900" u="none" strike="noStrike" dirty="0">
                          <a:effectLst/>
                        </a:rPr>
                        <a:t> Proal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29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10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6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55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Las Águilas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29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5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67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Zenon Delgado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53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Colinas del Sur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17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17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59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b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479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479169" y="480315"/>
            <a:ext cx="8280920" cy="40639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Sí hoy fueran las elecciones para Jefe de Gobierno </a:t>
            </a: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de </a:t>
            </a: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la Ciudad de México </a:t>
            </a: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/ Alcalde </a:t>
            </a: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de la </a:t>
            </a: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Delegación </a:t>
            </a: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de Álvaro Obregón, ¿Por quién </a:t>
            </a: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votaría?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11</a:t>
            </a:fld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/>
          </p:nvPr>
        </p:nvGraphicFramePr>
        <p:xfrm>
          <a:off x="533948" y="2924944"/>
          <a:ext cx="8136905" cy="10146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4934"/>
                <a:gridCol w="1656184"/>
                <a:gridCol w="1800200"/>
                <a:gridCol w="1592998"/>
                <a:gridCol w="1722589"/>
              </a:tblGrid>
              <a:tr h="366965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Zona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Layda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Sansores San Román (MORENA - PT - PES)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Almícar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Ganado </a:t>
                      </a:r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Díaz</a:t>
                      </a:r>
                    </a:p>
                    <a:p>
                      <a:pPr algn="ctr" fontAlgn="b"/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(PAN - PRD - </a:t>
                      </a:r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MC)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Sharon </a:t>
                      </a:r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Cuenca 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Ayala </a:t>
                      </a:r>
                      <a:endParaRPr lang="es-MX" sz="900" b="1" u="none" strike="noStrike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PRI - </a:t>
                      </a:r>
                      <a:r>
                        <a:rPr lang="es-MX" sz="9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PVEM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- PANAL)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Nunca voto. No voy a votar. Ninguno. Anulado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Sureste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Noreste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Noroeste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43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Suroeste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a 1"/>
          <p:cNvGraphicFramePr>
            <a:graphicFrameLocks noGrp="1"/>
          </p:cNvGraphicFramePr>
          <p:nvPr>
            <p:extLst/>
          </p:nvPr>
        </p:nvGraphicFramePr>
        <p:xfrm>
          <a:off x="551177" y="5418376"/>
          <a:ext cx="8136905" cy="7129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56527"/>
                <a:gridCol w="1656184"/>
                <a:gridCol w="1656184"/>
                <a:gridCol w="1800200"/>
                <a:gridCol w="1667810"/>
              </a:tblGrid>
              <a:tr h="366965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sexo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Layda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Sansores San Román (MORENA - PT - PES)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Almícar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Ganado </a:t>
                      </a:r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Díaz</a:t>
                      </a:r>
                    </a:p>
                    <a:p>
                      <a:pPr algn="ctr" fontAlgn="b"/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(PAN - PRD - </a:t>
                      </a:r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MC)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Sharon </a:t>
                      </a:r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Cuenca 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Ayala </a:t>
                      </a:r>
                      <a:endParaRPr lang="es-MX" sz="900" b="1" u="none" strike="noStrike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PRI - </a:t>
                      </a:r>
                      <a:r>
                        <a:rPr lang="es-MX" sz="9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PVEM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- PANAL)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Nunca voto. No voy a votar. Ninguno. Anulado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4" marR="7624" marT="7624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Hombre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8401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Mujer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43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551177" y="4365104"/>
          <a:ext cx="8142972" cy="8797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8151"/>
                <a:gridCol w="1256200"/>
                <a:gridCol w="1055315"/>
                <a:gridCol w="928845"/>
                <a:gridCol w="792088"/>
                <a:gridCol w="792088"/>
                <a:gridCol w="936104"/>
                <a:gridCol w="1014181"/>
              </a:tblGrid>
              <a:tr h="228305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Sexo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Claudia </a:t>
                      </a:r>
                      <a:r>
                        <a:rPr lang="es-ES" sz="9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Sheinbaum</a:t>
                      </a:r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Pardo (Morena - PT - PES)</a:t>
                      </a:r>
                      <a:endParaRPr lang="es-ES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Alejandra Barrales Magdaleno (PAN - PRD - MC)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Mikel Arriola Peñalosa (PRI)</a:t>
                      </a:r>
                      <a:endParaRPr lang="es-ES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Mariana </a:t>
                      </a:r>
                      <a:r>
                        <a:rPr lang="es-ES" sz="9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Boy</a:t>
                      </a:r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s-ES" sz="9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PVEM</a:t>
                      </a:r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s-ES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Marco </a:t>
                      </a:r>
                      <a:r>
                        <a:rPr lang="es-ES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Rascón (</a:t>
                      </a:r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Partido Humanista)</a:t>
                      </a:r>
                      <a:endParaRPr lang="es-ES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Lorena Osornio Elizondo </a:t>
                      </a:r>
                      <a:endParaRPr lang="es-ES" sz="900" b="1" u="none" strike="noStrike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s-ES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Independiente</a:t>
                      </a:r>
                      <a:endParaRPr lang="es-ES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Nunca </a:t>
                      </a:r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voto. 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No voy a </a:t>
                      </a:r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votar. Ninguno. 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Anulado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Hombre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Mujer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31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/>
          </p:nvPr>
        </p:nvGraphicFramePr>
        <p:xfrm>
          <a:off x="533948" y="1509509"/>
          <a:ext cx="8142972" cy="12036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8151"/>
                <a:gridCol w="1256200"/>
                <a:gridCol w="1055315"/>
                <a:gridCol w="928845"/>
                <a:gridCol w="792088"/>
                <a:gridCol w="792088"/>
                <a:gridCol w="936104"/>
                <a:gridCol w="1014181"/>
              </a:tblGrid>
              <a:tr h="302533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Zona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Claudia </a:t>
                      </a:r>
                      <a:r>
                        <a:rPr lang="es-ES" sz="9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Sheinbaum</a:t>
                      </a:r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Pardo (Morena - PT - PES)</a:t>
                      </a:r>
                      <a:endParaRPr lang="es-ES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Alejandra Barrales Magdaleno (PAN - PRD - MC)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Mikel Arriola Peñalosa (PRI)</a:t>
                      </a:r>
                      <a:endParaRPr lang="es-ES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Mariana </a:t>
                      </a:r>
                      <a:r>
                        <a:rPr lang="es-ES" sz="9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Boy</a:t>
                      </a:r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s-ES" sz="9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PVEM</a:t>
                      </a:r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s-ES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Marco </a:t>
                      </a:r>
                      <a:r>
                        <a:rPr lang="es-ES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Rascón (</a:t>
                      </a:r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Partido Humanista)</a:t>
                      </a:r>
                      <a:endParaRPr lang="es-ES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Lorena Osornio Elizondo </a:t>
                      </a:r>
                      <a:endParaRPr lang="es-ES" sz="900" b="1" u="none" strike="noStrike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s-ES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Independiente</a:t>
                      </a:r>
                      <a:endParaRPr lang="es-ES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Nunca </a:t>
                      </a:r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voto. 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No voy a </a:t>
                      </a:r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votar. Ninguno. 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Anulado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Noroeste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Noreste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Suroeste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31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Sureste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41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171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1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2508136"/>
              </p:ext>
            </p:extLst>
          </p:nvPr>
        </p:nvGraphicFramePr>
        <p:xfrm>
          <a:off x="467544" y="1303024"/>
          <a:ext cx="8424936" cy="4934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626" name="6 Título"/>
          <p:cNvSpPr>
            <a:spLocks noGrp="1"/>
          </p:cNvSpPr>
          <p:nvPr>
            <p:ph type="title"/>
          </p:nvPr>
        </p:nvSpPr>
        <p:spPr>
          <a:xfrm>
            <a:off x="1691680" y="90704"/>
            <a:ext cx="5757863" cy="796908"/>
          </a:xfrm>
        </p:spPr>
        <p:txBody>
          <a:bodyPr>
            <a:noAutofit/>
          </a:bodyPr>
          <a:lstStyle/>
          <a:p>
            <a:pPr algn="ctr"/>
            <a:r>
              <a:rPr lang="es-ES_tradnl" sz="2000" b="1" dirty="0" smtClean="0">
                <a:solidFill>
                  <a:schemeClr val="accent1">
                    <a:lumMod val="75000"/>
                  </a:schemeClr>
                </a:solidFill>
              </a:rPr>
              <a:t>Si hoy fueran las elección para Alcalde de Álvaro Obregón, ¿por qué partido votaría?</a:t>
            </a:r>
            <a:endParaRPr lang="es-ES" sz="2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12</a:t>
            </a:fld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5652120" y="2852936"/>
            <a:ext cx="2462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400" dirty="0" smtClean="0"/>
              <a:t>Votación efectiva y</a:t>
            </a:r>
          </a:p>
          <a:p>
            <a:pPr algn="ctr"/>
            <a:r>
              <a:rPr lang="es-MX" sz="1400" dirty="0" smtClean="0"/>
              <a:t>Votación bruta (mismo color)</a:t>
            </a:r>
            <a:endParaRPr lang="es-ES" sz="1400" dirty="0"/>
          </a:p>
        </p:txBody>
      </p:sp>
      <p:sp>
        <p:nvSpPr>
          <p:cNvPr id="2" name="Rectángulo 1"/>
          <p:cNvSpPr/>
          <p:nvPr/>
        </p:nvSpPr>
        <p:spPr>
          <a:xfrm>
            <a:off x="1907703" y="1298183"/>
            <a:ext cx="55418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/>
              <a:t>Voto elecciones para Alcalde de Álvaro Obregón</a:t>
            </a:r>
          </a:p>
        </p:txBody>
      </p:sp>
    </p:spTree>
    <p:extLst>
      <p:ext uri="{BB962C8B-B14F-4D97-AF65-F5344CB8AC3E}">
        <p14:creationId xmlns:p14="http://schemas.microsoft.com/office/powerpoint/2010/main" val="119053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13</a:t>
            </a:fld>
            <a:endParaRPr lang="es-ES" dirty="0"/>
          </a:p>
        </p:txBody>
      </p:sp>
      <p:sp>
        <p:nvSpPr>
          <p:cNvPr id="4" name="6 Título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08911" cy="621852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sz="2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ES_tradnl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S_tradnl" sz="20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ES_tradnl" sz="2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S_tradnl" sz="2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ES_tradnl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sz="2200" b="1" dirty="0">
                <a:solidFill>
                  <a:schemeClr val="accent1">
                    <a:lumMod val="75000"/>
                  </a:schemeClr>
                </a:solidFill>
              </a:rPr>
              <a:t>Si hoy fueran las elecciones para </a:t>
            </a:r>
            <a:r>
              <a:rPr lang="es-MX" sz="2200" b="1" dirty="0" smtClean="0">
                <a:solidFill>
                  <a:schemeClr val="accent1">
                    <a:lumMod val="75000"/>
                  </a:schemeClr>
                </a:solidFill>
              </a:rPr>
              <a:t>Delegado / Alcalde, </a:t>
            </a:r>
            <a:r>
              <a:rPr lang="es-MX" sz="2200" b="1" dirty="0">
                <a:solidFill>
                  <a:schemeClr val="accent1">
                    <a:lumMod val="75000"/>
                  </a:schemeClr>
                </a:solidFill>
              </a:rPr>
              <a:t>¿Por qué partido votaría</a:t>
            </a:r>
            <a:r>
              <a:rPr lang="es-MX" sz="2200" b="1" dirty="0" smtClean="0">
                <a:solidFill>
                  <a:schemeClr val="accent1">
                    <a:lumMod val="75000"/>
                  </a:schemeClr>
                </a:solidFill>
              </a:rPr>
              <a:t>? </a:t>
            </a:r>
            <a:r>
              <a:rPr lang="es-ES_tradnl" sz="2200" b="1" dirty="0" smtClean="0">
                <a:solidFill>
                  <a:schemeClr val="accent1">
                    <a:lumMod val="75000"/>
                  </a:schemeClr>
                </a:solidFill>
              </a:rPr>
              <a:t>/ Diferencia Elección 2015 - Encuesta Mayo 2018</a:t>
            </a:r>
            <a:br>
              <a:rPr lang="es-ES_tradnl" sz="22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s-ES" sz="22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47719562"/>
              </p:ext>
            </p:extLst>
          </p:nvPr>
        </p:nvGraphicFramePr>
        <p:xfrm>
          <a:off x="539552" y="1268761"/>
          <a:ext cx="8208912" cy="3905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160488"/>
              </p:ext>
            </p:extLst>
          </p:nvPr>
        </p:nvGraphicFramePr>
        <p:xfrm>
          <a:off x="1014085" y="5270401"/>
          <a:ext cx="7272802" cy="990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6872"/>
                <a:gridCol w="634593"/>
                <a:gridCol w="634593"/>
                <a:gridCol w="634593"/>
                <a:gridCol w="634593"/>
                <a:gridCol w="634593"/>
                <a:gridCol w="634593"/>
                <a:gridCol w="634593"/>
                <a:gridCol w="634593"/>
                <a:gridCol w="634593"/>
                <a:gridCol w="634593"/>
              </a:tblGrid>
              <a:tr h="198022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Partido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MORENA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PRI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PAN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PRD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PVEM</a:t>
                      </a:r>
                      <a:endParaRPr lang="es-ES" sz="10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MOCI</a:t>
                      </a:r>
                      <a:endParaRPr lang="es-ES" sz="10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PANAL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Otro</a:t>
                      </a:r>
                    </a:p>
                  </a:txBody>
                  <a:tcPr marL="9525" marR="9525" marT="9525" marB="0" anchor="ctr"/>
                </a:tc>
              </a:tr>
              <a:tr h="19802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Mayo 2018.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02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1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Junio 2015.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3,2</a:t>
                      </a:r>
                    </a:p>
                  </a:txBody>
                  <a:tcPr marL="9525" marR="9525" marT="9525" marB="0" anchor="ctr"/>
                </a:tc>
              </a:tr>
              <a:tr h="198022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Diferencia </a:t>
                      </a:r>
                      <a:r>
                        <a:rPr lang="es-ES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pp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22,9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-0,1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-13,1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-0,7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-1,8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-2,3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-5,2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-2,9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</a:tr>
              <a:tr h="198022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Diferencia 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-0,4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-119,7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51,4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-43,5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-163,1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-382,4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-2600,0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-966,7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5796136" y="2420888"/>
            <a:ext cx="24753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b="1" dirty="0" smtClean="0"/>
              <a:t>MORENA incrementa 113%</a:t>
            </a:r>
          </a:p>
          <a:p>
            <a:r>
              <a:rPr lang="es-MX" sz="1400" b="1" dirty="0" smtClean="0"/>
              <a:t>     PRD     disminuye   55%</a:t>
            </a:r>
            <a:endParaRPr lang="es-ES" sz="1400" b="1" dirty="0"/>
          </a:p>
        </p:txBody>
      </p:sp>
    </p:spTree>
    <p:extLst>
      <p:ext uri="{BB962C8B-B14F-4D97-AF65-F5344CB8AC3E}">
        <p14:creationId xmlns:p14="http://schemas.microsoft.com/office/powerpoint/2010/main" val="240902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14</a:t>
            </a:fld>
            <a:endParaRPr lang="es-ES" dirty="0"/>
          </a:p>
        </p:txBody>
      </p:sp>
      <p:sp>
        <p:nvSpPr>
          <p:cNvPr id="4" name="6 Título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08911" cy="621852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sz="2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ES_tradnl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S_tradnl" sz="20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ES_tradnl" sz="2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S_tradnl" sz="2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ES_tradnl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sz="2200" b="1" dirty="0">
                <a:solidFill>
                  <a:schemeClr val="accent1">
                    <a:lumMod val="75000"/>
                  </a:schemeClr>
                </a:solidFill>
              </a:rPr>
              <a:t>Si hoy fueran las elecciones para </a:t>
            </a:r>
            <a:r>
              <a:rPr lang="es-MX" sz="2200" b="1" dirty="0" smtClean="0">
                <a:solidFill>
                  <a:schemeClr val="accent1">
                    <a:lumMod val="75000"/>
                  </a:schemeClr>
                </a:solidFill>
              </a:rPr>
              <a:t>Delegado / Alcalde, </a:t>
            </a:r>
            <a:r>
              <a:rPr lang="es-MX" sz="2200" b="1" dirty="0">
                <a:solidFill>
                  <a:schemeClr val="accent1">
                    <a:lumMod val="75000"/>
                  </a:schemeClr>
                </a:solidFill>
              </a:rPr>
              <a:t>¿Por qué partido votaría</a:t>
            </a:r>
            <a:r>
              <a:rPr lang="es-MX" sz="2200" b="1" dirty="0" smtClean="0">
                <a:solidFill>
                  <a:schemeClr val="accent1">
                    <a:lumMod val="75000"/>
                  </a:schemeClr>
                </a:solidFill>
              </a:rPr>
              <a:t>? </a:t>
            </a:r>
            <a:r>
              <a:rPr lang="es-ES_tradnl" sz="2200" b="1" dirty="0" smtClean="0">
                <a:solidFill>
                  <a:schemeClr val="accent1">
                    <a:lumMod val="75000"/>
                  </a:schemeClr>
                </a:solidFill>
              </a:rPr>
              <a:t>/ Diferencia Febrero 2017 – Mayo 2018</a:t>
            </a:r>
            <a:br>
              <a:rPr lang="es-ES_tradnl" sz="22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s-ES" sz="22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3817955427"/>
              </p:ext>
            </p:extLst>
          </p:nvPr>
        </p:nvGraphicFramePr>
        <p:xfrm>
          <a:off x="539552" y="1268760"/>
          <a:ext cx="8208912" cy="4032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097881"/>
              </p:ext>
            </p:extLst>
          </p:nvPr>
        </p:nvGraphicFramePr>
        <p:xfrm>
          <a:off x="1043604" y="5301207"/>
          <a:ext cx="7200806" cy="859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8547"/>
                <a:gridCol w="660251"/>
                <a:gridCol w="660251"/>
                <a:gridCol w="660251"/>
                <a:gridCol w="660251"/>
                <a:gridCol w="660251"/>
                <a:gridCol w="660251"/>
                <a:gridCol w="660251"/>
                <a:gridCol w="660251"/>
                <a:gridCol w="660251"/>
              </a:tblGrid>
              <a:tr h="21487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u="none" strike="noStrike" dirty="0">
                          <a:effectLst/>
                        </a:rPr>
                        <a:t>Partido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u="none" strike="noStrike" dirty="0">
                          <a:effectLst/>
                        </a:rPr>
                        <a:t>MORENA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u="none" strike="noStrike">
                          <a:effectLst/>
                        </a:rPr>
                        <a:t>PRD</a:t>
                      </a:r>
                      <a:endParaRPr lang="es-E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u="none" strike="noStrike">
                          <a:effectLst/>
                        </a:rPr>
                        <a:t>PRI</a:t>
                      </a:r>
                      <a:endParaRPr lang="es-E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u="none" strike="noStrike">
                          <a:effectLst/>
                        </a:rPr>
                        <a:t>PAN</a:t>
                      </a:r>
                      <a:endParaRPr lang="es-E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u="none" strike="noStrike" dirty="0" err="1" smtClean="0">
                          <a:effectLst/>
                        </a:rPr>
                        <a:t>MOCI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u="none" strike="noStrike">
                          <a:effectLst/>
                        </a:rPr>
                        <a:t>PT</a:t>
                      </a:r>
                      <a:endParaRPr lang="es-E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u="none" strike="noStrike">
                          <a:effectLst/>
                        </a:rPr>
                        <a:t>PVEM</a:t>
                      </a:r>
                      <a:endParaRPr lang="es-E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u="none" strike="noStrike">
                          <a:effectLst/>
                        </a:rPr>
                        <a:t>PANAL</a:t>
                      </a:r>
                      <a:endParaRPr lang="es-E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u="none" strike="noStrike">
                          <a:effectLst/>
                        </a:rPr>
                        <a:t>Otro</a:t>
                      </a:r>
                      <a:endParaRPr lang="es-E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487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Mayo 2018.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43,2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10,9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20,2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18,1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1,1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>
                          <a:effectLst/>
                        </a:rPr>
                        <a:t>3,7</a:t>
                      </a:r>
                      <a:endParaRPr lang="es-E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>
                          <a:effectLst/>
                        </a:rPr>
                        <a:t>1,6</a:t>
                      </a:r>
                      <a:endParaRPr lang="es-E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>
                          <a:effectLst/>
                        </a:rPr>
                        <a:t>0,6</a:t>
                      </a:r>
                      <a:endParaRPr lang="es-E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>
                          <a:effectLst/>
                        </a:rPr>
                        <a:t>0,5</a:t>
                      </a:r>
                      <a:endParaRPr lang="es-E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487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>
                          <a:effectLst/>
                        </a:rPr>
                        <a:t>Febrero 2017.</a:t>
                      </a:r>
                      <a:endParaRPr lang="es-E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>
                          <a:effectLst/>
                        </a:rPr>
                        <a:t>32,7</a:t>
                      </a:r>
                      <a:endParaRPr lang="es-E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31,3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20,8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10,5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1,7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1,4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0,5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>
                          <a:effectLst/>
                        </a:rPr>
                        <a:t>0,5</a:t>
                      </a:r>
                      <a:endParaRPr lang="es-E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>
                          <a:effectLst/>
                        </a:rPr>
                        <a:t>0,7</a:t>
                      </a:r>
                      <a:endParaRPr lang="es-E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487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Diferencia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10,5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-20,3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-0,5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7,6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-0,6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2,3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1,1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0,1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>
                          <a:effectLst/>
                        </a:rPr>
                        <a:t>-0,2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956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1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6027929"/>
              </p:ext>
            </p:extLst>
          </p:nvPr>
        </p:nvGraphicFramePr>
        <p:xfrm>
          <a:off x="323528" y="1110510"/>
          <a:ext cx="8496944" cy="2622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626" name="6 Título"/>
          <p:cNvSpPr>
            <a:spLocks noGrp="1"/>
          </p:cNvSpPr>
          <p:nvPr>
            <p:ph type="title"/>
          </p:nvPr>
        </p:nvSpPr>
        <p:spPr>
          <a:xfrm>
            <a:off x="579112" y="393284"/>
            <a:ext cx="7991800" cy="451611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Sí hoy fueran las elecciones para Diputado Federal, ¿Por qué partido votaría? / ¿Por qué partido votaría cómo segunda opción?</a:t>
            </a:r>
            <a:endParaRPr lang="es-ES" sz="2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630" name="7 CuadroTexto"/>
          <p:cNvSpPr txBox="1">
            <a:spLocks noChangeArrowheads="1"/>
          </p:cNvSpPr>
          <p:nvPr/>
        </p:nvSpPr>
        <p:spPr bwMode="auto">
          <a:xfrm>
            <a:off x="2708074" y="1297271"/>
            <a:ext cx="44251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 dirty="0"/>
              <a:t>Voto elecciones para Diputado Federal</a:t>
            </a: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15</a:t>
            </a:fld>
            <a:endParaRPr lang="es-ES" dirty="0"/>
          </a:p>
        </p:txBody>
      </p:sp>
      <p:graphicFrame>
        <p:nvGraphicFramePr>
          <p:cNvPr id="12" name="1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4402016"/>
              </p:ext>
            </p:extLst>
          </p:nvPr>
        </p:nvGraphicFramePr>
        <p:xfrm>
          <a:off x="395536" y="3733430"/>
          <a:ext cx="8496944" cy="2622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7 CuadroTexto"/>
          <p:cNvSpPr txBox="1">
            <a:spLocks noChangeArrowheads="1"/>
          </p:cNvSpPr>
          <p:nvPr/>
        </p:nvSpPr>
        <p:spPr bwMode="auto">
          <a:xfrm>
            <a:off x="2731326" y="3907323"/>
            <a:ext cx="47884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 dirty="0"/>
              <a:t>Partido que votaría cómo segunda opción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6012160" y="1915186"/>
            <a:ext cx="2462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400" dirty="0" smtClean="0"/>
              <a:t>Votación efectiva y</a:t>
            </a:r>
          </a:p>
          <a:p>
            <a:pPr algn="ctr"/>
            <a:r>
              <a:rPr lang="es-MX" sz="1400" dirty="0" smtClean="0"/>
              <a:t>Votación bruta (mismo color)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20618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1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791551"/>
              </p:ext>
            </p:extLst>
          </p:nvPr>
        </p:nvGraphicFramePr>
        <p:xfrm>
          <a:off x="323528" y="1110510"/>
          <a:ext cx="8496944" cy="2622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626" name="6 Título"/>
          <p:cNvSpPr>
            <a:spLocks noGrp="1"/>
          </p:cNvSpPr>
          <p:nvPr>
            <p:ph type="title"/>
          </p:nvPr>
        </p:nvSpPr>
        <p:spPr>
          <a:xfrm>
            <a:off x="635344" y="362504"/>
            <a:ext cx="7991800" cy="451611"/>
          </a:xfrm>
        </p:spPr>
        <p:txBody>
          <a:bodyPr>
            <a:normAutofit/>
          </a:bodyPr>
          <a:lstStyle/>
          <a:p>
            <a:pPr algn="ctr"/>
            <a:r>
              <a:rPr lang="es-ES_tradnl" sz="2000" b="1" dirty="0" smtClean="0">
                <a:solidFill>
                  <a:schemeClr val="accent1">
                    <a:lumMod val="75000"/>
                  </a:schemeClr>
                </a:solidFill>
              </a:rPr>
              <a:t>¿Con qué partido simpatiza? / </a:t>
            </a: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¿Por qué partido nunca votaría</a:t>
            </a: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es-ES" sz="2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630" name="7 CuadroTexto"/>
          <p:cNvSpPr txBox="1">
            <a:spLocks noChangeArrowheads="1"/>
          </p:cNvSpPr>
          <p:nvPr/>
        </p:nvSpPr>
        <p:spPr bwMode="auto">
          <a:xfrm>
            <a:off x="3491880" y="1218104"/>
            <a:ext cx="33009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 dirty="0" smtClean="0"/>
              <a:t>Partido con el qué simpatiza</a:t>
            </a:r>
            <a:endParaRPr lang="es-MX" b="1" dirty="0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16</a:t>
            </a:fld>
            <a:endParaRPr lang="es-ES" dirty="0"/>
          </a:p>
        </p:txBody>
      </p:sp>
      <p:graphicFrame>
        <p:nvGraphicFramePr>
          <p:cNvPr id="12" name="1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0682756"/>
              </p:ext>
            </p:extLst>
          </p:nvPr>
        </p:nvGraphicFramePr>
        <p:xfrm>
          <a:off x="395536" y="3733430"/>
          <a:ext cx="8496944" cy="2622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7 CuadroTexto"/>
          <p:cNvSpPr txBox="1">
            <a:spLocks noChangeArrowheads="1"/>
          </p:cNvSpPr>
          <p:nvPr/>
        </p:nvSpPr>
        <p:spPr bwMode="auto">
          <a:xfrm>
            <a:off x="3286696" y="3841024"/>
            <a:ext cx="37112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 dirty="0"/>
              <a:t>Partido </a:t>
            </a:r>
            <a:r>
              <a:rPr lang="es-MX" b="1" dirty="0" smtClean="0"/>
              <a:t>por el qué nunca </a:t>
            </a:r>
            <a:r>
              <a:rPr lang="es-MX" b="1" dirty="0"/>
              <a:t>votaría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900005" y="1907660"/>
            <a:ext cx="2462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Votación efectiva y</a:t>
            </a:r>
          </a:p>
          <a:p>
            <a:r>
              <a:rPr lang="es-MX" sz="1400" dirty="0" smtClean="0"/>
              <a:t>Votación bruta (mismo color)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259210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6 Título"/>
          <p:cNvSpPr>
            <a:spLocks noGrp="1"/>
          </p:cNvSpPr>
          <p:nvPr>
            <p:ph type="title"/>
          </p:nvPr>
        </p:nvSpPr>
        <p:spPr>
          <a:xfrm>
            <a:off x="539552" y="412707"/>
            <a:ext cx="8208912" cy="796908"/>
          </a:xfrm>
        </p:spPr>
        <p:txBody>
          <a:bodyPr>
            <a:noAutofit/>
          </a:bodyPr>
          <a:lstStyle/>
          <a:p>
            <a:pPr algn="ctr"/>
            <a:r>
              <a:rPr lang="es-ES_tradnl" sz="2000" b="1" dirty="0" smtClean="0">
                <a:solidFill>
                  <a:schemeClr val="accent1">
                    <a:lumMod val="75000"/>
                  </a:schemeClr>
                </a:solidFill>
              </a:rPr>
              <a:t>Si hoy fueran las elección para Jefe de Gobierno de la Ciudad de México, ¿Por qué partido votaría? / Feb. 2017- Mayo 2018</a:t>
            </a:r>
            <a:br>
              <a:rPr lang="es-ES_tradnl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s-ES" sz="2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630" name="7 CuadroTexto"/>
          <p:cNvSpPr txBox="1">
            <a:spLocks noChangeArrowheads="1"/>
          </p:cNvSpPr>
          <p:nvPr/>
        </p:nvSpPr>
        <p:spPr bwMode="auto">
          <a:xfrm>
            <a:off x="3563888" y="3717032"/>
            <a:ext cx="24769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 dirty="0"/>
              <a:t>Porcentaje de </a:t>
            </a:r>
            <a:r>
              <a:rPr lang="es-MX" sz="1200" dirty="0" smtClean="0"/>
              <a:t>respuesta ninguno </a:t>
            </a:r>
          </a:p>
          <a:p>
            <a:pPr algn="ctr"/>
            <a:r>
              <a:rPr lang="es-MX" sz="1200" dirty="0" smtClean="0"/>
              <a:t>Febrero 2017 15%</a:t>
            </a:r>
          </a:p>
          <a:p>
            <a:pPr algn="ctr"/>
            <a:r>
              <a:rPr lang="es-MX" sz="1200" dirty="0" smtClean="0"/>
              <a:t>Mayo 2018       5%</a:t>
            </a:r>
            <a:endParaRPr lang="es-MX" sz="1200" dirty="0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17</a:t>
            </a:fld>
            <a:endParaRPr lang="es-ES" dirty="0"/>
          </a:p>
        </p:txBody>
      </p:sp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4250645455"/>
              </p:ext>
            </p:extLst>
          </p:nvPr>
        </p:nvGraphicFramePr>
        <p:xfrm>
          <a:off x="537798" y="1370714"/>
          <a:ext cx="561837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áfico 7"/>
          <p:cNvGraphicFramePr/>
          <p:nvPr>
            <p:extLst>
              <p:ext uri="{D42A27DB-BD31-4B8C-83A1-F6EECF244321}">
                <p14:modId xmlns:p14="http://schemas.microsoft.com/office/powerpoint/2010/main" val="3216196536"/>
              </p:ext>
            </p:extLst>
          </p:nvPr>
        </p:nvGraphicFramePr>
        <p:xfrm>
          <a:off x="5868144" y="1209614"/>
          <a:ext cx="2856656" cy="4699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7214447" y="3559219"/>
            <a:ext cx="1329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b="1" dirty="0" smtClean="0"/>
              <a:t>VOTOS</a:t>
            </a:r>
          </a:p>
          <a:p>
            <a:pPr algn="ctr"/>
            <a:r>
              <a:rPr lang="es-MX" sz="1200" b="1" dirty="0" smtClean="0"/>
              <a:t>Ganancia verde</a:t>
            </a:r>
          </a:p>
          <a:p>
            <a:pPr algn="ctr"/>
            <a:r>
              <a:rPr lang="es-MX" sz="1200" b="1" dirty="0" smtClean="0"/>
              <a:t>Pérdida rojo</a:t>
            </a:r>
            <a:endParaRPr lang="es-ES" sz="1200" b="1" dirty="0"/>
          </a:p>
        </p:txBody>
      </p:sp>
    </p:spTree>
    <p:extLst>
      <p:ext uri="{BB962C8B-B14F-4D97-AF65-F5344CB8AC3E}">
        <p14:creationId xmlns:p14="http://schemas.microsoft.com/office/powerpoint/2010/main" val="74587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1785918" y="357166"/>
            <a:ext cx="5757874" cy="428628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Evaluación candidato(a)s </a:t>
            </a:r>
            <a:b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Conocimiento. Opinión. Más honesto. Más capaz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18</a:t>
            </a:fld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400202"/>
              </p:ext>
            </p:extLst>
          </p:nvPr>
        </p:nvGraphicFramePr>
        <p:xfrm>
          <a:off x="467545" y="4604465"/>
          <a:ext cx="8064896" cy="1368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5681"/>
                <a:gridCol w="936534"/>
                <a:gridCol w="848094"/>
                <a:gridCol w="1079393"/>
                <a:gridCol w="925194"/>
              </a:tblGrid>
              <a:tr h="3839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u="none" strike="noStrike" dirty="0">
                          <a:effectLst/>
                        </a:rPr>
                        <a:t> </a:t>
                      </a:r>
                      <a:r>
                        <a:rPr lang="es-ES" sz="1000" u="none" strike="noStrike" dirty="0" smtClean="0">
                          <a:effectLst/>
                        </a:rPr>
                        <a:t>Candidato(a)s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Conoce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Opinión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Más honesto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Más capaz</a:t>
                      </a:r>
                    </a:p>
                  </a:txBody>
                  <a:tcPr marL="9525" marR="9525" marT="9525" marB="0" anchor="ctr"/>
                </a:tc>
              </a:tr>
              <a:tr h="328067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   </a:t>
                      </a:r>
                      <a:r>
                        <a:rPr lang="es-MX" sz="1200" b="1" i="0" u="none" strike="noStrike" dirty="0" err="1" smtClean="0">
                          <a:effectLst/>
                          <a:latin typeface="Arial" panose="020B0604020202020204" pitchFamily="34" charset="0"/>
                        </a:rPr>
                        <a:t>Layda</a:t>
                      </a:r>
                      <a:r>
                        <a:rPr lang="es-MX" sz="12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s-MX" sz="1200" b="1" i="0" u="none" strike="noStrike" dirty="0">
                          <a:effectLst/>
                          <a:latin typeface="Arial" panose="020B0604020202020204" pitchFamily="34" charset="0"/>
                        </a:rPr>
                        <a:t>Sansores San Román (MORENA - PT - PES)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effectLst/>
                          <a:latin typeface="Arial" panose="020B0604020202020204" pitchFamily="34" charset="0"/>
                        </a:rPr>
                        <a:t>54,3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effectLst/>
                          <a:latin typeface="Arial" panose="020B0604020202020204" pitchFamily="34" charset="0"/>
                        </a:rPr>
                        <a:t>81,0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effectLst/>
                          <a:latin typeface="Arial" panose="020B0604020202020204" pitchFamily="34" charset="0"/>
                        </a:rPr>
                        <a:t>51,7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effectLst/>
                          <a:latin typeface="Arial" panose="020B0604020202020204" pitchFamily="34" charset="0"/>
                        </a:rPr>
                        <a:t>51,7</a:t>
                      </a:r>
                    </a:p>
                  </a:txBody>
                  <a:tcPr marL="9525" marR="9525" marT="9525" marB="0" anchor="ctr"/>
                </a:tc>
              </a:tr>
              <a:tr h="328067">
                <a:tc>
                  <a:txBody>
                    <a:bodyPr/>
                    <a:lstStyle/>
                    <a:p>
                      <a:pPr algn="l" fontAlgn="b"/>
                      <a:r>
                        <a:rPr lang="es-MX" sz="105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   </a:t>
                      </a:r>
                      <a:r>
                        <a:rPr lang="es-MX" sz="1050" b="1" i="0" u="none" strike="noStrike" dirty="0" err="1" smtClean="0">
                          <a:effectLst/>
                          <a:latin typeface="Arial" panose="020B0604020202020204" pitchFamily="34" charset="0"/>
                        </a:rPr>
                        <a:t>Almícar</a:t>
                      </a:r>
                      <a:r>
                        <a:rPr lang="es-MX" sz="105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s-MX" sz="1050" b="1" i="0" u="none" strike="noStrike" dirty="0">
                          <a:effectLst/>
                          <a:latin typeface="Arial" panose="020B0604020202020204" pitchFamily="34" charset="0"/>
                        </a:rPr>
                        <a:t>Ganado Díaz (PAN - PRD - Movimiento Ciudadano)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50" b="1" i="0" u="none" strike="noStrike" dirty="0">
                          <a:effectLst/>
                          <a:latin typeface="Arial" panose="020B0604020202020204" pitchFamily="34" charset="0"/>
                        </a:rPr>
                        <a:t>41,8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50" b="1" i="0" u="none" strike="noStrike" dirty="0">
                          <a:effectLst/>
                          <a:latin typeface="Arial" panose="020B0604020202020204" pitchFamily="34" charset="0"/>
                        </a:rPr>
                        <a:t>74,2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50" b="1" i="0" u="none" strike="noStrike" dirty="0">
                          <a:effectLst/>
                          <a:latin typeface="Arial" panose="020B0604020202020204" pitchFamily="34" charset="0"/>
                        </a:rPr>
                        <a:t>28,2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50" b="1" i="0" u="none" strike="noStrike" dirty="0">
                          <a:effectLst/>
                          <a:latin typeface="Arial" panose="020B0604020202020204" pitchFamily="34" charset="0"/>
                        </a:rPr>
                        <a:t>28,2</a:t>
                      </a:r>
                    </a:p>
                  </a:txBody>
                  <a:tcPr marL="9525" marR="9525" marT="9525" marB="0" anchor="ctr"/>
                </a:tc>
              </a:tr>
              <a:tr h="328067">
                <a:tc>
                  <a:txBody>
                    <a:bodyPr/>
                    <a:lstStyle/>
                    <a:p>
                      <a:pPr algn="l" fontAlgn="b"/>
                      <a:r>
                        <a:rPr lang="es-MX" sz="105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   Sharon </a:t>
                      </a:r>
                      <a:r>
                        <a:rPr lang="es-MX" sz="1050" b="1" i="0" u="none" strike="noStrike" dirty="0">
                          <a:effectLst/>
                          <a:latin typeface="Arial" panose="020B0604020202020204" pitchFamily="34" charset="0"/>
                        </a:rPr>
                        <a:t>María Teresa Cuenca Ayala (PRI - </a:t>
                      </a:r>
                      <a:r>
                        <a:rPr lang="es-MX" sz="1050" b="1" i="0" u="none" strike="noStrike" dirty="0" err="1">
                          <a:effectLst/>
                          <a:latin typeface="Arial" panose="020B0604020202020204" pitchFamily="34" charset="0"/>
                        </a:rPr>
                        <a:t>PVEM</a:t>
                      </a:r>
                      <a:r>
                        <a:rPr lang="es-MX" sz="1050" b="1" i="0" u="none" strike="noStrike" dirty="0">
                          <a:effectLst/>
                          <a:latin typeface="Arial" panose="020B0604020202020204" pitchFamily="34" charset="0"/>
                        </a:rPr>
                        <a:t> - PANAL)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50" b="1" i="0" u="none" strike="noStrike" dirty="0">
                          <a:effectLst/>
                          <a:latin typeface="Arial" panose="020B0604020202020204" pitchFamily="34" charset="0"/>
                        </a:rPr>
                        <a:t>42,1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50" b="1" i="0" u="none" strike="noStrike" dirty="0">
                          <a:effectLst/>
                          <a:latin typeface="Arial" panose="020B0604020202020204" pitchFamily="34" charset="0"/>
                        </a:rPr>
                        <a:t>65,5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50" b="1" i="0" u="none" strike="noStrike" dirty="0">
                          <a:effectLst/>
                          <a:latin typeface="Arial" panose="020B0604020202020204" pitchFamily="34" charset="0"/>
                        </a:rPr>
                        <a:t>20,0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50" b="1" i="0" u="none" strike="noStrike" dirty="0">
                          <a:effectLst/>
                          <a:latin typeface="Arial" panose="020B0604020202020204" pitchFamily="34" charset="0"/>
                        </a:rPr>
                        <a:t>20,1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1" name="Imagen 10" descr="https://lasillarotarm.blob.core.windows.net.optimalcdn.com/images/2018/02/27/laydasansore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3708132" cy="2879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n 11" descr="https://lasillarotarm.blob.core.windows.net.optimalcdn.com/images/2018/02/27/amilcarganadodiazquieneseldirectordedesarrollosocialyhumano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340768"/>
            <a:ext cx="2664296" cy="2879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n 12" descr="https://lasillarotarm.blob.core.windows.net.optimalcdn.com/images/2018/02/27/sharonmariateresacuencaayala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506" y="1412776"/>
            <a:ext cx="2220934" cy="2807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Resultado de imagen para amilcar ganado diaz alvaro obreg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647" y="1340768"/>
            <a:ext cx="2879963" cy="287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19</a:t>
            </a:fld>
            <a:endParaRPr lang="es-ES" dirty="0"/>
          </a:p>
        </p:txBody>
      </p:sp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val="39096955"/>
              </p:ext>
            </p:extLst>
          </p:nvPr>
        </p:nvGraphicFramePr>
        <p:xfrm>
          <a:off x="484604" y="1200865"/>
          <a:ext cx="387137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áfico 12"/>
          <p:cNvGraphicFramePr/>
          <p:nvPr>
            <p:extLst>
              <p:ext uri="{D42A27DB-BD31-4B8C-83A1-F6EECF244321}">
                <p14:modId xmlns:p14="http://schemas.microsoft.com/office/powerpoint/2010/main" val="2603167785"/>
              </p:ext>
            </p:extLst>
          </p:nvPr>
        </p:nvGraphicFramePr>
        <p:xfrm>
          <a:off x="484604" y="3789040"/>
          <a:ext cx="3871372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Gráfico 13"/>
          <p:cNvGraphicFramePr/>
          <p:nvPr>
            <p:extLst>
              <p:ext uri="{D42A27DB-BD31-4B8C-83A1-F6EECF244321}">
                <p14:modId xmlns:p14="http://schemas.microsoft.com/office/powerpoint/2010/main" val="3159000883"/>
              </p:ext>
            </p:extLst>
          </p:nvPr>
        </p:nvGraphicFramePr>
        <p:xfrm>
          <a:off x="4716016" y="1241119"/>
          <a:ext cx="3840088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Gráfico 17"/>
          <p:cNvGraphicFramePr/>
          <p:nvPr>
            <p:extLst>
              <p:ext uri="{D42A27DB-BD31-4B8C-83A1-F6EECF244321}">
                <p14:modId xmlns:p14="http://schemas.microsoft.com/office/powerpoint/2010/main" val="2499092512"/>
              </p:ext>
            </p:extLst>
          </p:nvPr>
        </p:nvGraphicFramePr>
        <p:xfrm>
          <a:off x="4716016" y="3753036"/>
          <a:ext cx="391209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1370207" y="6062808"/>
            <a:ext cx="19046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dirty="0" smtClean="0"/>
              <a:t>Porcentaje solo una respuesta</a:t>
            </a:r>
            <a:endParaRPr lang="es-ES" sz="1000" dirty="0"/>
          </a:p>
        </p:txBody>
      </p:sp>
      <p:sp>
        <p:nvSpPr>
          <p:cNvPr id="19" name="CuadroTexto 18"/>
          <p:cNvSpPr txBox="1"/>
          <p:nvPr/>
        </p:nvSpPr>
        <p:spPr>
          <a:xfrm>
            <a:off x="5580112" y="6079351"/>
            <a:ext cx="19046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dirty="0" smtClean="0"/>
              <a:t>Porcentaje solo una respuesta</a:t>
            </a:r>
            <a:endParaRPr lang="es-ES" sz="10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4664855" y="3598103"/>
            <a:ext cx="40430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dirty="0" smtClean="0"/>
              <a:t>Índice ponderado: </a:t>
            </a:r>
            <a:r>
              <a:rPr lang="es-ES_tradnl" altLang="es-ES" sz="1000" dirty="0">
                <a:ea typeface="Times New Roman" panose="02020603050405020304" pitchFamily="18" charset="0"/>
                <a:cs typeface="Arial" panose="020B0604020202020204" pitchFamily="34" charset="0"/>
              </a:rPr>
              <a:t>Muy buena=100, buena=80, regular=60, </a:t>
            </a:r>
            <a:r>
              <a:rPr lang="es-ES_tradnl" altLang="es-ES" sz="10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mala=40</a:t>
            </a:r>
            <a:endParaRPr lang="es-ES" sz="1000" dirty="0"/>
          </a:p>
        </p:txBody>
      </p:sp>
      <p:sp>
        <p:nvSpPr>
          <p:cNvPr id="21" name="CuadroTexto 20"/>
          <p:cNvSpPr txBox="1"/>
          <p:nvPr/>
        </p:nvSpPr>
        <p:spPr>
          <a:xfrm>
            <a:off x="1143382" y="3527180"/>
            <a:ext cx="22829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dirty="0" smtClean="0"/>
              <a:t>Porcentaje de respuestas afirmativas</a:t>
            </a:r>
            <a:endParaRPr lang="es-ES" sz="1000" dirty="0"/>
          </a:p>
        </p:txBody>
      </p:sp>
      <p:sp>
        <p:nvSpPr>
          <p:cNvPr id="22" name="6 Título"/>
          <p:cNvSpPr>
            <a:spLocks noGrp="1"/>
          </p:cNvSpPr>
          <p:nvPr>
            <p:ph type="title"/>
          </p:nvPr>
        </p:nvSpPr>
        <p:spPr>
          <a:xfrm>
            <a:off x="503733" y="0"/>
            <a:ext cx="8229600" cy="914400"/>
          </a:xfrm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Evaluación candidato(a)s </a:t>
            </a:r>
            <a:b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Conocimiento. Opinión. Más honesto. Más capaz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36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1643042" y="214290"/>
            <a:ext cx="5757874" cy="571504"/>
          </a:xfrm>
        </p:spPr>
        <p:txBody>
          <a:bodyPr>
            <a:normAutofit/>
          </a:bodyPr>
          <a:lstStyle/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Vitrina Metodológica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2648" y="1304475"/>
            <a:ext cx="8135815" cy="5001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s-ES" sz="1400" dirty="0" smtClean="0"/>
              <a:t>La encuesta </a:t>
            </a:r>
            <a:r>
              <a:rPr lang="es-MX" sz="1400" b="1" dirty="0" smtClean="0"/>
              <a:t>DIAGNÓSTICO ELECTORAL I, ALCALDÍA DE ÁLVARO OBREGÓN, CIUDAD DE MÉXICO, </a:t>
            </a:r>
            <a:r>
              <a:rPr lang="es-ES" sz="1400" dirty="0" smtClean="0"/>
              <a:t>se realizó el 1 al 8</a:t>
            </a:r>
            <a:r>
              <a:rPr lang="es-ES" sz="1400" b="1" dirty="0" smtClean="0"/>
              <a:t> de mayo del 2018,</a:t>
            </a:r>
            <a:r>
              <a:rPr lang="es-ES" sz="1400" dirty="0" smtClean="0"/>
              <a:t> por </a:t>
            </a:r>
            <a:r>
              <a:rPr lang="es-ES" sz="1400" b="1" dirty="0" smtClean="0"/>
              <a:t>Alduncin y Asociados</a:t>
            </a:r>
            <a:r>
              <a:rPr lang="es-ES" sz="1400" dirty="0" smtClean="0"/>
              <a:t>, empresa especializada en estudios de valores, opiniones, expectativas y mercados</a:t>
            </a:r>
            <a:r>
              <a:rPr lang="es-ES" sz="1400" b="1" dirty="0" smtClean="0"/>
              <a:t>. </a:t>
            </a:r>
            <a:r>
              <a:rPr lang="es-ES" sz="1400" dirty="0" smtClean="0"/>
              <a:t>Se </a:t>
            </a:r>
            <a:r>
              <a:rPr lang="es-ES" sz="1400" dirty="0" smtClean="0"/>
              <a:t>emplea un </a:t>
            </a:r>
            <a:r>
              <a:rPr lang="es-ES" sz="1400" b="1" dirty="0" smtClean="0"/>
              <a:t>marco de muestreo con un esquema de probabilidad de selección aleatorio sistemático, multietápico. </a:t>
            </a:r>
          </a:p>
          <a:p>
            <a:pPr algn="just"/>
            <a:endParaRPr lang="es-ES" sz="1400" b="1" dirty="0" smtClean="0"/>
          </a:p>
          <a:p>
            <a:pPr marL="342900" indent="-342900" algn="just">
              <a:buAutoNum type="arabicPeriod"/>
            </a:pPr>
            <a:r>
              <a:rPr lang="es-ES" sz="1400" dirty="0" smtClean="0"/>
              <a:t>Se emplean las secciones electorales del INE para la delegación-alcaldía Álvaro Obregón de la Ciudad de México, se eligen con un salto sistemático para </a:t>
            </a:r>
            <a:r>
              <a:rPr lang="es-ES" sz="1400" b="1" dirty="0" smtClean="0"/>
              <a:t>contar con 35 colonias</a:t>
            </a:r>
            <a:r>
              <a:rPr lang="es-ES" sz="1400" dirty="0" smtClean="0"/>
              <a:t>, que se agrupan en cuatro zonas: noreste, noroeste, sureste y suroeste. </a:t>
            </a:r>
          </a:p>
          <a:p>
            <a:pPr marL="342900" indent="-342900" algn="just">
              <a:buAutoNum type="arabicPeriod"/>
            </a:pPr>
            <a:r>
              <a:rPr lang="es-ES" sz="1400" dirty="0" smtClean="0"/>
              <a:t>En la siguiente etapa se eligen tres o cuatro manzanas en cada colonia. </a:t>
            </a:r>
          </a:p>
          <a:p>
            <a:pPr marL="342900" indent="-342900" algn="just">
              <a:buAutoNum type="arabicPeriod"/>
            </a:pPr>
            <a:r>
              <a:rPr lang="es-ES" sz="1400" dirty="0" smtClean="0"/>
              <a:t>En la tercer etapa se eligen diez viviendas en cada </a:t>
            </a:r>
            <a:r>
              <a:rPr lang="es-ES" sz="1400" dirty="0" smtClean="0"/>
              <a:t>manzana </a:t>
            </a:r>
            <a:r>
              <a:rPr lang="es-ES" sz="1400" dirty="0" smtClean="0"/>
              <a:t>con el procedimiento de seleccionar la vivienda de la esquina superior derecha de la manzana, en la cual se realiza una entrevista, la siguiente vivienda se </a:t>
            </a:r>
            <a:r>
              <a:rPr lang="es-ES" sz="1400" dirty="0" smtClean="0"/>
              <a:t>elige </a:t>
            </a:r>
            <a:r>
              <a:rPr lang="es-ES" sz="1400" dirty="0" smtClean="0"/>
              <a:t>siguiendo las manecillas del reloj con un salto de cinco viviendas y así sucesivamente hasta realizar diez entrevistas. </a:t>
            </a:r>
            <a:r>
              <a:rPr lang="es-ES" sz="1400" dirty="0" smtClean="0"/>
              <a:t>Si se presenta un rechazo se substituye la vivienda por la inmediata contigua.</a:t>
            </a:r>
            <a:endParaRPr lang="es-ES" sz="1400" dirty="0" smtClean="0"/>
          </a:p>
          <a:p>
            <a:pPr marL="342900" indent="-342900" algn="just">
              <a:buAutoNum type="arabicPeriod"/>
            </a:pPr>
            <a:r>
              <a:rPr lang="es-ES" sz="1400" dirty="0" smtClean="0"/>
              <a:t>En cuarta etapa, ya en la vivienda se elige una persona que cuente con credencial de elector vigente y de Álvaro Obregón. Las que no cuentan con este requisito se filtran y se dejan de lado. </a:t>
            </a:r>
            <a:endParaRPr lang="es-ES" sz="1400" dirty="0" smtClean="0"/>
          </a:p>
          <a:p>
            <a:pPr algn="just"/>
            <a:r>
              <a:rPr lang="es-ES" sz="1400" dirty="0" smtClean="0"/>
              <a:t>5.    </a:t>
            </a:r>
            <a:r>
              <a:rPr lang="es-ES" sz="1400" dirty="0"/>
              <a:t>Adicionalmente se emplean cuotas por edad y sexo en forma aleatoria. </a:t>
            </a:r>
          </a:p>
          <a:p>
            <a:pPr algn="just"/>
            <a:endParaRPr lang="es-ES" sz="1400" dirty="0" smtClean="0"/>
          </a:p>
          <a:p>
            <a:pPr algn="just"/>
            <a:r>
              <a:rPr lang="es-ES" sz="1400" dirty="0" smtClean="0"/>
              <a:t>El </a:t>
            </a:r>
            <a:r>
              <a:rPr lang="es-ES" sz="1400" dirty="0"/>
              <a:t>tamaño de muestra es de 1000 entrevistas. </a:t>
            </a:r>
            <a:r>
              <a:rPr lang="es-ES" sz="1400" dirty="0"/>
              <a:t>El margen de error estadístico es de +/-2,5%, con un nivel de confianza del 95%. </a:t>
            </a:r>
            <a:r>
              <a:rPr lang="es-ES" sz="1400" dirty="0"/>
              <a:t>Las entrevistas se realizaron en forma personal </a:t>
            </a:r>
            <a:r>
              <a:rPr lang="es-ES" sz="1400" dirty="0"/>
              <a:t>cara </a:t>
            </a:r>
            <a:r>
              <a:rPr lang="es-ES" sz="1400" dirty="0"/>
              <a:t>a cara a personas mayores de 18 años. </a:t>
            </a:r>
            <a:r>
              <a:rPr lang="es-ES" sz="1400" dirty="0"/>
              <a:t>El levantamiento de campo de la </a:t>
            </a:r>
            <a:r>
              <a:rPr lang="es-ES" sz="1400" dirty="0"/>
              <a:t>encuesta </a:t>
            </a:r>
            <a:r>
              <a:rPr lang="es-ES" sz="1400" dirty="0"/>
              <a:t>se </a:t>
            </a:r>
            <a:r>
              <a:rPr lang="es-ES" sz="1400" dirty="0"/>
              <a:t>realizó </a:t>
            </a:r>
            <a:r>
              <a:rPr lang="es-ES" sz="1400" dirty="0" smtClean="0"/>
              <a:t>entre del 1° al 4 de mayo</a:t>
            </a:r>
            <a:r>
              <a:rPr lang="es-ES" sz="1400" b="1" dirty="0" smtClean="0"/>
              <a:t> </a:t>
            </a:r>
            <a:r>
              <a:rPr lang="es-ES" sz="1400" dirty="0"/>
              <a:t>del </a:t>
            </a:r>
            <a:r>
              <a:rPr lang="es-ES" sz="1400" dirty="0" smtClean="0"/>
              <a:t>2018.</a:t>
            </a:r>
            <a:endParaRPr lang="es-MX" sz="1400" dirty="0"/>
          </a:p>
          <a:p>
            <a:pPr algn="just"/>
            <a:r>
              <a:rPr lang="es-ES" sz="1400" dirty="0"/>
              <a:t> </a:t>
            </a:r>
            <a:endParaRPr lang="es-MX" sz="1400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2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1785918" y="357166"/>
            <a:ext cx="5757874" cy="428628"/>
          </a:xfrm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Evaluación </a:t>
            </a: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candidato(a)s. </a:t>
            </a: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Opinión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20</a:t>
            </a:fld>
            <a:endParaRPr lang="es-ES" dirty="0"/>
          </a:p>
        </p:txBody>
      </p:sp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2188098052"/>
              </p:ext>
            </p:extLst>
          </p:nvPr>
        </p:nvGraphicFramePr>
        <p:xfrm>
          <a:off x="537798" y="1268760"/>
          <a:ext cx="792263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2126339" y="5897441"/>
            <a:ext cx="5077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b="1" dirty="0" smtClean="0"/>
              <a:t>Índice ponderado: </a:t>
            </a:r>
            <a:r>
              <a:rPr lang="es-ES_tradnl" altLang="es-ES" sz="1200" b="1" dirty="0">
                <a:ea typeface="Times New Roman" panose="02020603050405020304" pitchFamily="18" charset="0"/>
                <a:cs typeface="Arial" panose="020B0604020202020204" pitchFamily="34" charset="0"/>
              </a:rPr>
              <a:t>Muy buena=100, buena=80, regular=60, </a:t>
            </a:r>
            <a:r>
              <a:rPr lang="es-ES_tradnl" altLang="es-ES" sz="1200" b="1" dirty="0" smtClean="0">
                <a:ea typeface="Times New Roman" panose="02020603050405020304" pitchFamily="18" charset="0"/>
                <a:cs typeface="Arial" panose="020B0604020202020204" pitchFamily="34" charset="0"/>
              </a:rPr>
              <a:t>mala=40</a:t>
            </a:r>
            <a:endParaRPr lang="es-ES" sz="1200" b="1" dirty="0"/>
          </a:p>
        </p:txBody>
      </p:sp>
      <p:sp>
        <p:nvSpPr>
          <p:cNvPr id="2" name="Rectángulo 1"/>
          <p:cNvSpPr/>
          <p:nvPr/>
        </p:nvSpPr>
        <p:spPr>
          <a:xfrm>
            <a:off x="899592" y="1628800"/>
            <a:ext cx="2520280" cy="388843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691680" y="2060848"/>
            <a:ext cx="163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b="1" dirty="0" smtClean="0"/>
              <a:t>Muy buena + Buena</a:t>
            </a:r>
          </a:p>
          <a:p>
            <a:pPr algn="ctr"/>
            <a:r>
              <a:rPr lang="es-MX" sz="1200" b="1" dirty="0" smtClean="0"/>
              <a:t>77</a:t>
            </a:r>
            <a:endParaRPr lang="es-ES" sz="1200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3781666" y="2060848"/>
            <a:ext cx="163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b="1" dirty="0" smtClean="0"/>
              <a:t>Muy buena + Buena</a:t>
            </a:r>
          </a:p>
          <a:p>
            <a:pPr algn="ctr"/>
            <a:r>
              <a:rPr lang="es-MX" sz="1200" b="1" dirty="0" smtClean="0"/>
              <a:t>65</a:t>
            </a:r>
            <a:endParaRPr lang="es-ES" sz="1200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6080731" y="2060848"/>
            <a:ext cx="163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b="1" dirty="0" smtClean="0"/>
              <a:t>Muy buena + Buena</a:t>
            </a:r>
          </a:p>
          <a:p>
            <a:pPr algn="ctr"/>
            <a:r>
              <a:rPr lang="es-MX" sz="1200" b="1" dirty="0" smtClean="0"/>
              <a:t>51</a:t>
            </a:r>
            <a:endParaRPr lang="es-ES" sz="1200" b="1" dirty="0"/>
          </a:p>
        </p:txBody>
      </p:sp>
    </p:spTree>
    <p:extLst>
      <p:ext uri="{BB962C8B-B14F-4D97-AF65-F5344CB8AC3E}">
        <p14:creationId xmlns:p14="http://schemas.microsoft.com/office/powerpoint/2010/main" val="143546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6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352928" cy="753652"/>
          </a:xfrm>
        </p:spPr>
        <p:txBody>
          <a:bodyPr>
            <a:normAutofit fontScale="90000"/>
          </a:bodyPr>
          <a:lstStyle/>
          <a:p>
            <a:pPr lvl="0" eaLnBrk="0" fontAlgn="base" hangingPunct="0">
              <a:spcAft>
                <a:spcPct val="0"/>
              </a:spcAft>
            </a:pPr>
            <a:r>
              <a:rPr lang="es-ES_tradnl" altLang="es-ES" sz="2000" b="1" dirty="0" smtClean="0">
                <a:solidFill>
                  <a:schemeClr val="accent1">
                    <a:lumMod val="75000"/>
                  </a:schemeClr>
                </a:solidFill>
              </a:rPr>
              <a:t>¿Qué </a:t>
            </a:r>
            <a:r>
              <a:rPr lang="es-ES_tradnl" altLang="es-ES" sz="2000" b="1" dirty="0">
                <a:solidFill>
                  <a:schemeClr val="accent1">
                    <a:lumMod val="75000"/>
                  </a:schemeClr>
                </a:solidFill>
              </a:rPr>
              <a:t>tan probable es que vaya </a:t>
            </a:r>
            <a:r>
              <a:rPr lang="es-ES" altLang="es-ES" sz="2000" b="1" dirty="0" smtClean="0">
                <a:solidFill>
                  <a:schemeClr val="accent1">
                    <a:lumMod val="75000"/>
                  </a:schemeClr>
                </a:solidFill>
              </a:rPr>
              <a:t>o </a:t>
            </a:r>
            <a:r>
              <a:rPr lang="es-ES" altLang="es-ES" sz="2000" b="1" dirty="0">
                <a:solidFill>
                  <a:schemeClr val="accent1">
                    <a:lumMod val="75000"/>
                  </a:schemeClr>
                </a:solidFill>
              </a:rPr>
              <a:t>no a votar en las próximas </a:t>
            </a:r>
            <a:r>
              <a:rPr lang="es-ES" altLang="es-ES" sz="2000" b="1" dirty="0" smtClean="0">
                <a:solidFill>
                  <a:schemeClr val="accent1">
                    <a:lumMod val="75000"/>
                  </a:schemeClr>
                </a:solidFill>
              </a:rPr>
              <a:t>elecciones</a:t>
            </a:r>
            <a:r>
              <a:rPr lang="es-ES" altLang="es-ES" sz="2000" b="1" dirty="0">
                <a:solidFill>
                  <a:schemeClr val="accent1">
                    <a:lumMod val="75000"/>
                  </a:schemeClr>
                </a:solidFill>
              </a:rPr>
              <a:t>? </a:t>
            </a:r>
            <a:br>
              <a:rPr lang="es-ES" altLang="es-ES" sz="2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3" name="8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6846424"/>
              </p:ext>
            </p:extLst>
          </p:nvPr>
        </p:nvGraphicFramePr>
        <p:xfrm>
          <a:off x="539552" y="1302332"/>
          <a:ext cx="7980336" cy="4862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51" name="9 CuadroTexto"/>
          <p:cNvSpPr txBox="1">
            <a:spLocks noChangeArrowheads="1"/>
          </p:cNvSpPr>
          <p:nvPr/>
        </p:nvSpPr>
        <p:spPr bwMode="auto">
          <a:xfrm>
            <a:off x="4267042" y="2636912"/>
            <a:ext cx="21476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1400" b="1" dirty="0" smtClean="0"/>
              <a:t>Suma </a:t>
            </a:r>
            <a:r>
              <a:rPr lang="es-MX" sz="1400" b="1" dirty="0"/>
              <a:t>8+9+10=78 Suma </a:t>
            </a:r>
            <a:r>
              <a:rPr lang="es-MX" sz="1400" b="1" dirty="0" smtClean="0"/>
              <a:t>  9+10=56 </a:t>
            </a:r>
            <a:endParaRPr lang="es-ES" sz="1400" b="1" dirty="0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21</a:t>
            </a:fld>
            <a:endParaRPr lang="es-ES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293924" y="5877709"/>
            <a:ext cx="726025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Escala de 1 a 10, donde 1 es que seguramente no votará y 10 es que seguramente votará. </a:t>
            </a:r>
            <a:endParaRPr kumimoji="0" lang="es-ES" alt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560398" y="2760022"/>
            <a:ext cx="16015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b="1" dirty="0" smtClean="0"/>
              <a:t>Votantes probables</a:t>
            </a:r>
            <a:endParaRPr lang="es-ES" sz="1200" b="1" dirty="0"/>
          </a:p>
        </p:txBody>
      </p:sp>
      <p:sp>
        <p:nvSpPr>
          <p:cNvPr id="4" name="Abrir llave 3"/>
          <p:cNvSpPr/>
          <p:nvPr/>
        </p:nvSpPr>
        <p:spPr>
          <a:xfrm>
            <a:off x="4136761" y="2636912"/>
            <a:ext cx="169182" cy="52322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6012160" y="3557361"/>
            <a:ext cx="2160240" cy="212930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408115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899592" y="341858"/>
            <a:ext cx="7416824" cy="432048"/>
          </a:xfrm>
          <a:ln>
            <a:noFill/>
          </a:ln>
        </p:spPr>
        <p:txBody>
          <a:bodyPr>
            <a:normAutofit fontScale="90000"/>
          </a:bodyPr>
          <a:lstStyle/>
          <a:p>
            <a:pPr algn="ctr">
              <a:defRPr sz="1862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ES" altLang="es-ES" sz="20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¿</a:t>
            </a:r>
            <a:r>
              <a:rPr lang="es-ES" altLang="es-ES" sz="20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Qué </a:t>
            </a:r>
            <a:r>
              <a:rPr lang="es-ES" altLang="es-ES" sz="2000" b="1" dirty="0">
                <a:solidFill>
                  <a:schemeClr val="accent1">
                    <a:lumMod val="75000"/>
                  </a:schemeClr>
                </a:solidFill>
              </a:rPr>
              <a:t>medio le gusta para recibir mensajes y propaganda política?</a:t>
            </a:r>
            <a:endParaRPr lang="es-MX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22</a:t>
            </a:fld>
            <a:endParaRPr lang="es-ES" dirty="0"/>
          </a:p>
        </p:txBody>
      </p:sp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val="3493857426"/>
              </p:ext>
            </p:extLst>
          </p:nvPr>
        </p:nvGraphicFramePr>
        <p:xfrm>
          <a:off x="612648" y="1397000"/>
          <a:ext cx="8063808" cy="4264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ángulo 2"/>
          <p:cNvSpPr/>
          <p:nvPr/>
        </p:nvSpPr>
        <p:spPr>
          <a:xfrm>
            <a:off x="827584" y="5710019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400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Calificación individual para cada aspecto. Escala de </a:t>
            </a:r>
            <a:r>
              <a:rPr lang="es-ES" sz="1400" dirty="0">
                <a:latin typeface="Arial Narrow" panose="020B0606020202030204" pitchFamily="34" charset="0"/>
                <a:ea typeface="Times New Roman" panose="02020603050405020304" pitchFamily="18" charset="0"/>
              </a:rPr>
              <a:t>uno a diez, uno no le gusta y diez le gusta </a:t>
            </a:r>
            <a:r>
              <a:rPr lang="es-ES" sz="1400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mucho. </a:t>
            </a:r>
          </a:p>
          <a:p>
            <a:pPr algn="ctr">
              <a:spcAft>
                <a:spcPts val="0"/>
              </a:spcAft>
            </a:pPr>
            <a:r>
              <a:rPr lang="es-ES" sz="1400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Índice promedio ponderado</a:t>
            </a:r>
            <a:endParaRPr lang="es-E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90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612649" y="357166"/>
            <a:ext cx="8136982" cy="428628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¿Cómo califica los siguientes servicios públicos en </a:t>
            </a: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su </a:t>
            </a: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colonia o barrio? 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23</a:t>
            </a:fld>
            <a:endParaRPr lang="es-ES" dirty="0"/>
          </a:p>
        </p:txBody>
      </p:sp>
      <p:graphicFrame>
        <p:nvGraphicFramePr>
          <p:cNvPr id="8" name="Gráfico 7"/>
          <p:cNvGraphicFramePr/>
          <p:nvPr>
            <p:extLst>
              <p:ext uri="{D42A27DB-BD31-4B8C-83A1-F6EECF244321}">
                <p14:modId xmlns:p14="http://schemas.microsoft.com/office/powerpoint/2010/main" val="3111741587"/>
              </p:ext>
            </p:extLst>
          </p:nvPr>
        </p:nvGraphicFramePr>
        <p:xfrm>
          <a:off x="755576" y="1412776"/>
          <a:ext cx="7128792" cy="4608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Rectángulo 10"/>
          <p:cNvSpPr/>
          <p:nvPr/>
        </p:nvSpPr>
        <p:spPr>
          <a:xfrm>
            <a:off x="6948264" y="4077072"/>
            <a:ext cx="1657351" cy="11310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MX" sz="1350" b="1" dirty="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Escala de calificación </a:t>
            </a:r>
          </a:p>
          <a:p>
            <a:r>
              <a:rPr lang="es-MX" sz="1350" b="1" dirty="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del uno al 100, donde:</a:t>
            </a:r>
          </a:p>
          <a:p>
            <a:pPr marL="270000"/>
            <a:r>
              <a:rPr lang="es-MX" sz="1350" b="1" dirty="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350" b="1" dirty="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es muy mal y </a:t>
            </a:r>
          </a:p>
          <a:p>
            <a:pPr marL="270000"/>
            <a:r>
              <a:rPr lang="es-ES" sz="1350" b="1" dirty="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 excelente.</a:t>
            </a:r>
            <a:endParaRPr lang="es-ES" sz="1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7020272" y="3109406"/>
            <a:ext cx="1260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b="1" dirty="0" smtClean="0"/>
              <a:t>Promedio 65</a:t>
            </a:r>
            <a:endParaRPr lang="es-ES" sz="1400" b="1" dirty="0"/>
          </a:p>
        </p:txBody>
      </p:sp>
    </p:spTree>
    <p:extLst>
      <p:ext uri="{BB962C8B-B14F-4D97-AF65-F5344CB8AC3E}">
        <p14:creationId xmlns:p14="http://schemas.microsoft.com/office/powerpoint/2010/main" val="282882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6 Título"/>
          <p:cNvSpPr>
            <a:spLocks noGrp="1"/>
          </p:cNvSpPr>
          <p:nvPr>
            <p:ph type="title"/>
          </p:nvPr>
        </p:nvSpPr>
        <p:spPr>
          <a:xfrm>
            <a:off x="755576" y="332656"/>
            <a:ext cx="7344816" cy="405828"/>
          </a:xfrm>
        </p:spPr>
        <p:txBody>
          <a:bodyPr>
            <a:normAutofit/>
          </a:bodyPr>
          <a:lstStyle/>
          <a:p>
            <a:pPr algn="ctr"/>
            <a:r>
              <a:rPr lang="es-ES_tradnl" sz="2000" b="1" dirty="0" smtClean="0">
                <a:solidFill>
                  <a:schemeClr val="accent1">
                    <a:lumMod val="75000"/>
                  </a:schemeClr>
                </a:solidFill>
              </a:rPr>
              <a:t>¿Cuál es el principal problema de su delegación / colonia?</a:t>
            </a:r>
            <a:endParaRPr lang="es-ES" sz="2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24</a:t>
            </a:fld>
            <a:endParaRPr lang="es-ES" dirty="0"/>
          </a:p>
        </p:txBody>
      </p:sp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3527456616"/>
              </p:ext>
            </p:extLst>
          </p:nvPr>
        </p:nvGraphicFramePr>
        <p:xfrm>
          <a:off x="467544" y="1196752"/>
          <a:ext cx="432048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áfico 11"/>
          <p:cNvGraphicFramePr/>
          <p:nvPr>
            <p:extLst>
              <p:ext uri="{D42A27DB-BD31-4B8C-83A1-F6EECF244321}">
                <p14:modId xmlns:p14="http://schemas.microsoft.com/office/powerpoint/2010/main" val="1345377836"/>
              </p:ext>
            </p:extLst>
          </p:nvPr>
        </p:nvGraphicFramePr>
        <p:xfrm>
          <a:off x="4355976" y="1183213"/>
          <a:ext cx="432048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192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6 Título"/>
          <p:cNvSpPr>
            <a:spLocks noGrp="1"/>
          </p:cNvSpPr>
          <p:nvPr>
            <p:ph type="title"/>
          </p:nvPr>
        </p:nvSpPr>
        <p:spPr>
          <a:xfrm>
            <a:off x="755576" y="476672"/>
            <a:ext cx="7344816" cy="405828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sz="2000" b="1" dirty="0" smtClean="0">
                <a:solidFill>
                  <a:schemeClr val="accent1">
                    <a:lumMod val="75000"/>
                  </a:schemeClr>
                </a:solidFill>
              </a:rPr>
              <a:t>Principales problemas de su delegación / colonia </a:t>
            </a:r>
            <a:br>
              <a:rPr lang="es-ES_tradnl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S_tradnl" sz="2000" b="1" dirty="0" smtClean="0">
                <a:solidFill>
                  <a:schemeClr val="accent1">
                    <a:lumMod val="75000"/>
                  </a:schemeClr>
                </a:solidFill>
              </a:rPr>
              <a:t>relacionados con la delincuencia</a:t>
            </a:r>
            <a:endParaRPr lang="es-ES" sz="2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25</a:t>
            </a:fld>
            <a:endParaRPr lang="es-ES" dirty="0"/>
          </a:p>
        </p:txBody>
      </p:sp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352389445"/>
              </p:ext>
            </p:extLst>
          </p:nvPr>
        </p:nvGraphicFramePr>
        <p:xfrm>
          <a:off x="467544" y="1196752"/>
          <a:ext cx="432048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áfico 11"/>
          <p:cNvGraphicFramePr/>
          <p:nvPr>
            <p:extLst>
              <p:ext uri="{D42A27DB-BD31-4B8C-83A1-F6EECF244321}">
                <p14:modId xmlns:p14="http://schemas.microsoft.com/office/powerpoint/2010/main" val="3312311951"/>
              </p:ext>
            </p:extLst>
          </p:nvPr>
        </p:nvGraphicFramePr>
        <p:xfrm>
          <a:off x="4355976" y="1183213"/>
          <a:ext cx="4320480" cy="4622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ángulo 1"/>
          <p:cNvSpPr/>
          <p:nvPr/>
        </p:nvSpPr>
        <p:spPr>
          <a:xfrm>
            <a:off x="1475656" y="5853315"/>
            <a:ext cx="67746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400" dirty="0" smtClean="0"/>
              <a:t>        </a:t>
            </a:r>
            <a:r>
              <a:rPr lang="es-MX" sz="1200" b="1" dirty="0" smtClean="0"/>
              <a:t>Porcentaje </a:t>
            </a:r>
            <a:r>
              <a:rPr lang="es-MX" sz="1200" b="1" dirty="0"/>
              <a:t>de </a:t>
            </a:r>
            <a:r>
              <a:rPr lang="es-MX" sz="1200" b="1" dirty="0" smtClean="0"/>
              <a:t>las respuesta 81%                                 Porcentaje </a:t>
            </a:r>
            <a:r>
              <a:rPr lang="es-MX" sz="1200" b="1" dirty="0"/>
              <a:t>de las respuesta </a:t>
            </a:r>
            <a:r>
              <a:rPr lang="es-MX" sz="1200" b="1" dirty="0" smtClean="0"/>
              <a:t>79%</a:t>
            </a:r>
            <a:endParaRPr lang="es-MX" sz="1200" b="1" dirty="0"/>
          </a:p>
        </p:txBody>
      </p:sp>
    </p:spTree>
    <p:extLst>
      <p:ext uri="{BB962C8B-B14F-4D97-AF65-F5344CB8AC3E}">
        <p14:creationId xmlns:p14="http://schemas.microsoft.com/office/powerpoint/2010/main" val="360224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1043608" y="278414"/>
            <a:ext cx="7056784" cy="428628"/>
          </a:xfrm>
          <a:ln>
            <a:noFill/>
          </a:ln>
        </p:spPr>
        <p:txBody>
          <a:bodyPr>
            <a:normAutofit/>
          </a:bodyPr>
          <a:lstStyle/>
          <a:p>
            <a:pPr algn="ctr">
              <a:defRPr sz="1862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Delincuencia percibida en la Delegación Álvaro Obregón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26</a:t>
            </a:fld>
            <a:endParaRPr lang="es-ES" dirty="0"/>
          </a:p>
        </p:txBody>
      </p:sp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val="3056521883"/>
              </p:ext>
            </p:extLst>
          </p:nvPr>
        </p:nvGraphicFramePr>
        <p:xfrm>
          <a:off x="612648" y="1340768"/>
          <a:ext cx="806380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4572000" y="5921862"/>
            <a:ext cx="3918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Porcentaje de personas que responde afirmativamente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407515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1115616" y="908720"/>
            <a:ext cx="7396414" cy="406398"/>
          </a:xfrm>
        </p:spPr>
        <p:txBody>
          <a:bodyPr>
            <a:normAutofit fontScale="90000"/>
          </a:bodyPr>
          <a:lstStyle/>
          <a:p>
            <a:pPr algn="ctr"/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En todo el año pasado y los cuatro meses que han transcurrido de este año (De enero a abril), ¿Ha sufrido usted en lo personal alguno de los siguientes delitos? </a:t>
            </a:r>
            <a:b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27</a:t>
            </a:fld>
            <a:endParaRPr lang="es-ES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890312"/>
              </p:ext>
            </p:extLst>
          </p:nvPr>
        </p:nvGraphicFramePr>
        <p:xfrm>
          <a:off x="493343" y="1325329"/>
          <a:ext cx="8352928" cy="16565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21608"/>
                <a:gridCol w="904474"/>
                <a:gridCol w="711612"/>
                <a:gridCol w="864570"/>
                <a:gridCol w="737276"/>
                <a:gridCol w="852202"/>
                <a:gridCol w="829101"/>
                <a:gridCol w="753729"/>
                <a:gridCol w="678356"/>
              </a:tblGrid>
              <a:tr h="48396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es-E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Delitos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Sufrió 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 </a:t>
                      </a:r>
                      <a:r>
                        <a:rPr lang="es-E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 persona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 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violencia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 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Alvaro Obregón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 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 colonia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Transporte 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público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Apoyo 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policía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Denunció 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ante </a:t>
                      </a:r>
                      <a:r>
                        <a:rPr lang="es-E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MP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 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ha resuelto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23451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Robo a peatón      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21,1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95,5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94,6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80,4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71,9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55,8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41,1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37,1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34511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Lesión dolosa con arma blanca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4,1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97,7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90,9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63,6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18,2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45,5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38,6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18,2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3451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Robo casa-habitación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3,6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97,4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78,9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78,9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15,8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3451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Robo de vehículo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3,2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82,4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70,6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38,2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58,8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58,8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64,7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17,6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3451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Extorsión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1,7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61,1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61,1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33,3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16,7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27,8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5,6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Gráfico 7"/>
          <p:cNvGraphicFramePr/>
          <p:nvPr>
            <p:extLst>
              <p:ext uri="{D42A27DB-BD31-4B8C-83A1-F6EECF244321}">
                <p14:modId xmlns:p14="http://schemas.microsoft.com/office/powerpoint/2010/main" val="3250185691"/>
              </p:ext>
            </p:extLst>
          </p:nvPr>
        </p:nvGraphicFramePr>
        <p:xfrm>
          <a:off x="4283968" y="3542270"/>
          <a:ext cx="4320480" cy="2623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2617841708"/>
              </p:ext>
            </p:extLst>
          </p:nvPr>
        </p:nvGraphicFramePr>
        <p:xfrm>
          <a:off x="493343" y="3548038"/>
          <a:ext cx="4320480" cy="2617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2987824" y="3001860"/>
            <a:ext cx="3918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Porcentaje de personas que responde afirmativamente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200439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70892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es-ES" sz="4400" b="1" dirty="0">
                <a:solidFill>
                  <a:schemeClr val="accent1">
                    <a:lumMod val="75000"/>
                  </a:schemeClr>
                </a:solidFill>
              </a:rPr>
              <a:t>ANEXOS</a:t>
            </a:r>
            <a:endParaRPr lang="es-ES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28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053337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580195" y="113645"/>
            <a:ext cx="8280920" cy="40639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Calificación de los servicios públicos Delegación Álvaro Obregón 1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29</a:t>
            </a:fld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957597"/>
              </p:ext>
            </p:extLst>
          </p:nvPr>
        </p:nvGraphicFramePr>
        <p:xfrm>
          <a:off x="989247" y="609204"/>
          <a:ext cx="2358617" cy="60237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72328"/>
                <a:gridCol w="786289"/>
              </a:tblGrid>
              <a:tr h="198826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Colonias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Policía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Ángel Inn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5,9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San Bartolo </a:t>
                      </a:r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Ameyalco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Tizapán San Ángel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4,8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4,7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4,7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4,6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4,2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4,2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Eron Proal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4,1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4,1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3,9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3,9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3,8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3,8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3,6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Santa Fé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2,9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2,8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Zenon Delgado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2,6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Progreso </a:t>
                      </a:r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Tizapán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2,5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125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4,8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870963"/>
              </p:ext>
            </p:extLst>
          </p:nvPr>
        </p:nvGraphicFramePr>
        <p:xfrm>
          <a:off x="3689880" y="616287"/>
          <a:ext cx="2520280" cy="60320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938"/>
                <a:gridCol w="1224342"/>
              </a:tblGrid>
              <a:tr h="20709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Colonias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Asistencia social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San Ángel </a:t>
                      </a:r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Inn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Eron Proal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Santa Fé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5,9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Zenon Delgado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5,7</a:t>
                      </a: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5,7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5,6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5,4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5,3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5,3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5,2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5,2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Progreso Tizapán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Tizapán San Ángel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4,7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4,7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4,6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4,3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636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San Bartolo </a:t>
                      </a:r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Ameyalco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5,8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5,7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62902"/>
              </p:ext>
            </p:extLst>
          </p:nvPr>
        </p:nvGraphicFramePr>
        <p:xfrm>
          <a:off x="6552176" y="616287"/>
          <a:ext cx="2088026" cy="60320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91944"/>
                <a:gridCol w="696082"/>
              </a:tblGrid>
              <a:tr h="20709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Colonias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Basura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Progreso Tizapán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Tizapán San Ángel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Ángel Inn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Eron Proal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6,9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6,9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6,9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6,9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Bartolo Ameyalco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Santa </a:t>
                      </a:r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Fé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6,1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5,9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5,9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5,8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5,7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5,6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Zenon Delgado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5,6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5,5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5,5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5,4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5,1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636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4,7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4,6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4,4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6,2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860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1835696" y="180323"/>
            <a:ext cx="5737270" cy="406398"/>
          </a:xfrm>
        </p:spPr>
        <p:txBody>
          <a:bodyPr>
            <a:normAutofit/>
          </a:bodyPr>
          <a:lstStyle/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Marco de muestreo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3</a:t>
            </a:fld>
            <a:endParaRPr lang="es-ES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205941"/>
              </p:ext>
            </p:extLst>
          </p:nvPr>
        </p:nvGraphicFramePr>
        <p:xfrm>
          <a:off x="827584" y="691305"/>
          <a:ext cx="7502853" cy="56380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9902"/>
                <a:gridCol w="1457335"/>
                <a:gridCol w="691952"/>
                <a:gridCol w="691952"/>
                <a:gridCol w="691952"/>
                <a:gridCol w="691952"/>
                <a:gridCol w="691952"/>
                <a:gridCol w="691952"/>
                <a:gridCol w="691952"/>
                <a:gridCol w="691952"/>
              </a:tblGrid>
              <a:tr h="125901">
                <a:tc>
                  <a:txBody>
                    <a:bodyPr/>
                    <a:lstStyle/>
                    <a:p>
                      <a:pPr algn="l" fontAlgn="b"/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Noroeste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Noreste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Suroeste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Sureste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25901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Número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244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421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181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215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25901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Porcentaje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23,0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39,7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17,1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20,3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N°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 Colonia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Número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Porcentaje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Número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Porcentaje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Número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Porcentaje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Número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Porcentaje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 dirty="0" err="1">
                          <a:effectLst/>
                        </a:rPr>
                        <a:t>Garcimarrero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12,7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2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 dirty="0">
                          <a:effectLst/>
                        </a:rPr>
                        <a:t>Desarrollo Urbano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12,7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 dirty="0" err="1">
                          <a:effectLst/>
                        </a:rPr>
                        <a:t>Eron</a:t>
                      </a:r>
                      <a:r>
                        <a:rPr lang="es-ES" sz="900" b="1" u="none" strike="noStrike" dirty="0">
                          <a:effectLst/>
                        </a:rPr>
                        <a:t> Proal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12,7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4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 dirty="0" err="1">
                          <a:effectLst/>
                        </a:rPr>
                        <a:t>Jalalpa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12,7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5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Estado de Hidalgo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12,3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6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Piloto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12,3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7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Colinas del Sur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12,3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8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Santa Fé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12,3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9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 dirty="0">
                          <a:effectLst/>
                        </a:rPr>
                        <a:t>Las Palmas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7,1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30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 dirty="0" err="1">
                          <a:effectLst/>
                        </a:rPr>
                        <a:t>Zenon</a:t>
                      </a:r>
                      <a:r>
                        <a:rPr lang="es-ES" sz="900" b="1" u="none" strike="noStrike" dirty="0">
                          <a:effectLst/>
                        </a:rPr>
                        <a:t> Delgado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7,4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31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 dirty="0">
                          <a:effectLst/>
                        </a:rPr>
                        <a:t>Minas de Cristo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7,1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30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12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Alfonso XIII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7,1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30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13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Molino de Rosas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7,1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14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Paraíso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7,1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15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Arturo Martínez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7,1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16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Golondrina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7,1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17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Bellavista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7,1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18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Lomas de Becerra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7,1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19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Olivar del Conde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7,1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20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Lomas de Plateros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7,1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21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Alpes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7,1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22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Merced Gómez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7,1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23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 dirty="0">
                          <a:effectLst/>
                        </a:rPr>
                        <a:t>Puente Colorado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17,1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31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24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San Ángel Inn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16,6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30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25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Tetelpan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16,6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30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26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Florida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16,6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27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Las Águilas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16,6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28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Progreso Tizapán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16,6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/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29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 dirty="0" err="1">
                          <a:effectLst/>
                        </a:rPr>
                        <a:t>Tlacuitlapa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14,0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30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 dirty="0">
                          <a:effectLst/>
                        </a:rPr>
                        <a:t>Águilas Pilares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14,0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30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Tizapán San Ángel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14,4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32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Axotla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14,4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33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Olivar delos Padres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14,4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34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Lomas de la Era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14,4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5901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35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u="none" strike="noStrike">
                          <a:effectLst/>
                        </a:rPr>
                        <a:t>San Bartolo Ameyalco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 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 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>
                          <a:effectLst/>
                        </a:rPr>
                        <a:t>14,4</a:t>
                      </a:r>
                      <a:endParaRPr lang="es-E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effectLst/>
                        </a:rPr>
                        <a:t>31</a:t>
                      </a:r>
                      <a:endParaRPr lang="es-E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06" marR="7406" marT="740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543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30</a:t>
            </a:fld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484521"/>
              </p:ext>
            </p:extLst>
          </p:nvPr>
        </p:nvGraphicFramePr>
        <p:xfrm>
          <a:off x="539758" y="806154"/>
          <a:ext cx="2016018" cy="60320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938"/>
                <a:gridCol w="720080"/>
              </a:tblGrid>
              <a:tr h="20709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Colonias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Transporte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Progreso Tizapán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Eron Proal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Santa Fé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Ángel Inn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6,9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Zenon Delgado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6,6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6,5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6,5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6,5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San Bartolo </a:t>
                      </a:r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Ameyalco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6,4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Tizapán</a:t>
                      </a:r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 San Ángel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6,4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6,3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6,1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6,1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5,8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5,5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636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5,5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5,2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4,1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6,7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384170"/>
              </p:ext>
            </p:extLst>
          </p:nvPr>
        </p:nvGraphicFramePr>
        <p:xfrm>
          <a:off x="2644966" y="806153"/>
          <a:ext cx="1919632" cy="60320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938"/>
                <a:gridCol w="623694"/>
              </a:tblGrid>
              <a:tr h="20709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Colonias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Escuelas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Progreso </a:t>
                      </a:r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Tizapán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Santa Fé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Tizapán San Ángel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7,9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7,9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Eron Proal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Zenon Delgado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Ángel Inn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6,8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6,8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6,5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6,4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6,3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6,3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6,3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6,3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5,9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Bartolo Ameyalco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5,9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5,9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5,5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5,3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636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5,3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4,6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4,5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6,8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812750"/>
              </p:ext>
            </p:extLst>
          </p:nvPr>
        </p:nvGraphicFramePr>
        <p:xfrm>
          <a:off x="4656300" y="806154"/>
          <a:ext cx="1944010" cy="60320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938"/>
                <a:gridCol w="648072"/>
              </a:tblGrid>
              <a:tr h="20709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Colonias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Mercados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Eron Proal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7,9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Progreso Tizapán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7,9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Tizapán San Ángel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Santa Fé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Zenon Delgado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Ángel Inn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6,9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6,6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6,5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6,5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6,4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6,4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6,4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6,3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Bartolo Ameyalco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6,2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6,2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6,2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6,1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5,8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5,8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5,4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636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5,4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5,2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6,8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77514"/>
              </p:ext>
            </p:extLst>
          </p:nvPr>
        </p:nvGraphicFramePr>
        <p:xfrm>
          <a:off x="6697327" y="806153"/>
          <a:ext cx="1872208" cy="60320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938"/>
                <a:gridCol w="576270"/>
              </a:tblGrid>
              <a:tr h="20709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Colonias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Drenaje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Tizapán San Ángel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Progreso Tizapán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Ángel Inn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Eron Proal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6,9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6,8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6,8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6,8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Santa </a:t>
                      </a:r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Fé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6,6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Zenon</a:t>
                      </a:r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 Delgado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6,5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6,4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6,3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6,3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San Bartolo </a:t>
                      </a:r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Ameyalco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6,2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6,2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5,9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636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5,9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5,8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5,6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6,9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6 Título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80920" cy="40639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Calificación de los servicios públicos Delegación Álvaro Obregón 2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37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80920" cy="40639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Calificación de los servicios públicos Delegación Álvaro Obregón 3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31</a:t>
            </a:fld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44759"/>
              </p:ext>
            </p:extLst>
          </p:nvPr>
        </p:nvGraphicFramePr>
        <p:xfrm>
          <a:off x="989247" y="671843"/>
          <a:ext cx="2574641" cy="60320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72328"/>
                <a:gridCol w="1002313"/>
              </a:tblGrid>
              <a:tr h="20709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Colonias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Pavimentación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Progreso </a:t>
                      </a:r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Tizapán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Tizapán San Ángel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Eron Proal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6,9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Ángel Inn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Santa Fé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6,2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6,1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San Bartolo </a:t>
                      </a:r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Ameyalco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5,7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5,5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5,5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5,3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5,3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5,2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5,1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636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5,1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Zenon Delgado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6,3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798981"/>
              </p:ext>
            </p:extLst>
          </p:nvPr>
        </p:nvGraphicFramePr>
        <p:xfrm>
          <a:off x="3743908" y="671976"/>
          <a:ext cx="2376264" cy="60320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938"/>
                <a:gridCol w="1080326"/>
              </a:tblGrid>
              <a:tr h="207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Colonias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 Alumbrado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9,4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Progreso Tizapán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Eron Proal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Santa Fé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Tizapán San Ángel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Ángel Inn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7,4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Zenon Delgado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6,8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6,8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6,8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6,6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6,6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6,5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6,5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6,5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6,4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6,4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6,4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6,4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6,1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5,9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San Bartolo </a:t>
                      </a:r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Ameyalco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5,9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5,8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636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5,6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5,6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5,2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7,0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035843"/>
              </p:ext>
            </p:extLst>
          </p:nvPr>
        </p:nvGraphicFramePr>
        <p:xfrm>
          <a:off x="6300192" y="685716"/>
          <a:ext cx="2376264" cy="60320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91944"/>
                <a:gridCol w="984320"/>
              </a:tblGrid>
              <a:tr h="20709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Colonias</a:t>
                      </a:r>
                      <a:endParaRPr lang="es-E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Agua potable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Tizapán San Ángel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Progreso Tizapán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7,9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Santa Fé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7,9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Eron Proal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Ángel Inn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7,2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6,9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Bartolo Ameyalco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6,8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6,8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6,6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6,6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6,6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6,4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6,4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6,4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Zenon Delgado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636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5,8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5,3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7,2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678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32</a:t>
            </a:fld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486359"/>
              </p:ext>
            </p:extLst>
          </p:nvPr>
        </p:nvGraphicFramePr>
        <p:xfrm>
          <a:off x="634231" y="690097"/>
          <a:ext cx="2376058" cy="60320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938"/>
                <a:gridCol w="1080120"/>
              </a:tblGrid>
              <a:tr h="20709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Colonia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Robo a peatón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32,3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Tizapán San Ángel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32,3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Bartolo Ameyalco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Santa Fé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13,3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Ángel Inn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Zenon Delgado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Eron</a:t>
                      </a:r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 Proal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636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Progreso Tizapán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21,1</a:t>
                      </a:r>
                      <a:endParaRPr kumimoji="0" lang="es-ES" sz="1000" b="1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278546"/>
              </p:ext>
            </p:extLst>
          </p:nvPr>
        </p:nvGraphicFramePr>
        <p:xfrm>
          <a:off x="3223671" y="705418"/>
          <a:ext cx="2431090" cy="60320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938"/>
                <a:gridCol w="1135152"/>
              </a:tblGrid>
              <a:tr h="20709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Colonia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Robo de vehículo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26,7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Ángel Inn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Santa Fé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Bartolo Ameyalco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Zenon</a:t>
                      </a:r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 Delgado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3,2</a:t>
                      </a: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Tizapán San Ángel</a:t>
                      </a: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3,2</a:t>
                      </a: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3,2</a:t>
                      </a: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Eron Proal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636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Progreso Tizapán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3,2</a:t>
                      </a:r>
                      <a:endParaRPr kumimoji="0" lang="es-ES" sz="1000" b="1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546310"/>
              </p:ext>
            </p:extLst>
          </p:nvPr>
        </p:nvGraphicFramePr>
        <p:xfrm>
          <a:off x="5868143" y="705418"/>
          <a:ext cx="2736304" cy="60320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938"/>
                <a:gridCol w="1440366"/>
              </a:tblGrid>
              <a:tr h="20709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Colonia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Robo casa-habitación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Eron Proal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Zenon Delgado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Santa Fé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Ángel Inn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Progreso Tizapán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636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Tizapán San Ángel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Bartolo Ameyalco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3,6</a:t>
                      </a:r>
                      <a:endParaRPr kumimoji="0" lang="es-ES" sz="1000" b="1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6 Título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80920" cy="406398"/>
          </a:xfrm>
        </p:spPr>
        <p:txBody>
          <a:bodyPr>
            <a:normAutofit/>
          </a:bodyPr>
          <a:lstStyle/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Victimización Delegación Álvaro Obregón 1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66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612648" y="67049"/>
            <a:ext cx="8280920" cy="406398"/>
          </a:xfrm>
        </p:spPr>
        <p:txBody>
          <a:bodyPr>
            <a:normAutofit/>
          </a:bodyPr>
          <a:lstStyle/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Victimización Delegación Álvaro Obregón 2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33</a:t>
            </a:fld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048849"/>
              </p:ext>
            </p:extLst>
          </p:nvPr>
        </p:nvGraphicFramePr>
        <p:xfrm>
          <a:off x="1047836" y="546755"/>
          <a:ext cx="2430625" cy="60842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35932"/>
                <a:gridCol w="994693"/>
              </a:tblGrid>
              <a:tr h="25935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Colonia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Extorsión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Tizapán San Ángel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Santa Fé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Eron Proal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Zenon Delgado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Ángel Inn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Progreso Tizapán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Bartolo Ameyalco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125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1,7</a:t>
                      </a:r>
                      <a:endParaRPr kumimoji="0" lang="es-ES" sz="1000" b="1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349359"/>
              </p:ext>
            </p:extLst>
          </p:nvPr>
        </p:nvGraphicFramePr>
        <p:xfrm>
          <a:off x="3718902" y="518492"/>
          <a:ext cx="2520280" cy="61392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938"/>
                <a:gridCol w="1224342"/>
              </a:tblGrid>
              <a:tr h="20709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Colonia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i="0" u="none" strike="noStrike" dirty="0">
                          <a:effectLst/>
                          <a:latin typeface="Arial" panose="020B0604020202020204" pitchFamily="34" charset="0"/>
                        </a:rPr>
                        <a:t>Lesión dolosa con arma blanca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16,7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Ángel Inn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San Bartolo </a:t>
                      </a:r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Ameyalco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Santa Fé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Eron Proal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Zenon Delgado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Progreso Tizapán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636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Tizapán San Ángel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4,1</a:t>
                      </a:r>
                      <a:endParaRPr kumimoji="0" lang="es-ES" sz="1000" b="1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947829"/>
              </p:ext>
            </p:extLst>
          </p:nvPr>
        </p:nvGraphicFramePr>
        <p:xfrm>
          <a:off x="6445601" y="518492"/>
          <a:ext cx="2484320" cy="61392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91944"/>
                <a:gridCol w="1092376"/>
              </a:tblGrid>
              <a:tr h="20709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Colonia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Se han cometido secuestros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90,3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87,1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Ángel Inn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Bartolo Ameyalco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60,0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53,3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53,3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51,6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Eron</a:t>
                      </a:r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 Proal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41,9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38,7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Zenon</a:t>
                      </a:r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 Delgado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38,7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Santa Fé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29,0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12,9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5636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Tizapán San Ángel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12,9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Progreso Tizapán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56,3</a:t>
                      </a:r>
                      <a:endParaRPr kumimoji="0" lang="es-ES" sz="1000" b="1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156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580195" y="113645"/>
            <a:ext cx="8280920" cy="406398"/>
          </a:xfrm>
        </p:spPr>
        <p:txBody>
          <a:bodyPr>
            <a:normAutofit/>
          </a:bodyPr>
          <a:lstStyle/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Percepción inseguridad Delegación Álvaro Obregón 1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34</a:t>
            </a:fld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959033"/>
              </p:ext>
            </p:extLst>
          </p:nvPr>
        </p:nvGraphicFramePr>
        <p:xfrm>
          <a:off x="989247" y="609204"/>
          <a:ext cx="2502633" cy="61392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22513"/>
                <a:gridCol w="1080120"/>
              </a:tblGrid>
              <a:tr h="198826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Colonia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Existe narcomenudeo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93,5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90,0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Bartolo Ameyalco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86,7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Ángel Inn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83,3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83,3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67,7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66,7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Santa Fé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66,7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Zenon</a:t>
                      </a:r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 Delgado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64,5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64,5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48,4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Eron Proal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38,7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29,0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25,8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Tizapán San Ángel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19,4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Progreso Tizapán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6,5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125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66,5</a:t>
                      </a:r>
                      <a:endParaRPr kumimoji="0" lang="es-ES" sz="1000" b="1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364184"/>
              </p:ext>
            </p:extLst>
          </p:nvPr>
        </p:nvGraphicFramePr>
        <p:xfrm>
          <a:off x="3707904" y="608808"/>
          <a:ext cx="2394288" cy="61392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938"/>
                <a:gridCol w="1098350"/>
              </a:tblGrid>
              <a:tr h="20709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Colonia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Existen bandas de delincuentes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Progreso </a:t>
                      </a:r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Tizapán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Eron Proal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93,5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Zenon Delgado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93,5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93,5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90,3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90,3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86,7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83,3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83,3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Tizapán</a:t>
                      </a:r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 San Ángel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77,4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Santa </a:t>
                      </a:r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Fé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Ángel Inn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67,7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Bartolo Ameyalco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5636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26,7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77,4</a:t>
                      </a:r>
                      <a:endParaRPr kumimoji="0" lang="es-ES" sz="1000" b="1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91181"/>
              </p:ext>
            </p:extLst>
          </p:nvPr>
        </p:nvGraphicFramePr>
        <p:xfrm>
          <a:off x="6319558" y="608808"/>
          <a:ext cx="2412312" cy="61392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13526"/>
                <a:gridCol w="1098786"/>
              </a:tblGrid>
              <a:tr h="20709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Colonia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Existen bandas de jóvenes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Zenon Delgado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Progreso Tizapán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Santa Fé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93,5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Eron Proal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93,5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93,5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93,5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87,1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87,1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Tizapán San Ángel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87,1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San Ángel </a:t>
                      </a:r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Inn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5636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Bartolo Ameyalco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84,7</a:t>
                      </a:r>
                      <a:endParaRPr kumimoji="0" lang="es-ES" sz="1000" b="1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286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580195" y="113645"/>
            <a:ext cx="8280920" cy="406398"/>
          </a:xfrm>
        </p:spPr>
        <p:txBody>
          <a:bodyPr>
            <a:normAutofit/>
          </a:bodyPr>
          <a:lstStyle/>
          <a:p>
            <a:pPr algn="ctr"/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Percepción inseguridad Delegación </a:t>
            </a: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Álvaro Obregón 2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35</a:t>
            </a:fld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660247"/>
              </p:ext>
            </p:extLst>
          </p:nvPr>
        </p:nvGraphicFramePr>
        <p:xfrm>
          <a:off x="989247" y="609204"/>
          <a:ext cx="2574641" cy="61392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22513"/>
                <a:gridCol w="1152128"/>
              </a:tblGrid>
              <a:tr h="198826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Colonia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Existen cobro por derecho de piso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93,5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Ángel Inn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Santa </a:t>
                      </a:r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Fé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San Bartolo </a:t>
                      </a:r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Ameyalco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56,7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51,6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48,4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Eron Proal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41,9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Zenon Delgado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41,9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41,9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13,3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13,3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13,3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9,7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Tizapán San Ángel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9,7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54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Progreso Tizapán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0,0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125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50,6</a:t>
                      </a:r>
                      <a:endParaRPr kumimoji="0" lang="es-ES" sz="1000" b="1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953296"/>
              </p:ext>
            </p:extLst>
          </p:nvPr>
        </p:nvGraphicFramePr>
        <p:xfrm>
          <a:off x="3866964" y="608808"/>
          <a:ext cx="2277264" cy="61392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938"/>
                <a:gridCol w="981326"/>
              </a:tblGrid>
              <a:tr h="20709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Colonia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Existen drogadictos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Santa Fé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Progreso Tizapán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Eron Proal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93,5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93,5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Zenon Delgado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90,3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87,1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80,6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80,6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err="1">
                          <a:effectLst/>
                          <a:latin typeface="Arial" panose="020B0604020202020204" pitchFamily="34" charset="0"/>
                        </a:rPr>
                        <a:t>Tizapán</a:t>
                      </a:r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 San Ángel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80,6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Ángel Inn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70,0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Bartolo Ameyalco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5636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79,5</a:t>
                      </a:r>
                      <a:endParaRPr kumimoji="0" lang="es-ES" sz="1000" b="1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184751"/>
              </p:ext>
            </p:extLst>
          </p:nvPr>
        </p:nvGraphicFramePr>
        <p:xfrm>
          <a:off x="6444208" y="608808"/>
          <a:ext cx="2340304" cy="61392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32192"/>
                <a:gridCol w="1008112"/>
              </a:tblGrid>
              <a:tr h="20709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Colonia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effectLst/>
                          <a:latin typeface="Arial" panose="020B0604020202020204" pitchFamily="34" charset="0"/>
                        </a:rPr>
                        <a:t>Hay corrupción de policías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Paraíso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Plateros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Axotla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Águilas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96,8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Tetelpan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Estado de Hidalgo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93,3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Colinas del Sur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Tlacuitlapa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Las Palmas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Florida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80,0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Minas de Cristo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Alpes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76,7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Puente Colorado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74,2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Águilas Pilares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74,2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Molino de Rosas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73,3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Tizapán San Ángel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71,0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Santa Fé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Ángel Inn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70,0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Alfonso XIII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Golondrina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60,0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Zenon Delgado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58,1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Piloto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Arturo Martínez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Olivar delos Padres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Merced Gómez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Lomas de la Era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Desarrollo Urbano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51,6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Bellavista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Olivar del Conde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50,0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San Bartolo Ameyalco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46,7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Eron Proal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45,2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Lomas de Becerra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43,3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5636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Jalalpa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Garcimarrero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Progreso Tizapán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221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0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64,2</a:t>
                      </a:r>
                      <a:endParaRPr kumimoji="0" lang="es-ES" sz="1000" b="1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144" marR="5144" marT="5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865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6 Título"/>
          <p:cNvSpPr>
            <a:spLocks noGrp="1"/>
          </p:cNvSpPr>
          <p:nvPr>
            <p:ph type="title"/>
          </p:nvPr>
        </p:nvSpPr>
        <p:spPr>
          <a:xfrm>
            <a:off x="1946275" y="203200"/>
            <a:ext cx="5757863" cy="65405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Perfil socio-demográfico</a:t>
            </a:r>
            <a:b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s-ES" sz="2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2" name="7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5347706"/>
              </p:ext>
            </p:extLst>
          </p:nvPr>
        </p:nvGraphicFramePr>
        <p:xfrm>
          <a:off x="323528" y="2221293"/>
          <a:ext cx="3781623" cy="2863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8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1103693"/>
              </p:ext>
            </p:extLst>
          </p:nvPr>
        </p:nvGraphicFramePr>
        <p:xfrm>
          <a:off x="3707904" y="1136650"/>
          <a:ext cx="5112569" cy="2519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1751" name="9 CuadroTexto"/>
          <p:cNvSpPr txBox="1">
            <a:spLocks noChangeArrowheads="1"/>
          </p:cNvSpPr>
          <p:nvPr/>
        </p:nvSpPr>
        <p:spPr bwMode="auto">
          <a:xfrm>
            <a:off x="5050261" y="1705234"/>
            <a:ext cx="256148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1400" b="1" dirty="0" smtClean="0"/>
              <a:t>Promedio: 39 </a:t>
            </a:r>
            <a:r>
              <a:rPr lang="es-MX" sz="1400" b="1" dirty="0"/>
              <a:t>años</a:t>
            </a:r>
            <a:endParaRPr lang="es-ES" sz="1400" b="1" dirty="0"/>
          </a:p>
        </p:txBody>
      </p:sp>
      <p:sp>
        <p:nvSpPr>
          <p:cNvPr id="31753" name="14 CuadroTexto"/>
          <p:cNvSpPr txBox="1">
            <a:spLocks noChangeArrowheads="1"/>
          </p:cNvSpPr>
          <p:nvPr/>
        </p:nvSpPr>
        <p:spPr bwMode="auto">
          <a:xfrm>
            <a:off x="5322889" y="4070708"/>
            <a:ext cx="201622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1400" b="1" dirty="0" smtClean="0"/>
              <a:t>Promedio: 11 años</a:t>
            </a:r>
            <a:endParaRPr lang="es-ES" sz="1400" b="1" dirty="0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4</a:t>
            </a:fld>
            <a:endParaRPr lang="es-ES" dirty="0"/>
          </a:p>
        </p:txBody>
      </p:sp>
      <p:graphicFrame>
        <p:nvGraphicFramePr>
          <p:cNvPr id="11" name="8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7564676"/>
              </p:ext>
            </p:extLst>
          </p:nvPr>
        </p:nvGraphicFramePr>
        <p:xfrm>
          <a:off x="3707903" y="3650224"/>
          <a:ext cx="5112569" cy="2519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36590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6 Título"/>
          <p:cNvSpPr>
            <a:spLocks noGrp="1"/>
          </p:cNvSpPr>
          <p:nvPr>
            <p:ph type="title"/>
          </p:nvPr>
        </p:nvSpPr>
        <p:spPr>
          <a:xfrm>
            <a:off x="1946275" y="203200"/>
            <a:ext cx="5757863" cy="65405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Perfil socio-demográfico</a:t>
            </a:r>
            <a:b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s-ES" sz="2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3" name="8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3147291"/>
              </p:ext>
            </p:extLst>
          </p:nvPr>
        </p:nvGraphicFramePr>
        <p:xfrm>
          <a:off x="539552" y="1302332"/>
          <a:ext cx="4968552" cy="2519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51" name="9 CuadroTexto"/>
          <p:cNvSpPr txBox="1">
            <a:spLocks noChangeArrowheads="1"/>
          </p:cNvSpPr>
          <p:nvPr/>
        </p:nvSpPr>
        <p:spPr bwMode="auto">
          <a:xfrm>
            <a:off x="2051720" y="1951867"/>
            <a:ext cx="21476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1400" b="1" dirty="0" smtClean="0"/>
              <a:t>Promedio: 5 personas</a:t>
            </a:r>
            <a:endParaRPr lang="es-ES" sz="1400" b="1" dirty="0"/>
          </a:p>
        </p:txBody>
      </p:sp>
      <p:graphicFrame>
        <p:nvGraphicFramePr>
          <p:cNvPr id="15" name="1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3626440"/>
              </p:ext>
            </p:extLst>
          </p:nvPr>
        </p:nvGraphicFramePr>
        <p:xfrm>
          <a:off x="5796135" y="1196752"/>
          <a:ext cx="2489721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5</a:t>
            </a:fld>
            <a:endParaRPr lang="es-ES" dirty="0"/>
          </a:p>
        </p:txBody>
      </p:sp>
      <p:graphicFrame>
        <p:nvGraphicFramePr>
          <p:cNvPr id="10" name="1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0338090"/>
              </p:ext>
            </p:extLst>
          </p:nvPr>
        </p:nvGraphicFramePr>
        <p:xfrm>
          <a:off x="5940152" y="3821695"/>
          <a:ext cx="2592288" cy="2415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8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4477837"/>
              </p:ext>
            </p:extLst>
          </p:nvPr>
        </p:nvGraphicFramePr>
        <p:xfrm>
          <a:off x="539552" y="3789040"/>
          <a:ext cx="4968552" cy="2519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7" name="9 CuadroTexto"/>
          <p:cNvSpPr txBox="1">
            <a:spLocks noChangeArrowheads="1"/>
          </p:cNvSpPr>
          <p:nvPr/>
        </p:nvSpPr>
        <p:spPr bwMode="auto">
          <a:xfrm>
            <a:off x="1980084" y="4432504"/>
            <a:ext cx="21476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1400" b="1" dirty="0" smtClean="0"/>
              <a:t>Promedio: 3 personas</a:t>
            </a:r>
            <a:endParaRPr lang="es-ES" sz="1400" b="1" dirty="0"/>
          </a:p>
        </p:txBody>
      </p:sp>
      <p:sp>
        <p:nvSpPr>
          <p:cNvPr id="2" name="CuadroTexto 1"/>
          <p:cNvSpPr txBox="1"/>
          <p:nvPr/>
        </p:nvSpPr>
        <p:spPr>
          <a:xfrm>
            <a:off x="7641128" y="2241755"/>
            <a:ext cx="644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dirty="0" smtClean="0"/>
              <a:t>Media </a:t>
            </a:r>
          </a:p>
          <a:p>
            <a:pPr algn="ctr"/>
            <a:r>
              <a:rPr lang="es-MX" sz="1200" dirty="0" smtClean="0"/>
              <a:t>baja</a:t>
            </a:r>
            <a:endParaRPr lang="es-ES" sz="12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5639428" y="2170416"/>
            <a:ext cx="601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Media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371777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1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3839806"/>
              </p:ext>
            </p:extLst>
          </p:nvPr>
        </p:nvGraphicFramePr>
        <p:xfrm>
          <a:off x="251520" y="1110510"/>
          <a:ext cx="8640960" cy="2622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626" name="6 Título"/>
          <p:cNvSpPr>
            <a:spLocks noGrp="1"/>
          </p:cNvSpPr>
          <p:nvPr>
            <p:ph type="title"/>
          </p:nvPr>
        </p:nvSpPr>
        <p:spPr>
          <a:xfrm>
            <a:off x="612648" y="417426"/>
            <a:ext cx="7991800" cy="451611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Sí hoy fueran las elecciones para Presidente de la </a:t>
            </a: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República / </a:t>
            </a:r>
            <a:b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Jefe </a:t>
            </a: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de Gobierno </a:t>
            </a:r>
            <a:r>
              <a:rPr lang="es-MX" sz="2000" b="1" dirty="0" err="1">
                <a:solidFill>
                  <a:schemeClr val="accent1">
                    <a:lumMod val="75000"/>
                  </a:schemeClr>
                </a:solidFill>
              </a:rPr>
              <a:t>CDMX</a:t>
            </a: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, ¿Por </a:t>
            </a: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quién votaría</a:t>
            </a: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630" name="7 CuadroTexto"/>
          <p:cNvSpPr txBox="1">
            <a:spLocks noChangeArrowheads="1"/>
          </p:cNvSpPr>
          <p:nvPr/>
        </p:nvSpPr>
        <p:spPr bwMode="auto">
          <a:xfrm>
            <a:off x="2339752" y="1163658"/>
            <a:ext cx="5515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 dirty="0"/>
              <a:t>Voto elecciones para Presidente de la Repúbl</a:t>
            </a:r>
            <a:r>
              <a:rPr lang="es-MX" dirty="0"/>
              <a:t>ica </a:t>
            </a:r>
            <a:endParaRPr lang="es-MX" b="1" dirty="0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6</a:t>
            </a:fld>
            <a:endParaRPr lang="es-ES" dirty="0"/>
          </a:p>
        </p:txBody>
      </p:sp>
      <p:graphicFrame>
        <p:nvGraphicFramePr>
          <p:cNvPr id="12" name="1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3254025"/>
              </p:ext>
            </p:extLst>
          </p:nvPr>
        </p:nvGraphicFramePr>
        <p:xfrm>
          <a:off x="395536" y="3733430"/>
          <a:ext cx="8496944" cy="2622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7 CuadroTexto"/>
          <p:cNvSpPr txBox="1">
            <a:spLocks noChangeArrowheads="1"/>
          </p:cNvSpPr>
          <p:nvPr/>
        </p:nvSpPr>
        <p:spPr bwMode="auto">
          <a:xfrm>
            <a:off x="2411760" y="3786578"/>
            <a:ext cx="51689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 dirty="0"/>
              <a:t>Voto elecciones para Jefe de Gobierno </a:t>
            </a:r>
            <a:r>
              <a:rPr lang="es-MX" b="1" dirty="0" err="1"/>
              <a:t>CDMX</a:t>
            </a:r>
            <a:endParaRPr lang="es-MX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5796136" y="1670622"/>
            <a:ext cx="2462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400" dirty="0" smtClean="0"/>
              <a:t>Votación efectiva y</a:t>
            </a:r>
          </a:p>
          <a:p>
            <a:pPr algn="ctr"/>
            <a:r>
              <a:rPr lang="es-MX" sz="1400" dirty="0" smtClean="0"/>
              <a:t>Votación bruta (mismo color)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71612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1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6541831"/>
              </p:ext>
            </p:extLst>
          </p:nvPr>
        </p:nvGraphicFramePr>
        <p:xfrm>
          <a:off x="323528" y="1110510"/>
          <a:ext cx="8496944" cy="2622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626" name="6 Título"/>
          <p:cNvSpPr>
            <a:spLocks noGrp="1"/>
          </p:cNvSpPr>
          <p:nvPr>
            <p:ph type="title"/>
          </p:nvPr>
        </p:nvSpPr>
        <p:spPr>
          <a:xfrm>
            <a:off x="608869" y="406520"/>
            <a:ext cx="7991800" cy="451611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Sí hoy fueran las elecciones para Presidente de la </a:t>
            </a: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República / </a:t>
            </a:r>
            <a:b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Jefe </a:t>
            </a: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de Gobierno </a:t>
            </a:r>
            <a:r>
              <a:rPr lang="es-MX" sz="2000" b="1" dirty="0" err="1">
                <a:solidFill>
                  <a:schemeClr val="accent1">
                    <a:lumMod val="75000"/>
                  </a:schemeClr>
                </a:solidFill>
              </a:rPr>
              <a:t>CDMX</a:t>
            </a: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, ¿Por qué partido votaría?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630" name="7 CuadroTexto"/>
          <p:cNvSpPr txBox="1">
            <a:spLocks noChangeArrowheads="1"/>
          </p:cNvSpPr>
          <p:nvPr/>
        </p:nvSpPr>
        <p:spPr bwMode="auto">
          <a:xfrm>
            <a:off x="2339752" y="1163658"/>
            <a:ext cx="5515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 dirty="0"/>
              <a:t>Voto elecciones para Presidente de la Repúbl</a:t>
            </a:r>
            <a:r>
              <a:rPr lang="es-MX" dirty="0"/>
              <a:t>ica </a:t>
            </a:r>
            <a:endParaRPr lang="es-MX" b="1" dirty="0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7</a:t>
            </a:fld>
            <a:endParaRPr lang="es-ES" dirty="0"/>
          </a:p>
        </p:txBody>
      </p:sp>
      <p:graphicFrame>
        <p:nvGraphicFramePr>
          <p:cNvPr id="12" name="1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5362298"/>
              </p:ext>
            </p:extLst>
          </p:nvPr>
        </p:nvGraphicFramePr>
        <p:xfrm>
          <a:off x="395536" y="3733430"/>
          <a:ext cx="8496944" cy="2622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7 CuadroTexto"/>
          <p:cNvSpPr txBox="1">
            <a:spLocks noChangeArrowheads="1"/>
          </p:cNvSpPr>
          <p:nvPr/>
        </p:nvSpPr>
        <p:spPr bwMode="auto">
          <a:xfrm>
            <a:off x="2593848" y="3828820"/>
            <a:ext cx="51689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 dirty="0"/>
              <a:t>Voto elecciones para Jefe de Gobierno </a:t>
            </a:r>
            <a:r>
              <a:rPr lang="es-MX" b="1" dirty="0" err="1"/>
              <a:t>CDMX</a:t>
            </a:r>
            <a:endParaRPr lang="es-MX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6012160" y="1898750"/>
            <a:ext cx="2462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400" dirty="0" smtClean="0"/>
              <a:t>Votación efectiva y</a:t>
            </a:r>
          </a:p>
          <a:p>
            <a:pPr algn="ctr"/>
            <a:r>
              <a:rPr lang="es-MX" sz="1400" dirty="0" smtClean="0"/>
              <a:t>Votación bruta (mismo color)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330856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1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6724259"/>
              </p:ext>
            </p:extLst>
          </p:nvPr>
        </p:nvGraphicFramePr>
        <p:xfrm>
          <a:off x="251520" y="1110510"/>
          <a:ext cx="8640960" cy="4838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626" name="6 Título"/>
          <p:cNvSpPr>
            <a:spLocks noGrp="1"/>
          </p:cNvSpPr>
          <p:nvPr>
            <p:ph type="title"/>
          </p:nvPr>
        </p:nvSpPr>
        <p:spPr>
          <a:xfrm>
            <a:off x="612648" y="188640"/>
            <a:ext cx="7991800" cy="603359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Sí hoy fueran las elecciones para Alcalde de la Delegación de Álvaro Obregón, ¿Por quién votaría?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630" name="7 CuadroTexto"/>
          <p:cNvSpPr txBox="1">
            <a:spLocks noChangeArrowheads="1"/>
          </p:cNvSpPr>
          <p:nvPr/>
        </p:nvSpPr>
        <p:spPr bwMode="auto">
          <a:xfrm>
            <a:off x="1043608" y="1199069"/>
            <a:ext cx="73788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 dirty="0"/>
              <a:t>Voto elecciones para Alcalde de la Delegación de Álvaro Obregón</a:t>
            </a: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8</a:t>
            </a:fld>
            <a:endParaRPr lang="es-ES" dirty="0"/>
          </a:p>
        </p:txBody>
      </p:sp>
      <p:sp>
        <p:nvSpPr>
          <p:cNvPr id="3" name="CuadroTexto 2"/>
          <p:cNvSpPr txBox="1"/>
          <p:nvPr/>
        </p:nvSpPr>
        <p:spPr>
          <a:xfrm>
            <a:off x="5796136" y="1886912"/>
            <a:ext cx="2462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400" dirty="0" smtClean="0"/>
              <a:t>Votación efectiva y</a:t>
            </a:r>
          </a:p>
          <a:p>
            <a:pPr algn="ctr"/>
            <a:r>
              <a:rPr lang="es-MX" sz="1400" dirty="0" smtClean="0"/>
              <a:t>Votación bruta (mismo color)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134782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551178" y="272044"/>
            <a:ext cx="8280920" cy="40639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Sí hoy fueran las elecciones para Jefe de Gobierno </a:t>
            </a: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de </a:t>
            </a: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la Ciudad de México, ¿Por quién votaría?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1DD1-85C1-49B3-B1C5-EE774245D815}" type="slidenum">
              <a:rPr lang="es-ES" smtClean="0"/>
              <a:pPr/>
              <a:t>9</a:t>
            </a:fld>
            <a:endParaRPr lang="es-ES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146090"/>
              </p:ext>
            </p:extLst>
          </p:nvPr>
        </p:nvGraphicFramePr>
        <p:xfrm>
          <a:off x="551178" y="734039"/>
          <a:ext cx="8142972" cy="56431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8151"/>
                <a:gridCol w="1256200"/>
                <a:gridCol w="1055315"/>
                <a:gridCol w="928845"/>
                <a:gridCol w="792088"/>
                <a:gridCol w="792088"/>
                <a:gridCol w="936104"/>
                <a:gridCol w="1014181"/>
              </a:tblGrid>
              <a:tr h="588345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Colonias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Claudia </a:t>
                      </a:r>
                      <a:r>
                        <a:rPr lang="es-ES" sz="9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Sheinbaum</a:t>
                      </a:r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Pardo (Morena - PT - PES)</a:t>
                      </a:r>
                      <a:endParaRPr lang="es-ES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Alejandra Barrales Magdaleno (PAN - PRD - MC)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Mikel Arriola Peñalosa (PRI)</a:t>
                      </a:r>
                      <a:endParaRPr lang="es-ES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Mariana </a:t>
                      </a:r>
                      <a:r>
                        <a:rPr lang="es-ES" sz="9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Boy</a:t>
                      </a:r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s-ES" sz="9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PVEM</a:t>
                      </a:r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s-ES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Marco </a:t>
                      </a:r>
                      <a:r>
                        <a:rPr lang="es-ES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Rascón (</a:t>
                      </a:r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Partido Humanista)</a:t>
                      </a:r>
                      <a:endParaRPr lang="es-ES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Lorena Osornio Elizondo </a:t>
                      </a:r>
                      <a:endParaRPr lang="es-ES" sz="900" b="1" u="none" strike="noStrike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s-ES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Independiente</a:t>
                      </a:r>
                      <a:endParaRPr lang="es-ES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Nunca </a:t>
                      </a:r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voto. 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No voy a </a:t>
                      </a:r>
                      <a:r>
                        <a:rPr lang="es-MX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votar. Ninguno. 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Anulado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ctr">
                    <a:solidFill>
                      <a:schemeClr val="accent6"/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Santa </a:t>
                      </a:r>
                      <a:r>
                        <a:rPr lang="es-ES" sz="900" u="none" strike="noStrike" dirty="0" err="1">
                          <a:effectLst/>
                        </a:rPr>
                        <a:t>Fé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66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24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Paraíso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60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Estado de Hidalgo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59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21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Eron Proal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58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19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16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6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Desarrollo Urbano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57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Águilas Pilares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57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10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Zenon Delgado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55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29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6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Piloto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53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Merced Gómez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53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Axotla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50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Olivar delos Padres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50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Puente Colorado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48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16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29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Las Palmas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13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Minas de Cristo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Alfonso XIII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Molino de Rosas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Bellavista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Lomas de Becerra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San Ángel Inn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Garcimarrero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45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55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Tizapán San Ángel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44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26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11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Progreso </a:t>
                      </a:r>
                      <a:r>
                        <a:rPr lang="es-ES" sz="900" u="none" strike="noStrike" dirty="0" err="1">
                          <a:effectLst/>
                        </a:rPr>
                        <a:t>Tizapán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43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47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Lomas de la Era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43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San Bartolo Ameyalco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43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Las Águilas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36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16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4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Alpes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40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40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Arturo Martínez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Golondrina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Colinas del Sur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17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Olivar del Conde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 err="1">
                          <a:effectLst/>
                        </a:rPr>
                        <a:t>Jalalpa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27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0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Lomas de Plateros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37</a:t>
                      </a:r>
                      <a:endParaRPr lang="es-E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 err="1">
                          <a:effectLst/>
                        </a:rPr>
                        <a:t>Tetelpan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92D050"/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Florida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40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23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</a:tr>
              <a:tr h="1234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 err="1">
                          <a:effectLst/>
                        </a:rPr>
                        <a:t>Tlacuitlapa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33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30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7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0</a:t>
                      </a:r>
                      <a:endParaRPr lang="es-E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64" marR="7264" marT="7264" marB="0" anchor="b">
                    <a:solidFill>
                      <a:srgbClr val="85D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069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en">
  <a:themeElements>
    <a:clrScheme name="Personalizado 14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C19859"/>
      </a:accent1>
      <a:accent2>
        <a:srgbClr val="972533"/>
      </a:accent2>
      <a:accent3>
        <a:srgbClr val="AB6702"/>
      </a:accent3>
      <a:accent4>
        <a:srgbClr val="FCAE3B"/>
      </a:accent4>
      <a:accent5>
        <a:srgbClr val="D9C19B"/>
      </a:accent5>
      <a:accent6>
        <a:srgbClr val="C19859"/>
      </a:accent6>
      <a:hlink>
        <a:srgbClr val="6B9F25"/>
      </a:hlink>
      <a:folHlink>
        <a:srgbClr val="B26B02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e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8904</TotalTime>
  <Words>5183</Words>
  <Application>Microsoft Office PowerPoint</Application>
  <PresentationFormat>Presentación en pantalla (4:3)</PresentationFormat>
  <Paragraphs>3065</Paragraphs>
  <Slides>35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3" baseType="lpstr">
      <vt:lpstr>Arial</vt:lpstr>
      <vt:lpstr>Arial Black</vt:lpstr>
      <vt:lpstr>Arial Narrow</vt:lpstr>
      <vt:lpstr>Calibri</vt:lpstr>
      <vt:lpstr>Times New Roman</vt:lpstr>
      <vt:lpstr>Wingdings</vt:lpstr>
      <vt:lpstr>Wingdings 3</vt:lpstr>
      <vt:lpstr>Origen</vt:lpstr>
      <vt:lpstr>Presentación de PowerPoint</vt:lpstr>
      <vt:lpstr>Vitrina Metodológica</vt:lpstr>
      <vt:lpstr>Marco de muestreo</vt:lpstr>
      <vt:lpstr>Perfil socio-demográfico </vt:lpstr>
      <vt:lpstr>Perfil socio-demográfico </vt:lpstr>
      <vt:lpstr>Sí hoy fueran las elecciones para Presidente de la República /  Jefe de Gobierno CDMX, ¿Por quién votaría?</vt:lpstr>
      <vt:lpstr>Sí hoy fueran las elecciones para Presidente de la República /  Jefe de Gobierno CDMX, ¿Por qué partido votaría?</vt:lpstr>
      <vt:lpstr>Sí hoy fueran las elecciones para Alcalde de la Delegación de Álvaro Obregón, ¿Por quién votaría?</vt:lpstr>
      <vt:lpstr>Sí hoy fueran las elecciones para Jefe de Gobierno  de la Ciudad de México, ¿Por quién votaría?</vt:lpstr>
      <vt:lpstr>Sí hoy fueran las elecciones para Alcalde de la  Delegación de Álvaro Obregón, ¿Por quién votaría?</vt:lpstr>
      <vt:lpstr>Sí hoy fueran las elecciones para Jefe de Gobierno de la Ciudad de México / Alcalde de la Delegación de Álvaro Obregón, ¿Por quién votaría?</vt:lpstr>
      <vt:lpstr>Si hoy fueran las elección para Alcalde de Álvaro Obregón, ¿por qué partido votaría?</vt:lpstr>
      <vt:lpstr>   Si hoy fueran las elecciones para Delegado / Alcalde, ¿Por qué partido votaría? / Diferencia Elección 2015 - Encuesta Mayo 2018 </vt:lpstr>
      <vt:lpstr>   Si hoy fueran las elecciones para Delegado / Alcalde, ¿Por qué partido votaría? / Diferencia Febrero 2017 – Mayo 2018 </vt:lpstr>
      <vt:lpstr>Sí hoy fueran las elecciones para Diputado Federal, ¿Por qué partido votaría? / ¿Por qué partido votaría cómo segunda opción?</vt:lpstr>
      <vt:lpstr>¿Con qué partido simpatiza? / ¿Por qué partido nunca votaría?</vt:lpstr>
      <vt:lpstr>Si hoy fueran las elección para Jefe de Gobierno de la Ciudad de México, ¿Por qué partido votaría? / Feb. 2017- Mayo 2018 </vt:lpstr>
      <vt:lpstr>Evaluación candidato(a)s  Conocimiento. Opinión. Más honesto. Más capaz</vt:lpstr>
      <vt:lpstr>Evaluación candidato(a)s  Conocimiento. Opinión. Más honesto. Más capaz</vt:lpstr>
      <vt:lpstr>Evaluación candidato(a)s. Opinión</vt:lpstr>
      <vt:lpstr>¿Qué tan probable es que vaya o no a votar en las próximas elecciones?   </vt:lpstr>
      <vt:lpstr>¿Qué medio le gusta para recibir mensajes y propaganda política?</vt:lpstr>
      <vt:lpstr>¿Cómo califica los siguientes servicios públicos en su colonia o barrio? </vt:lpstr>
      <vt:lpstr>¿Cuál es el principal problema de su delegación / colonia?</vt:lpstr>
      <vt:lpstr>Principales problemas de su delegación / colonia  relacionados con la delincuencia</vt:lpstr>
      <vt:lpstr>Delincuencia percibida en la Delegación Álvaro Obregón</vt:lpstr>
      <vt:lpstr>En todo el año pasado y los cuatro meses que han transcurrido de este año (De enero a abril), ¿Ha sufrido usted en lo personal alguno de los siguientes delitos?  </vt:lpstr>
      <vt:lpstr>ANEXOS</vt:lpstr>
      <vt:lpstr>Calificación de los servicios públicos Delegación Álvaro Obregón 1</vt:lpstr>
      <vt:lpstr>Calificación de los servicios públicos Delegación Álvaro Obregón 2</vt:lpstr>
      <vt:lpstr>Calificación de los servicios públicos Delegación Álvaro Obregón 3</vt:lpstr>
      <vt:lpstr>Victimización Delegación Álvaro Obregón 1</vt:lpstr>
      <vt:lpstr>Victimización Delegación Álvaro Obregón 2</vt:lpstr>
      <vt:lpstr>Percepción inseguridad Delegación Álvaro Obregón 1</vt:lpstr>
      <vt:lpstr>Percepción inseguridad Delegación Álvaro Obregón 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User_01</dc:creator>
  <cp:lastModifiedBy>ENRIQUE ALDUNCIN</cp:lastModifiedBy>
  <cp:revision>456</cp:revision>
  <cp:lastPrinted>2018-06-08T21:59:08Z</cp:lastPrinted>
  <dcterms:created xsi:type="dcterms:W3CDTF">2008-09-30T23:23:20Z</dcterms:created>
  <dcterms:modified xsi:type="dcterms:W3CDTF">2018-06-08T22:27:48Z</dcterms:modified>
</cp:coreProperties>
</file>