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7" r:id="rId5"/>
    <p:sldId id="266" r:id="rId6"/>
    <p:sldId id="275" r:id="rId7"/>
    <p:sldId id="265" r:id="rId8"/>
    <p:sldId id="267" r:id="rId9"/>
    <p:sldId id="279" r:id="rId10"/>
    <p:sldId id="269" r:id="rId11"/>
  </p:sldIdLst>
  <p:sldSz cx="12192000" cy="6858000"/>
  <p:notesSz cx="7102475" cy="93694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2626"/>
    <a:srgbClr val="FF66FF"/>
    <a:srgbClr val="E1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Candidato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F262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ED9-4506-BB48-51AD91D90321}"/>
              </c:ext>
            </c:extLst>
          </c:dPt>
          <c:dPt>
            <c:idx val="1"/>
            <c:invertIfNegative val="0"/>
            <c:bubble3D val="0"/>
            <c:spPr>
              <a:solidFill>
                <a:srgbClr val="E1CD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D9-4506-BB48-51AD91D90321}"/>
              </c:ext>
            </c:extLst>
          </c:dPt>
          <c:dPt>
            <c:idx val="2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ED9-4506-BB48-51AD91D90321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D9-4506-BB48-51AD91D90321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7ED9-4506-BB48-51AD91D90321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D9-4506-BB48-51AD91D9032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María Rojo MORENA-PES-PT</c:v>
                </c:pt>
                <c:pt idx="1">
                  <c:v>Manuel Negrete PAN-PRD-MC</c:v>
                </c:pt>
                <c:pt idx="2">
                  <c:v>Alberto Peña Humanista</c:v>
                </c:pt>
                <c:pt idx="3">
                  <c:v>Elizabeth Tapia N. Alianza</c:v>
                </c:pt>
                <c:pt idx="4">
                  <c:v>Fernando Ruiz PVEM</c:v>
                </c:pt>
                <c:pt idx="5">
                  <c:v>Oliverio Orozco PRI</c:v>
                </c:pt>
                <c:pt idx="6">
                  <c:v>NS/NC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45</c:v>
                </c:pt>
                <c:pt idx="1">
                  <c:v>52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8</c:v>
                </c:pt>
                <c:pt idx="6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76-443B-B965-4862D488897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0701056"/>
        <c:axId val="51382144"/>
      </c:barChart>
      <c:catAx>
        <c:axId val="5070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1382144"/>
        <c:crosses val="autoZero"/>
        <c:auto val="1"/>
        <c:lblAlgn val="ctr"/>
        <c:lblOffset val="100"/>
        <c:noMultiLvlLbl val="0"/>
      </c:catAx>
      <c:valAx>
        <c:axId val="51382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0701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Candidato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76F-429F-8DC7-11DF687787AC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6F-429F-8DC7-11DF687787AC}"/>
              </c:ext>
            </c:extLst>
          </c:dPt>
          <c:dPt>
            <c:idx val="2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76F-429F-8DC7-11DF687787AC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6F-429F-8DC7-11DF687787AC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76F-429F-8DC7-11DF687787AC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76F-429F-8DC7-11DF687787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María Rojo MORENA-PES-PT</c:v>
                </c:pt>
                <c:pt idx="1">
                  <c:v>Manuel Negrete PAN-PRD-MC</c:v>
                </c:pt>
                <c:pt idx="2">
                  <c:v>Alberto Peña Humanista</c:v>
                </c:pt>
                <c:pt idx="3">
                  <c:v>Elizabeth Tapia N. Alianza</c:v>
                </c:pt>
                <c:pt idx="4">
                  <c:v>Fernando Ruiz PVEM</c:v>
                </c:pt>
                <c:pt idx="5">
                  <c:v>Oliverio Orozco PRI</c:v>
                </c:pt>
                <c:pt idx="6">
                  <c:v>NS/NC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28</c:v>
                </c:pt>
                <c:pt idx="1">
                  <c:v>38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8</c:v>
                </c:pt>
                <c:pt idx="6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76-443B-B965-4862D488897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314688"/>
        <c:axId val="51316224"/>
      </c:barChart>
      <c:catAx>
        <c:axId val="5131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1316224"/>
        <c:crosses val="autoZero"/>
        <c:auto val="1"/>
        <c:lblAlgn val="ctr"/>
        <c:lblOffset val="100"/>
        <c:noMultiLvlLbl val="0"/>
      </c:catAx>
      <c:valAx>
        <c:axId val="5131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131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Buena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164-4384-A372-A3F27F27929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164-4384-A372-A3F27F27929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64-4384-A372-A3F27F27929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164-4384-A372-A3F27F27929E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64-4384-A372-A3F27F27929E}"/>
              </c:ext>
            </c:extLst>
          </c:dPt>
          <c:dPt>
            <c:idx val="5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2164-4384-A372-A3F27F27929E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64-4384-A372-A3F27F2792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María Rojo</c:v>
                </c:pt>
                <c:pt idx="1">
                  <c:v>Manuel Negrete</c:v>
                </c:pt>
                <c:pt idx="2">
                  <c:v>Alberto Peña</c:v>
                </c:pt>
                <c:pt idx="3">
                  <c:v>Elizabeth Tapia</c:v>
                </c:pt>
                <c:pt idx="4">
                  <c:v>Fernando Ruiz</c:v>
                </c:pt>
                <c:pt idx="5">
                  <c:v>Oliverio Tovar</c:v>
                </c:pt>
                <c:pt idx="6">
                  <c:v>NS/NC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18</c:v>
                </c:pt>
                <c:pt idx="1">
                  <c:v>45</c:v>
                </c:pt>
                <c:pt idx="2">
                  <c:v>5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76-443B-B965-4862D488897A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Mala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María Rojo</c:v>
                </c:pt>
                <c:pt idx="1">
                  <c:v>Manuel Negrete</c:v>
                </c:pt>
                <c:pt idx="2">
                  <c:v>Alberto Peña</c:v>
                </c:pt>
                <c:pt idx="3">
                  <c:v>Elizabeth Tapia</c:v>
                </c:pt>
                <c:pt idx="4">
                  <c:v>Fernando Ruiz</c:v>
                </c:pt>
                <c:pt idx="5">
                  <c:v>Oliverio Tovar</c:v>
                </c:pt>
                <c:pt idx="6">
                  <c:v>NS/NC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47</c:v>
                </c:pt>
                <c:pt idx="1">
                  <c:v>15</c:v>
                </c:pt>
                <c:pt idx="2">
                  <c:v>5</c:v>
                </c:pt>
                <c:pt idx="3">
                  <c:v>5</c:v>
                </c:pt>
                <c:pt idx="4">
                  <c:v>3</c:v>
                </c:pt>
                <c:pt idx="5">
                  <c:v>10</c:v>
                </c:pt>
                <c:pt idx="6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05-4962-8D81-C1ECF908817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34956544"/>
        <c:axId val="134958080"/>
      </c:barChart>
      <c:catAx>
        <c:axId val="13495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4958080"/>
        <c:crosses val="autoZero"/>
        <c:auto val="1"/>
        <c:lblAlgn val="ctr"/>
        <c:lblOffset val="100"/>
        <c:noMultiLvlLbl val="0"/>
      </c:catAx>
      <c:valAx>
        <c:axId val="13495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49565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Contra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A05-4542-846A-A56340648C92}"/>
              </c:ext>
            </c:extLst>
          </c:dPt>
          <c:dPt>
            <c:idx val="2"/>
            <c:invertIfNegative val="0"/>
            <c:bubble3D val="0"/>
            <c:spPr>
              <a:solidFill>
                <a:srgbClr val="AF262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A05-4542-846A-A56340648C9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A05-4542-846A-A56340648C92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A05-4542-846A-A56340648C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PRI</c:v>
                </c:pt>
                <c:pt idx="1">
                  <c:v>PAN PRD</c:v>
                </c:pt>
                <c:pt idx="2">
                  <c:v>Morena</c:v>
                </c:pt>
                <c:pt idx="3">
                  <c:v>NS</c:v>
                </c:pt>
                <c:pt idx="4">
                  <c:v>NC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38</c:v>
                </c:pt>
                <c:pt idx="1">
                  <c:v>15</c:v>
                </c:pt>
                <c:pt idx="2">
                  <c:v>25</c:v>
                </c:pt>
                <c:pt idx="3">
                  <c:v>15</c:v>
                </c:pt>
                <c:pt idx="4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95-4110-B131-8C5CC0130C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4993792"/>
        <c:axId val="135002368"/>
      </c:barChart>
      <c:catAx>
        <c:axId val="13499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5002368"/>
        <c:crosses val="autoZero"/>
        <c:auto val="1"/>
        <c:lblAlgn val="ctr"/>
        <c:lblOffset val="100"/>
        <c:noMultiLvlLbl val="0"/>
      </c:catAx>
      <c:valAx>
        <c:axId val="13500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4993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Indecisos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B75-4F83-8EB7-7DC0BDC3EE97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B75-4F83-8EB7-7DC0BDC3EE97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B75-4F83-8EB7-7DC0BDC3EE9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Seguro</c:v>
                </c:pt>
                <c:pt idx="1">
                  <c:v>Puede cambiar</c:v>
                </c:pt>
                <c:pt idx="2">
                  <c:v>Indeciso</c:v>
                </c:pt>
                <c:pt idx="3">
                  <c:v>NS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40</c:v>
                </c:pt>
                <c:pt idx="1">
                  <c:v>22</c:v>
                </c:pt>
                <c:pt idx="2">
                  <c:v>20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B9-4E8D-B365-A2BB0312634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6502272"/>
        <c:axId val="136530944"/>
      </c:barChart>
      <c:catAx>
        <c:axId val="13650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530944"/>
        <c:crosses val="autoZero"/>
        <c:auto val="1"/>
        <c:lblAlgn val="ctr"/>
        <c:lblOffset val="100"/>
        <c:noMultiLvlLbl val="0"/>
      </c:catAx>
      <c:valAx>
        <c:axId val="136530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502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Calificación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784-412A-980C-9095203A3275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84-412A-980C-9095203A32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3"/>
                <c:pt idx="0">
                  <c:v>Delegado</c:v>
                </c:pt>
                <c:pt idx="1">
                  <c:v>Jefe de Gob</c:v>
                </c:pt>
                <c:pt idx="2">
                  <c:v>Presidente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8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85-47D5-AB55-E8C58F0D5F9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6555904"/>
        <c:axId val="136571904"/>
      </c:barChart>
      <c:catAx>
        <c:axId val="136555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571904"/>
        <c:crosses val="autoZero"/>
        <c:auto val="1"/>
        <c:lblAlgn val="ctr"/>
        <c:lblOffset val="100"/>
        <c:noMultiLvlLbl val="0"/>
      </c:catAx>
      <c:valAx>
        <c:axId val="136571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555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F222E64-1AD8-4EB4-8A5E-4176B5B247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32CBB2DE-9CE0-4835-8A95-3D6D1C8C4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4328E9B-1BB1-4690-815F-2E4A99FE4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E97BD30-F4C7-4140-B4ED-75583609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F96F8C8-E602-42E3-AED1-654DA9F6B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221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2034FFE-E79B-490A-91F7-FDA9BCAB1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E61280EB-A126-4371-BFB7-1CA1E3496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4BCC654B-2EBF-44D8-8E87-F5D325262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7D7311F-4091-4C29-B12D-F28E3AC95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EA82F42-A2EF-45C7-AA11-6210C9FC9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1182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724CAE7D-B91B-481E-9423-19003026B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FC0A8DB0-E6EE-4CA5-8CE6-2EAD8C910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4313782-8D6B-425B-AEB5-E83572B8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8BB34B4-E9E9-4ADC-816F-151CE6B0E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3E73B56-3109-4DEE-B975-916B35CFD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910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F820770-D27D-484D-B837-FA68800F2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A9AE464-E29C-49EF-AE14-F7E4C335B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713F117-32BC-4A0E-B93B-EDFA85E3B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C48ABAC-C77E-44CB-B2BC-984E39134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D3A265F-10E1-429B-996C-09514158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270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4B14306-380C-4E0C-9A20-74241CBB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7BF01786-C047-43AB-88B4-D2F2E9AB6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BDB6EB7-7EED-4E97-BD71-F533C83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8E53404-FD67-41F6-AD2D-B90416BBE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8C667C3-1D29-4461-B613-A48CF58D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1331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803CDEC-48F0-4EBA-BE34-8CB649EB1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E8A9F1D-65AF-47A5-A039-B7D59E26B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4DE23255-3F0B-4466-925B-7142D04C0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3CCC7305-D9EE-410C-8216-0FA65B114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AA33BB31-A54F-4277-B8DE-3FD980428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460998C7-75F1-49A1-A484-02C64C21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444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88B8CB3-13CA-4648-B324-23AC042EB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75310315-F7AB-40BA-A4AD-AD5CA97F0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3B2EBFD5-5876-4B00-B81F-1928B6DAD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A6449872-AC65-4475-B606-1DDA8F188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C12A8C73-C621-46EA-A385-A2E989AAA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BCB12479-0671-4B1D-9526-A3CFB627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60FB47E6-7871-4678-9C68-725850F9F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E92BF811-5550-449D-BCCB-E07BDBF1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887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5693BD5-44FE-49ED-A998-1D31A240F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1DA8A751-AEA7-40CC-B6E1-9EF868545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8B2162F3-5933-405F-A7D6-9791CA654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C84170A4-34F4-46D7-AC66-0C470CC36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6033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5810FBBC-DEDA-4EB7-80AD-A52B8688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F3666026-2BBB-48A9-925F-B25C23CBE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BF2539E0-A42A-4520-9565-2466BBF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441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25C1E0-D115-4012-B881-74CF15958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74BAD12-0106-4C13-8405-3EE39F145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349DD5F7-E092-4C86-8B4B-29A83ECFD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E586CA81-2C8D-400A-9A6D-1CBD4EECD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C61A9AE2-486A-4A24-82C8-B990B587B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65717CE6-BAE1-4E70-8F02-FC863A36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509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7C11018-4C0F-4570-AC17-314F70895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898D6B2E-6B6E-42CF-89F1-7F786D23F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DE94BAEC-C30E-4038-9AB0-4D22E70381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2DC36CCE-9BA6-4DBD-A279-94A91C3BE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46BC5A7-758B-4C84-86F4-632BECA4D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302E537-B57C-4286-BEAB-5D688D70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068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09E82BE8-94A8-461F-A1A8-36F555FED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5FDBB4EE-BCCB-4E92-B3AC-6C2A85310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0BCFAA2-CA30-4F33-8AA4-CE9F161BB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57500-FE02-41B6-8BA1-B558DC3E2E0D}" type="datetimeFigureOut">
              <a:rPr lang="es-MX" smtClean="0"/>
              <a:t>26/06/2018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24852C9-2F39-48E5-A4F7-9D875D026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DBAF16E-4008-4773-A38D-BAD965C1C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2AD0E-6E28-4367-90CC-EA21CA567A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5056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ACBE1851-2230-47A9-B000-CE9046EA61B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23B93832-6514-44F4-849B-5EE2C8A2337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104" y="640080"/>
            <a:ext cx="4783262" cy="557881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anchor="b">
            <a:normAutofit/>
          </a:bodyPr>
          <a:lstStyle/>
          <a:p>
            <a:pPr algn="r"/>
            <a:r>
              <a:rPr lang="es-MX" sz="5400">
                <a:solidFill>
                  <a:srgbClr val="FFFFFF"/>
                </a:solidFill>
                <a:latin typeface=" Helvetica "/>
              </a:rPr>
              <a:t>Delegación Coyoacán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anchor="t">
            <a:normAutofit/>
          </a:bodyPr>
          <a:lstStyle/>
          <a:p>
            <a:pPr algn="r"/>
            <a:r>
              <a:rPr lang="es-MX" sz="1800" dirty="0">
                <a:solidFill>
                  <a:srgbClr val="FFFFFF"/>
                </a:solidFill>
                <a:latin typeface="Helvetica Neue" pitchFamily="50" charset="0"/>
              </a:rPr>
              <a:t>Cara a cara. </a:t>
            </a:r>
            <a:r>
              <a:rPr lang="es-ES" sz="1800" dirty="0">
                <a:solidFill>
                  <a:srgbClr val="FFFFFF"/>
                </a:solidFill>
                <a:latin typeface="Helvetica Neue" pitchFamily="50" charset="0"/>
              </a:rPr>
              <a:t>25 Y 26 DE ABRIL (1084 levantamientos)</a:t>
            </a:r>
          </a:p>
          <a:p>
            <a:pPr algn="r"/>
            <a:r>
              <a:rPr lang="es-ES" sz="1800" dirty="0">
                <a:solidFill>
                  <a:srgbClr val="FFFFFF"/>
                </a:solidFill>
                <a:latin typeface="Helvetica Neue" pitchFamily="50" charset="0"/>
              </a:rPr>
              <a:t>Wwwinfoquantummx.com</a:t>
            </a:r>
            <a:endParaRPr lang="es-MX" sz="1800" dirty="0">
              <a:solidFill>
                <a:srgbClr val="FFFFFF"/>
              </a:solidFill>
              <a:latin typeface="Helvetica Neu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039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FBDFA86-51D3-4729-B154-7969183728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88521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017" y="967249"/>
            <a:ext cx="4007904" cy="492350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0F1CE7C6-BE91-42A7-9214-F33FD918C3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5062511" cy="1499616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Ética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2286000"/>
            <a:ext cx="5081232" cy="3931920"/>
          </a:xfrm>
        </p:spPr>
        <p:txBody>
          <a:bodyPr>
            <a:normAutofit/>
          </a:bodyPr>
          <a:lstStyle/>
          <a:p>
            <a:endParaRPr lang="es-MX" sz="1800">
              <a:solidFill>
                <a:srgbClr val="FFFFFF"/>
              </a:solidFill>
            </a:endParaRPr>
          </a:p>
          <a:p>
            <a:r>
              <a:rPr lang="es-MX" sz="1800" b="1">
                <a:solidFill>
                  <a:srgbClr val="FFFFFF"/>
                </a:solidFill>
              </a:rPr>
              <a:t>Quantum©. </a:t>
            </a:r>
            <a:r>
              <a:rPr lang="es-MX" sz="1800">
                <a:solidFill>
                  <a:srgbClr val="FFFFFF"/>
                </a:solidFill>
              </a:rPr>
              <a:t>Se ajusta al Código de Ética de la AAPOR (American Associatión for Public Opinion Research), y de la AMAI (Asociación Mexicana de Agencias de Investigación de Mercado y Opinión Pública).</a:t>
            </a:r>
          </a:p>
          <a:p>
            <a:r>
              <a:rPr lang="es-MX" sz="1800" b="1">
                <a:solidFill>
                  <a:srgbClr val="FFFFFF"/>
                </a:solidFill>
              </a:rPr>
              <a:t>Director de Investigaciones</a:t>
            </a:r>
          </a:p>
          <a:p>
            <a:r>
              <a:rPr lang="es-MX" sz="1800" b="1">
                <a:solidFill>
                  <a:srgbClr val="FFFFFF"/>
                </a:solidFill>
              </a:rPr>
              <a:t>Lic. Efraín Delgadillo Mejía.</a:t>
            </a:r>
          </a:p>
          <a:p>
            <a:endParaRPr lang="es-MX" sz="1800" b="1">
              <a:solidFill>
                <a:srgbClr val="FFFFFF"/>
              </a:solidFill>
            </a:endParaRPr>
          </a:p>
          <a:p>
            <a:r>
              <a:rPr lang="es-MX" sz="1800" b="1">
                <a:solidFill>
                  <a:srgbClr val="FFFFFF"/>
                </a:solidFill>
              </a:rPr>
              <a:t>Quantum©. </a:t>
            </a:r>
            <a:r>
              <a:rPr lang="es-MX" sz="1800">
                <a:solidFill>
                  <a:srgbClr val="FFFFFF"/>
                </a:solidFill>
              </a:rPr>
              <a:t>es una marca registrada, se prohíbe su uso sin autorización expresa de los titulares del logo y nombre. </a:t>
            </a:r>
          </a:p>
          <a:p>
            <a:endParaRPr lang="es-MX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68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FBDFA86-51D3-4729-B154-7969183728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88521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017" y="967249"/>
            <a:ext cx="4007904" cy="492350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0F1CE7C6-BE91-42A7-9214-F33FD918C3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5062511" cy="1499616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  <a:latin typeface=" Helvetica "/>
              </a:rPr>
              <a:t>Metodología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2286000"/>
            <a:ext cx="5081232" cy="3931920"/>
          </a:xfrm>
        </p:spPr>
        <p:txBody>
          <a:bodyPr>
            <a:normAutofit/>
          </a:bodyPr>
          <a:lstStyle/>
          <a:p>
            <a:r>
              <a:rPr lang="es-MX" sz="1800" b="1" dirty="0">
                <a:solidFill>
                  <a:srgbClr val="FFFFFF"/>
                </a:solidFill>
                <a:latin typeface=" Helvetica "/>
              </a:rPr>
              <a:t>Descripción: </a:t>
            </a:r>
            <a:r>
              <a:rPr lang="es-MX" sz="1800" dirty="0">
                <a:solidFill>
                  <a:srgbClr val="FFFFFF"/>
                </a:solidFill>
                <a:latin typeface=" Helvetica "/>
              </a:rPr>
              <a:t>Estudio sobre las preferencias electorales, a través de encuestas aplicadas en viviendas seleccionadas con el objetivo de conocer posición de candidatos y partidos . </a:t>
            </a:r>
          </a:p>
          <a:p>
            <a:r>
              <a:rPr lang="es-MX" sz="1800" b="1" dirty="0">
                <a:solidFill>
                  <a:srgbClr val="FFFFFF"/>
                </a:solidFill>
                <a:latin typeface=" Helvetica "/>
              </a:rPr>
              <a:t>Muestra: 1084</a:t>
            </a:r>
            <a:r>
              <a:rPr lang="es-MX" sz="1800" dirty="0">
                <a:solidFill>
                  <a:srgbClr val="FFFFFF"/>
                </a:solidFill>
                <a:latin typeface=" Helvetica "/>
              </a:rPr>
              <a:t> </a:t>
            </a:r>
            <a:r>
              <a:rPr lang="es-MX" sz="1800" i="1" dirty="0">
                <a:solidFill>
                  <a:srgbClr val="FFFFFF"/>
                </a:solidFill>
                <a:latin typeface=" Helvetica "/>
              </a:rPr>
              <a:t>(con un 3% de margen de error; y un 95% de nivel de confianza)</a:t>
            </a:r>
            <a:r>
              <a:rPr lang="es-MX" sz="1800" dirty="0">
                <a:solidFill>
                  <a:srgbClr val="FFFFFF"/>
                </a:solidFill>
                <a:latin typeface=" Helvetica "/>
              </a:rPr>
              <a:t>, personas mayores de 18 años, residentes en la Alcaldía de Coyoacán y que tienen credencial de Elector, el calculo de la muestra se obtuvo teniendo como base la muestra el listado nominal de marzo 2018</a:t>
            </a:r>
            <a:r>
              <a:rPr lang="es-MX" sz="1800" b="1" dirty="0">
                <a:solidFill>
                  <a:srgbClr val="FFFFFF"/>
                </a:solidFill>
                <a:latin typeface=" Helvetica "/>
              </a:rPr>
              <a:t>.</a:t>
            </a:r>
          </a:p>
          <a:p>
            <a:r>
              <a:rPr lang="es-MX" sz="1800" dirty="0">
                <a:solidFill>
                  <a:srgbClr val="FFFFFF"/>
                </a:solidFill>
                <a:latin typeface=" Helvetica "/>
              </a:rPr>
              <a:t>Listado Nominal: </a:t>
            </a:r>
            <a:r>
              <a:rPr lang="es-MX" sz="1800" b="1" dirty="0">
                <a:solidFill>
                  <a:srgbClr val="FFFFFF"/>
                </a:solidFill>
                <a:latin typeface=" Helvetica "/>
              </a:rPr>
              <a:t>569,378 electores</a:t>
            </a:r>
          </a:p>
          <a:p>
            <a:r>
              <a:rPr lang="pt-BR" sz="1800" b="1" dirty="0">
                <a:solidFill>
                  <a:srgbClr val="FFFFFF"/>
                </a:solidFill>
                <a:latin typeface=" Helvetica "/>
              </a:rPr>
              <a:t>*Fórmula para </a:t>
            </a:r>
            <a:r>
              <a:rPr lang="x-none" sz="1800" b="1" dirty="0">
                <a:solidFill>
                  <a:srgbClr val="FFFFFF"/>
                </a:solidFill>
                <a:latin typeface=" Helvetica "/>
              </a:rPr>
              <a:t>el</a:t>
            </a:r>
            <a:r>
              <a:rPr lang="pt-BR" sz="1800" b="1" dirty="0">
                <a:solidFill>
                  <a:srgbClr val="FFFFFF"/>
                </a:solidFill>
                <a:latin typeface=" Helvetica "/>
              </a:rPr>
              <a:t> cálculo de </a:t>
            </a:r>
            <a:r>
              <a:rPr lang="x-none" sz="1800" b="1" dirty="0">
                <a:solidFill>
                  <a:srgbClr val="FFFFFF"/>
                </a:solidFill>
                <a:latin typeface=" Helvetica "/>
              </a:rPr>
              <a:t>precisión</a:t>
            </a:r>
            <a:r>
              <a:rPr lang="pt-BR" sz="1800" b="1" dirty="0">
                <a:solidFill>
                  <a:srgbClr val="FFFFFF"/>
                </a:solidFill>
                <a:latin typeface=" Helvetica "/>
              </a:rPr>
              <a:t>: </a:t>
            </a:r>
            <a:r>
              <a:rPr lang="pt-BR" sz="1800" dirty="0">
                <a:solidFill>
                  <a:srgbClr val="FFFFFF"/>
                </a:solidFill>
                <a:latin typeface=" Helvetica "/>
              </a:rPr>
              <a:t>d = √ [(N)(Zα2)(p)(q) / (n)(N-1)+(Zα2)(p)(q)]</a:t>
            </a:r>
            <a:endParaRPr lang="es-MX" sz="1800" dirty="0">
              <a:solidFill>
                <a:srgbClr val="FFFFFF"/>
              </a:solidFill>
              <a:latin typeface=" Helvetica "/>
            </a:endParaRPr>
          </a:p>
          <a:p>
            <a:endParaRPr lang="es-MX" sz="1800" dirty="0">
              <a:solidFill>
                <a:srgbClr val="FFFFFF"/>
              </a:solidFill>
              <a:latin typeface=" Helvetica "/>
            </a:endParaRPr>
          </a:p>
        </p:txBody>
      </p:sp>
    </p:spTree>
    <p:extLst>
      <p:ext uri="{BB962C8B-B14F-4D97-AF65-F5344CB8AC3E}">
        <p14:creationId xmlns:p14="http://schemas.microsoft.com/office/powerpoint/2010/main" val="3257955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6">
            <a:extLst>
              <a:ext uri="{FF2B5EF4-FFF2-40B4-BE49-F238E27FC236}">
                <a16:creationId xmlns="" xmlns:a16="http://schemas.microsoft.com/office/drawing/2014/main" id="{CEB41C5C-0F34-4DDA-9D7C-5E717F35F6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6134677" y="303591"/>
            <a:ext cx="573559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92598" y="640263"/>
            <a:ext cx="5221266" cy="1344975"/>
          </a:xfrm>
        </p:spPr>
        <p:txBody>
          <a:bodyPr>
            <a:normAutofit/>
          </a:bodyPr>
          <a:lstStyle/>
          <a:p>
            <a:pPr algn="ctr"/>
            <a:r>
              <a:rPr lang="es-MX" sz="4000">
                <a:latin typeface=" Helvetica "/>
              </a:rPr>
              <a:t>Diseño Muestral.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51" y="484632"/>
            <a:ext cx="4667097" cy="5733287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91903" y="2121763"/>
            <a:ext cx="5235490" cy="3773010"/>
          </a:xfrm>
        </p:spPr>
        <p:txBody>
          <a:bodyPr>
            <a:normAutofit/>
          </a:bodyPr>
          <a:lstStyle/>
          <a:p>
            <a:r>
              <a:rPr lang="es-MX" sz="1100" b="1" dirty="0">
                <a:latin typeface=" Helvetica "/>
              </a:rPr>
              <a:t>Tipo de entrevista: Cara a cara</a:t>
            </a:r>
          </a:p>
          <a:p>
            <a:r>
              <a:rPr lang="es-MX" sz="1100" b="1" dirty="0">
                <a:latin typeface=" Helvetica "/>
              </a:rPr>
              <a:t>Diseño muestral: </a:t>
            </a:r>
            <a:r>
              <a:rPr lang="es-MX" sz="1100" dirty="0">
                <a:latin typeface=" Helvetica "/>
              </a:rPr>
              <a:t>Estratificado, polietápico. Estratificado por tipo de sección. La unidad primaria de muestreo fue la sección electoral y la última la vivienda. Cuotas por edad y sexo </a:t>
            </a:r>
          </a:p>
          <a:p>
            <a:r>
              <a:rPr lang="es-MX" sz="1100" b="1" dirty="0">
                <a:latin typeface=" Helvetica "/>
              </a:rPr>
              <a:t>Público Objetivo: </a:t>
            </a:r>
            <a:r>
              <a:rPr lang="es-MX" sz="1100" dirty="0">
                <a:latin typeface=" Helvetica "/>
              </a:rPr>
              <a:t>Hombres y mujeres de 18 años o más con credencial de elector vigente con domicilio en el municipio donde fueron entrevistados.</a:t>
            </a:r>
          </a:p>
          <a:p>
            <a:r>
              <a:rPr lang="es-MX" sz="1100" b="1" dirty="0">
                <a:latin typeface=" Helvetica "/>
              </a:rPr>
              <a:t>Tamaño de la muestra: 1084</a:t>
            </a:r>
            <a:r>
              <a:rPr lang="es-MX" sz="1100" dirty="0">
                <a:latin typeface=" Helvetica "/>
              </a:rPr>
              <a:t> entrevistas efectivas en la Alcaldía de Coyoacán.</a:t>
            </a:r>
            <a:endParaRPr lang="es-MX" sz="1100" b="1" dirty="0">
              <a:latin typeface=" Helvetica "/>
            </a:endParaRPr>
          </a:p>
          <a:p>
            <a:r>
              <a:rPr lang="es-MX" sz="1100" b="1" dirty="0">
                <a:latin typeface=" Helvetica "/>
              </a:rPr>
              <a:t>Margen de error:</a:t>
            </a:r>
            <a:r>
              <a:rPr lang="es-MX" sz="1100" dirty="0">
                <a:latin typeface=" Helvetica "/>
              </a:rPr>
              <a:t> En el 95% de confianza y bajo el supuesto de un muestreo aleatorio simple y para una proporción de valor 0.5 el margen de error teórico es ± 3.0%. </a:t>
            </a:r>
          </a:p>
          <a:p>
            <a:r>
              <a:rPr lang="es-MX" sz="1100" dirty="0">
                <a:latin typeface=" Helvetica "/>
              </a:rPr>
              <a:t>En los estudios de opinión pública, además del error muestral, se debe considerar que pueden existir otros errores ocasionados por el fraseo de las preguntas y las incidencias en el trabajo de campo.</a:t>
            </a:r>
          </a:p>
          <a:p>
            <a:r>
              <a:rPr lang="es-MX" sz="1100" b="1" dirty="0">
                <a:latin typeface=" Helvetica "/>
              </a:rPr>
              <a:t>El marco muestral:</a:t>
            </a:r>
            <a:r>
              <a:rPr lang="es-MX" sz="1100" dirty="0">
                <a:latin typeface=" Helvetica "/>
              </a:rPr>
              <a:t> los ciudadanos que vivan en Coyoacán.</a:t>
            </a:r>
          </a:p>
          <a:p>
            <a:r>
              <a:rPr lang="es-MX" sz="1100" b="1" dirty="0">
                <a:latin typeface=" Helvetica "/>
              </a:rPr>
              <a:t>Tipo de Muestreo:</a:t>
            </a:r>
            <a:r>
              <a:rPr lang="es-MX" sz="1100" dirty="0">
                <a:latin typeface=" Helvetica "/>
              </a:rPr>
              <a:t> Aleatorio polietápico</a:t>
            </a:r>
          </a:p>
          <a:p>
            <a:r>
              <a:rPr lang="es-MX" sz="1100" b="1" dirty="0">
                <a:latin typeface=" Helvetica "/>
              </a:rPr>
              <a:t>Fecha de levantamiento: </a:t>
            </a:r>
            <a:r>
              <a:rPr lang="es-MX" sz="1100" dirty="0">
                <a:latin typeface=" Helvetica "/>
              </a:rPr>
              <a:t>25 y 26 de abril.</a:t>
            </a:r>
          </a:p>
        </p:txBody>
      </p:sp>
    </p:spTree>
    <p:extLst>
      <p:ext uri="{BB962C8B-B14F-4D97-AF65-F5344CB8AC3E}">
        <p14:creationId xmlns:p14="http://schemas.microsoft.com/office/powerpoint/2010/main" val="339635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Conocimiento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67314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43" y="689835"/>
            <a:ext cx="852054" cy="10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15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Preferencia candidatos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2532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43" y="689835"/>
            <a:ext cx="852054" cy="10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2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Opinión 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0917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43" y="689835"/>
            <a:ext cx="852054" cy="10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37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Voto en contra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6899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43" y="689835"/>
            <a:ext cx="852054" cy="10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91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Indecisos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8844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43" y="689835"/>
            <a:ext cx="852054" cy="10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2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="" xmlns:a16="http://schemas.microsoft.com/office/drawing/2014/main" id="{DFE90209-C941-405B-A31C-0C895349C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95482"/>
            <a:ext cx="10058400" cy="920760"/>
          </a:xfrm>
        </p:spPr>
        <p:txBody>
          <a:bodyPr/>
          <a:lstStyle/>
          <a:p>
            <a:r>
              <a:rPr lang="es-MX" b="1" dirty="0"/>
              <a:t>Calificación de Gobierno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862655"/>
              </p:ext>
            </p:extLst>
          </p:nvPr>
        </p:nvGraphicFramePr>
        <p:xfrm>
          <a:off x="1096963" y="1901767"/>
          <a:ext cx="10058400" cy="4332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095" y="549313"/>
            <a:ext cx="893618" cy="109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7615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401</Words>
  <Application>Microsoft Office PowerPoint</Application>
  <PresentationFormat>Personalizado</PresentationFormat>
  <Paragraphs>32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Delegación Coyoacán</vt:lpstr>
      <vt:lpstr>Metodología</vt:lpstr>
      <vt:lpstr>Diseño Muestral. </vt:lpstr>
      <vt:lpstr>Conocimiento</vt:lpstr>
      <vt:lpstr>Preferencia candidatos</vt:lpstr>
      <vt:lpstr>Opinión </vt:lpstr>
      <vt:lpstr>Voto en contra</vt:lpstr>
      <vt:lpstr>Indecisos</vt:lpstr>
      <vt:lpstr>Calificación de Gobierno</vt:lpstr>
      <vt:lpstr>Ética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Estado de México</dc:title>
  <dc:creator>Panacea</dc:creator>
  <cp:lastModifiedBy>Jurídico</cp:lastModifiedBy>
  <cp:revision>42</cp:revision>
  <cp:lastPrinted>2017-04-17T13:02:35Z</cp:lastPrinted>
  <dcterms:created xsi:type="dcterms:W3CDTF">2017-03-22T02:08:45Z</dcterms:created>
  <dcterms:modified xsi:type="dcterms:W3CDTF">2018-06-26T23:51:23Z</dcterms:modified>
</cp:coreProperties>
</file>