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848" r:id="rId1"/>
  </p:sldMasterIdLst>
  <p:notesMasterIdLst>
    <p:notesMasterId r:id="rId23"/>
  </p:notesMasterIdLst>
  <p:sldIdLst>
    <p:sldId id="256" r:id="rId2"/>
    <p:sldId id="299" r:id="rId3"/>
    <p:sldId id="301" r:id="rId4"/>
    <p:sldId id="300" r:id="rId5"/>
    <p:sldId id="275" r:id="rId6"/>
    <p:sldId id="257" r:id="rId7"/>
    <p:sldId id="311" r:id="rId8"/>
    <p:sldId id="302" r:id="rId9"/>
    <p:sldId id="279" r:id="rId10"/>
    <p:sldId id="304" r:id="rId11"/>
    <p:sldId id="282" r:id="rId12"/>
    <p:sldId id="262" r:id="rId13"/>
    <p:sldId id="306" r:id="rId14"/>
    <p:sldId id="264" r:id="rId15"/>
    <p:sldId id="313" r:id="rId16"/>
    <p:sldId id="308" r:id="rId17"/>
    <p:sldId id="309" r:id="rId18"/>
    <p:sldId id="312" r:id="rId19"/>
    <p:sldId id="310" r:id="rId20"/>
    <p:sldId id="314" r:id="rId21"/>
    <p:sldId id="270" r:id="rId22"/>
  </p:sldIdLst>
  <p:sldSz cx="9144000" cy="5143500" type="screen16x9"/>
  <p:notesSz cx="6858000" cy="9144000"/>
  <p:embeddedFontLst>
    <p:embeddedFont>
      <p:font typeface="Corbel" panose="020B0503020204020204" pitchFamily="34" charset="0"/>
      <p:regular r:id="rId24"/>
      <p:bold r:id="rId25"/>
      <p:italic r:id="rId26"/>
      <p:boldItalic r:id="rId27"/>
    </p:embeddedFont>
    <p:embeddedFont>
      <p:font typeface="Roboto Condensed" panose="020B0604020202020204" charset="0"/>
      <p:regular r:id="rId28"/>
      <p:bold r:id="rId29"/>
      <p:italic r:id="rId30"/>
      <p:boldItalic r:id="rId31"/>
    </p:embeddedFont>
    <p:embeddedFont>
      <p:font typeface="Wingdings 2" panose="05020102010507070707" pitchFamily="18" charset="2"/>
      <p:regular r:id="rId32"/>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r:id="rId46" roundtripDataSignature="AMtx7mgsWdwa5sK6MDB2LO5Nb0nTc1g2G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2189" autoAdjust="0"/>
  </p:normalViewPr>
  <p:slideViewPr>
    <p:cSldViewPr snapToGrid="0">
      <p:cViewPr varScale="1">
        <p:scale>
          <a:sx n="73" d="100"/>
          <a:sy n="73" d="100"/>
        </p:scale>
        <p:origin x="1212"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21" Type="http://schemas.openxmlformats.org/officeDocument/2006/relationships/slide" Target="slides/slide20.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46" Type="http://customschemas.google.com/relationships/presentationmetadata" Target="meta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font" Target="fonts/font9.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5.fntdata"/><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font" Target="fonts/font7.fntdata"/><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8DB551F-F07D-48EA-862B-EDFF0B912FE3}" type="doc">
      <dgm:prSet loTypeId="urn:microsoft.com/office/officeart/2005/8/layout/chart3" loCatId="cycle" qsTypeId="urn:microsoft.com/office/officeart/2005/8/quickstyle/simple1" qsCatId="simple" csTypeId="urn:microsoft.com/office/officeart/2005/8/colors/colorful5" csCatId="colorful" phldr="1"/>
      <dgm:spPr/>
    </dgm:pt>
    <dgm:pt modelId="{991A14BE-7F54-42D3-9059-285BD90171A1}">
      <dgm:prSet phldrT="[Texto]"/>
      <dgm:spPr/>
      <dgm:t>
        <a:bodyPr/>
        <a:lstStyle/>
        <a:p>
          <a:r>
            <a:rPr lang="es-MX" dirty="0"/>
            <a:t>Laboral</a:t>
          </a:r>
        </a:p>
      </dgm:t>
    </dgm:pt>
    <dgm:pt modelId="{1163336F-5566-477A-BF4A-724F0B99871B}" type="parTrans" cxnId="{EE0AC69E-8B8C-43D6-AAAC-FC931E63D6DD}">
      <dgm:prSet/>
      <dgm:spPr/>
      <dgm:t>
        <a:bodyPr/>
        <a:lstStyle/>
        <a:p>
          <a:endParaRPr lang="es-MX"/>
        </a:p>
      </dgm:t>
    </dgm:pt>
    <dgm:pt modelId="{10953266-3C96-42D3-94FD-7A07FCAE5A85}" type="sibTrans" cxnId="{EE0AC69E-8B8C-43D6-AAAC-FC931E63D6DD}">
      <dgm:prSet/>
      <dgm:spPr/>
      <dgm:t>
        <a:bodyPr/>
        <a:lstStyle/>
        <a:p>
          <a:endParaRPr lang="es-MX"/>
        </a:p>
      </dgm:t>
    </dgm:pt>
    <dgm:pt modelId="{4F75806D-31A9-42D0-86CA-456E5C04A1B6}">
      <dgm:prSet phldrT="[Texto]"/>
      <dgm:spPr/>
      <dgm:t>
        <a:bodyPr/>
        <a:lstStyle/>
        <a:p>
          <a:r>
            <a:rPr lang="es-MX" dirty="0"/>
            <a:t>Familiar</a:t>
          </a:r>
        </a:p>
      </dgm:t>
    </dgm:pt>
    <dgm:pt modelId="{98AA08F7-BFA5-4023-9B2C-1648F5FCF604}" type="parTrans" cxnId="{FE953EA5-9C96-4F10-A432-3825F8E8DCB2}">
      <dgm:prSet/>
      <dgm:spPr/>
      <dgm:t>
        <a:bodyPr/>
        <a:lstStyle/>
        <a:p>
          <a:endParaRPr lang="es-MX"/>
        </a:p>
      </dgm:t>
    </dgm:pt>
    <dgm:pt modelId="{FBB4EED9-887F-42A9-96B5-A052AEA28DA4}" type="sibTrans" cxnId="{FE953EA5-9C96-4F10-A432-3825F8E8DCB2}">
      <dgm:prSet/>
      <dgm:spPr/>
      <dgm:t>
        <a:bodyPr/>
        <a:lstStyle/>
        <a:p>
          <a:endParaRPr lang="es-MX"/>
        </a:p>
      </dgm:t>
    </dgm:pt>
    <dgm:pt modelId="{8D407288-1CE5-4192-BCA1-66BFAC13E742}">
      <dgm:prSet phldrT="[Texto]"/>
      <dgm:spPr/>
      <dgm:t>
        <a:bodyPr/>
        <a:lstStyle/>
        <a:p>
          <a:r>
            <a:rPr lang="es-MX" dirty="0"/>
            <a:t>Personal</a:t>
          </a:r>
        </a:p>
      </dgm:t>
    </dgm:pt>
    <dgm:pt modelId="{BEBCC692-E14E-493E-A730-D930EE214E16}" type="sibTrans" cxnId="{BCAF1AEE-95CC-428B-882A-8F4C9B01545F}">
      <dgm:prSet/>
      <dgm:spPr/>
      <dgm:t>
        <a:bodyPr/>
        <a:lstStyle/>
        <a:p>
          <a:endParaRPr lang="es-MX"/>
        </a:p>
      </dgm:t>
    </dgm:pt>
    <dgm:pt modelId="{F48A062F-FB2E-49DB-82C7-68A6E82550A9}" type="parTrans" cxnId="{BCAF1AEE-95CC-428B-882A-8F4C9B01545F}">
      <dgm:prSet/>
      <dgm:spPr/>
      <dgm:t>
        <a:bodyPr/>
        <a:lstStyle/>
        <a:p>
          <a:endParaRPr lang="es-MX"/>
        </a:p>
      </dgm:t>
    </dgm:pt>
    <dgm:pt modelId="{2C8393E8-1078-49CA-952B-291FBB9B2762}" type="pres">
      <dgm:prSet presAssocID="{18DB551F-F07D-48EA-862B-EDFF0B912FE3}" presName="compositeShape" presStyleCnt="0">
        <dgm:presLayoutVars>
          <dgm:chMax val="7"/>
          <dgm:dir/>
          <dgm:resizeHandles val="exact"/>
        </dgm:presLayoutVars>
      </dgm:prSet>
      <dgm:spPr/>
    </dgm:pt>
    <dgm:pt modelId="{C2042BEF-909F-4060-8AD3-A83E883479FB}" type="pres">
      <dgm:prSet presAssocID="{18DB551F-F07D-48EA-862B-EDFF0B912FE3}" presName="wedge1" presStyleLbl="node1" presStyleIdx="0" presStyleCnt="3"/>
      <dgm:spPr/>
    </dgm:pt>
    <dgm:pt modelId="{87A98CE5-1805-4C45-9A02-647A5D2D73F8}" type="pres">
      <dgm:prSet presAssocID="{18DB551F-F07D-48EA-862B-EDFF0B912FE3}" presName="wedge1Tx" presStyleLbl="node1" presStyleIdx="0" presStyleCnt="3">
        <dgm:presLayoutVars>
          <dgm:chMax val="0"/>
          <dgm:chPref val="0"/>
          <dgm:bulletEnabled val="1"/>
        </dgm:presLayoutVars>
      </dgm:prSet>
      <dgm:spPr/>
    </dgm:pt>
    <dgm:pt modelId="{C0F51FDD-83B5-4C7E-A1EB-03D6359546FF}" type="pres">
      <dgm:prSet presAssocID="{18DB551F-F07D-48EA-862B-EDFF0B912FE3}" presName="wedge2" presStyleLbl="node1" presStyleIdx="1" presStyleCnt="3"/>
      <dgm:spPr/>
    </dgm:pt>
    <dgm:pt modelId="{59169B5B-6C53-4204-B3A8-F78E3FB012CA}" type="pres">
      <dgm:prSet presAssocID="{18DB551F-F07D-48EA-862B-EDFF0B912FE3}" presName="wedge2Tx" presStyleLbl="node1" presStyleIdx="1" presStyleCnt="3">
        <dgm:presLayoutVars>
          <dgm:chMax val="0"/>
          <dgm:chPref val="0"/>
          <dgm:bulletEnabled val="1"/>
        </dgm:presLayoutVars>
      </dgm:prSet>
      <dgm:spPr/>
    </dgm:pt>
    <dgm:pt modelId="{8EBF1014-841E-44BD-9183-1B333DCAE045}" type="pres">
      <dgm:prSet presAssocID="{18DB551F-F07D-48EA-862B-EDFF0B912FE3}" presName="wedge3" presStyleLbl="node1" presStyleIdx="2" presStyleCnt="3"/>
      <dgm:spPr/>
    </dgm:pt>
    <dgm:pt modelId="{CE442ABF-8F64-46CA-8E28-C7EB049693D8}" type="pres">
      <dgm:prSet presAssocID="{18DB551F-F07D-48EA-862B-EDFF0B912FE3}" presName="wedge3Tx" presStyleLbl="node1" presStyleIdx="2" presStyleCnt="3">
        <dgm:presLayoutVars>
          <dgm:chMax val="0"/>
          <dgm:chPref val="0"/>
          <dgm:bulletEnabled val="1"/>
        </dgm:presLayoutVars>
      </dgm:prSet>
      <dgm:spPr/>
    </dgm:pt>
  </dgm:ptLst>
  <dgm:cxnLst>
    <dgm:cxn modelId="{B0D03215-0E29-4C62-AB6D-5D2B251EC5FA}" type="presOf" srcId="{18DB551F-F07D-48EA-862B-EDFF0B912FE3}" destId="{2C8393E8-1078-49CA-952B-291FBB9B2762}" srcOrd="0" destOrd="0" presId="urn:microsoft.com/office/officeart/2005/8/layout/chart3"/>
    <dgm:cxn modelId="{EA0AEC45-5AF1-4060-91AC-AF848BDDEF60}" type="presOf" srcId="{4F75806D-31A9-42D0-86CA-456E5C04A1B6}" destId="{C0F51FDD-83B5-4C7E-A1EB-03D6359546FF}" srcOrd="0" destOrd="0" presId="urn:microsoft.com/office/officeart/2005/8/layout/chart3"/>
    <dgm:cxn modelId="{13B3784A-CD2F-48D6-8984-63056E7410EB}" type="presOf" srcId="{8D407288-1CE5-4192-BCA1-66BFAC13E742}" destId="{CE442ABF-8F64-46CA-8E28-C7EB049693D8}" srcOrd="1" destOrd="0" presId="urn:microsoft.com/office/officeart/2005/8/layout/chart3"/>
    <dgm:cxn modelId="{E6366D7C-E21B-438F-8C3B-825E967A1B2A}" type="presOf" srcId="{4F75806D-31A9-42D0-86CA-456E5C04A1B6}" destId="{59169B5B-6C53-4204-B3A8-F78E3FB012CA}" srcOrd="1" destOrd="0" presId="urn:microsoft.com/office/officeart/2005/8/layout/chart3"/>
    <dgm:cxn modelId="{EE0AC69E-8B8C-43D6-AAAC-FC931E63D6DD}" srcId="{18DB551F-F07D-48EA-862B-EDFF0B912FE3}" destId="{991A14BE-7F54-42D3-9059-285BD90171A1}" srcOrd="0" destOrd="0" parTransId="{1163336F-5566-477A-BF4A-724F0B99871B}" sibTransId="{10953266-3C96-42D3-94FD-7A07FCAE5A85}"/>
    <dgm:cxn modelId="{FE953EA5-9C96-4F10-A432-3825F8E8DCB2}" srcId="{18DB551F-F07D-48EA-862B-EDFF0B912FE3}" destId="{4F75806D-31A9-42D0-86CA-456E5C04A1B6}" srcOrd="1" destOrd="0" parTransId="{98AA08F7-BFA5-4023-9B2C-1648F5FCF604}" sibTransId="{FBB4EED9-887F-42A9-96B5-A052AEA28DA4}"/>
    <dgm:cxn modelId="{45D2F6A5-DF2D-4F52-AF4C-679924391EF9}" type="presOf" srcId="{8D407288-1CE5-4192-BCA1-66BFAC13E742}" destId="{8EBF1014-841E-44BD-9183-1B333DCAE045}" srcOrd="0" destOrd="0" presId="urn:microsoft.com/office/officeart/2005/8/layout/chart3"/>
    <dgm:cxn modelId="{4AA042D3-68B5-4F96-903C-948E13E8C471}" type="presOf" srcId="{991A14BE-7F54-42D3-9059-285BD90171A1}" destId="{C2042BEF-909F-4060-8AD3-A83E883479FB}" srcOrd="0" destOrd="0" presId="urn:microsoft.com/office/officeart/2005/8/layout/chart3"/>
    <dgm:cxn modelId="{3AC2FAD6-0886-45F1-BCC1-034ABBDBC1D5}" type="presOf" srcId="{991A14BE-7F54-42D3-9059-285BD90171A1}" destId="{87A98CE5-1805-4C45-9A02-647A5D2D73F8}" srcOrd="1" destOrd="0" presId="urn:microsoft.com/office/officeart/2005/8/layout/chart3"/>
    <dgm:cxn modelId="{BCAF1AEE-95CC-428B-882A-8F4C9B01545F}" srcId="{18DB551F-F07D-48EA-862B-EDFF0B912FE3}" destId="{8D407288-1CE5-4192-BCA1-66BFAC13E742}" srcOrd="2" destOrd="0" parTransId="{F48A062F-FB2E-49DB-82C7-68A6E82550A9}" sibTransId="{BEBCC692-E14E-493E-A730-D930EE214E16}"/>
    <dgm:cxn modelId="{F2691A31-DC09-4EF8-BCCB-8A6BD660CEBF}" type="presParOf" srcId="{2C8393E8-1078-49CA-952B-291FBB9B2762}" destId="{C2042BEF-909F-4060-8AD3-A83E883479FB}" srcOrd="0" destOrd="0" presId="urn:microsoft.com/office/officeart/2005/8/layout/chart3"/>
    <dgm:cxn modelId="{882C9E87-01E1-4E0C-8954-C50DED3F9012}" type="presParOf" srcId="{2C8393E8-1078-49CA-952B-291FBB9B2762}" destId="{87A98CE5-1805-4C45-9A02-647A5D2D73F8}" srcOrd="1" destOrd="0" presId="urn:microsoft.com/office/officeart/2005/8/layout/chart3"/>
    <dgm:cxn modelId="{730F9A29-EA2E-41FC-AFCE-D752B897A9C1}" type="presParOf" srcId="{2C8393E8-1078-49CA-952B-291FBB9B2762}" destId="{C0F51FDD-83B5-4C7E-A1EB-03D6359546FF}" srcOrd="2" destOrd="0" presId="urn:microsoft.com/office/officeart/2005/8/layout/chart3"/>
    <dgm:cxn modelId="{BE4091D9-920C-49F5-8AB4-85C941141B9B}" type="presParOf" srcId="{2C8393E8-1078-49CA-952B-291FBB9B2762}" destId="{59169B5B-6C53-4204-B3A8-F78E3FB012CA}" srcOrd="3" destOrd="0" presId="urn:microsoft.com/office/officeart/2005/8/layout/chart3"/>
    <dgm:cxn modelId="{9BBF5CC5-8E98-4C23-ACB4-B915D2E2F5D8}" type="presParOf" srcId="{2C8393E8-1078-49CA-952B-291FBB9B2762}" destId="{8EBF1014-841E-44BD-9183-1B333DCAE045}" srcOrd="4" destOrd="0" presId="urn:microsoft.com/office/officeart/2005/8/layout/chart3"/>
    <dgm:cxn modelId="{57BC5705-A4C4-4960-ACDB-F7AFF375FAB2}" type="presParOf" srcId="{2C8393E8-1078-49CA-952B-291FBB9B2762}" destId="{CE442ABF-8F64-46CA-8E28-C7EB049693D8}" srcOrd="5" destOrd="0" presId="urn:microsoft.com/office/officeart/2005/8/layout/char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A7AC18C-621A-465A-99CA-7C19B5A01AC5}" type="doc">
      <dgm:prSet loTypeId="urn:microsoft.com/office/officeart/2005/8/layout/cycle3" loCatId="cycle" qsTypeId="urn:microsoft.com/office/officeart/2005/8/quickstyle/simple1" qsCatId="simple" csTypeId="urn:microsoft.com/office/officeart/2005/8/colors/colorful1" csCatId="colorful" phldr="1"/>
      <dgm:spPr/>
      <dgm:t>
        <a:bodyPr/>
        <a:lstStyle/>
        <a:p>
          <a:endParaRPr lang="es-MX"/>
        </a:p>
      </dgm:t>
    </dgm:pt>
    <dgm:pt modelId="{C26B8B36-9DB7-4F69-9A7B-E9F8F9D432B9}">
      <dgm:prSet phldrT="[Texto]"/>
      <dgm:spPr/>
      <dgm:t>
        <a:bodyPr/>
        <a:lstStyle/>
        <a:p>
          <a:r>
            <a:rPr lang="es-MX" dirty="0"/>
            <a:t>Familias</a:t>
          </a:r>
        </a:p>
      </dgm:t>
    </dgm:pt>
    <dgm:pt modelId="{CB1BC9E8-BA59-4D72-BA95-CBA347D609BB}" type="parTrans" cxnId="{FDB74DEF-4442-4838-A556-C7A82A03267A}">
      <dgm:prSet/>
      <dgm:spPr/>
      <dgm:t>
        <a:bodyPr/>
        <a:lstStyle/>
        <a:p>
          <a:endParaRPr lang="es-MX"/>
        </a:p>
      </dgm:t>
    </dgm:pt>
    <dgm:pt modelId="{BA720C8E-4C0A-4F81-AC8A-FF98902D571E}" type="sibTrans" cxnId="{FDB74DEF-4442-4838-A556-C7A82A03267A}">
      <dgm:prSet/>
      <dgm:spPr/>
      <dgm:t>
        <a:bodyPr/>
        <a:lstStyle/>
        <a:p>
          <a:endParaRPr lang="es-MX"/>
        </a:p>
      </dgm:t>
    </dgm:pt>
    <dgm:pt modelId="{9E671C79-0B2F-4210-A0B4-9854421FC710}">
      <dgm:prSet phldrT="[Texto]"/>
      <dgm:spPr/>
      <dgm:t>
        <a:bodyPr/>
        <a:lstStyle/>
        <a:p>
          <a:r>
            <a:rPr lang="es-MX" dirty="0"/>
            <a:t>Instituciones</a:t>
          </a:r>
        </a:p>
      </dgm:t>
    </dgm:pt>
    <dgm:pt modelId="{081C8138-A8FE-4350-85DF-42336C86EEC0}" type="parTrans" cxnId="{EB180041-378B-46C2-8A4F-2100065AD82E}">
      <dgm:prSet/>
      <dgm:spPr/>
      <dgm:t>
        <a:bodyPr/>
        <a:lstStyle/>
        <a:p>
          <a:endParaRPr lang="es-MX"/>
        </a:p>
      </dgm:t>
    </dgm:pt>
    <dgm:pt modelId="{E4780C8F-6BE5-416A-87CE-D9AE092ACDA1}" type="sibTrans" cxnId="{EB180041-378B-46C2-8A4F-2100065AD82E}">
      <dgm:prSet/>
      <dgm:spPr/>
      <dgm:t>
        <a:bodyPr/>
        <a:lstStyle/>
        <a:p>
          <a:endParaRPr lang="es-MX"/>
        </a:p>
      </dgm:t>
    </dgm:pt>
    <dgm:pt modelId="{D41007CE-A88A-4821-BFF3-E90955676CB8}">
      <dgm:prSet phldrT="[Texto]"/>
      <dgm:spPr/>
      <dgm:t>
        <a:bodyPr/>
        <a:lstStyle/>
        <a:p>
          <a:r>
            <a:rPr lang="es-MX" dirty="0"/>
            <a:t>Colaboradores</a:t>
          </a:r>
        </a:p>
      </dgm:t>
    </dgm:pt>
    <dgm:pt modelId="{BC546751-2554-4BEB-AB9E-C6A993DE8B35}" type="parTrans" cxnId="{A3312CBF-B261-46BD-8FFE-431A2CC308A4}">
      <dgm:prSet/>
      <dgm:spPr/>
      <dgm:t>
        <a:bodyPr/>
        <a:lstStyle/>
        <a:p>
          <a:endParaRPr lang="es-MX"/>
        </a:p>
      </dgm:t>
    </dgm:pt>
    <dgm:pt modelId="{3BC1F7F6-554D-4767-BF6D-500A99EFAA28}" type="sibTrans" cxnId="{A3312CBF-B261-46BD-8FFE-431A2CC308A4}">
      <dgm:prSet/>
      <dgm:spPr/>
      <dgm:t>
        <a:bodyPr/>
        <a:lstStyle/>
        <a:p>
          <a:endParaRPr lang="es-MX"/>
        </a:p>
      </dgm:t>
    </dgm:pt>
    <dgm:pt modelId="{A7539737-84FB-4ACF-B4F7-40E522FFF80E}">
      <dgm:prSet phldrT="[Texto]"/>
      <dgm:spPr/>
      <dgm:t>
        <a:bodyPr/>
        <a:lstStyle/>
        <a:p>
          <a:r>
            <a:rPr lang="es-MX" dirty="0"/>
            <a:t>Administración Pública</a:t>
          </a:r>
        </a:p>
      </dgm:t>
    </dgm:pt>
    <dgm:pt modelId="{217F4BDA-471C-4F6B-AD5B-1676B2CDFD0E}" type="parTrans" cxnId="{5EC68891-F4EE-4D4B-A91C-F60799FDBAC1}">
      <dgm:prSet/>
      <dgm:spPr/>
      <dgm:t>
        <a:bodyPr/>
        <a:lstStyle/>
        <a:p>
          <a:endParaRPr lang="es-MX"/>
        </a:p>
      </dgm:t>
    </dgm:pt>
    <dgm:pt modelId="{8051D201-2C92-4347-A42B-BD5AFC05E4BB}" type="sibTrans" cxnId="{5EC68891-F4EE-4D4B-A91C-F60799FDBAC1}">
      <dgm:prSet/>
      <dgm:spPr/>
      <dgm:t>
        <a:bodyPr/>
        <a:lstStyle/>
        <a:p>
          <a:endParaRPr lang="es-MX"/>
        </a:p>
      </dgm:t>
    </dgm:pt>
    <dgm:pt modelId="{16633C7E-85B9-4BD9-925D-3356B9B51119}" type="pres">
      <dgm:prSet presAssocID="{EA7AC18C-621A-465A-99CA-7C19B5A01AC5}" presName="Name0" presStyleCnt="0">
        <dgm:presLayoutVars>
          <dgm:dir/>
          <dgm:resizeHandles val="exact"/>
        </dgm:presLayoutVars>
      </dgm:prSet>
      <dgm:spPr/>
    </dgm:pt>
    <dgm:pt modelId="{EFAB665F-97C4-47E4-B16A-901A9D6B98DA}" type="pres">
      <dgm:prSet presAssocID="{EA7AC18C-621A-465A-99CA-7C19B5A01AC5}" presName="cycle" presStyleCnt="0"/>
      <dgm:spPr/>
    </dgm:pt>
    <dgm:pt modelId="{A62AB2D6-D486-4D3F-ADA9-14FF19757801}" type="pres">
      <dgm:prSet presAssocID="{C26B8B36-9DB7-4F69-9A7B-E9F8F9D432B9}" presName="nodeFirstNode" presStyleLbl="node1" presStyleIdx="0" presStyleCnt="4">
        <dgm:presLayoutVars>
          <dgm:bulletEnabled val="1"/>
        </dgm:presLayoutVars>
      </dgm:prSet>
      <dgm:spPr/>
    </dgm:pt>
    <dgm:pt modelId="{8939653F-ED21-4A8B-9D21-734178EFEC94}" type="pres">
      <dgm:prSet presAssocID="{BA720C8E-4C0A-4F81-AC8A-FF98902D571E}" presName="sibTransFirstNode" presStyleLbl="bgShp" presStyleIdx="0" presStyleCnt="1"/>
      <dgm:spPr/>
    </dgm:pt>
    <dgm:pt modelId="{FB817836-D5AF-44DD-931B-C71ED1F089AE}" type="pres">
      <dgm:prSet presAssocID="{9E671C79-0B2F-4210-A0B4-9854421FC710}" presName="nodeFollowingNodes" presStyleLbl="node1" presStyleIdx="1" presStyleCnt="4">
        <dgm:presLayoutVars>
          <dgm:bulletEnabled val="1"/>
        </dgm:presLayoutVars>
      </dgm:prSet>
      <dgm:spPr/>
    </dgm:pt>
    <dgm:pt modelId="{B814D697-9059-48D4-9630-4B7373ADBD29}" type="pres">
      <dgm:prSet presAssocID="{D41007CE-A88A-4821-BFF3-E90955676CB8}" presName="nodeFollowingNodes" presStyleLbl="node1" presStyleIdx="2" presStyleCnt="4">
        <dgm:presLayoutVars>
          <dgm:bulletEnabled val="1"/>
        </dgm:presLayoutVars>
      </dgm:prSet>
      <dgm:spPr/>
    </dgm:pt>
    <dgm:pt modelId="{7388BF70-3E55-4B11-A0E2-A50580464FE6}" type="pres">
      <dgm:prSet presAssocID="{A7539737-84FB-4ACF-B4F7-40E522FFF80E}" presName="nodeFollowingNodes" presStyleLbl="node1" presStyleIdx="3" presStyleCnt="4">
        <dgm:presLayoutVars>
          <dgm:bulletEnabled val="1"/>
        </dgm:presLayoutVars>
      </dgm:prSet>
      <dgm:spPr/>
    </dgm:pt>
  </dgm:ptLst>
  <dgm:cxnLst>
    <dgm:cxn modelId="{EB180041-378B-46C2-8A4F-2100065AD82E}" srcId="{EA7AC18C-621A-465A-99CA-7C19B5A01AC5}" destId="{9E671C79-0B2F-4210-A0B4-9854421FC710}" srcOrd="1" destOrd="0" parTransId="{081C8138-A8FE-4350-85DF-42336C86EEC0}" sibTransId="{E4780C8F-6BE5-416A-87CE-D9AE092ACDA1}"/>
    <dgm:cxn modelId="{BDB3088E-AAFF-4147-8639-A6E997279B11}" type="presOf" srcId="{9E671C79-0B2F-4210-A0B4-9854421FC710}" destId="{FB817836-D5AF-44DD-931B-C71ED1F089AE}" srcOrd="0" destOrd="0" presId="urn:microsoft.com/office/officeart/2005/8/layout/cycle3"/>
    <dgm:cxn modelId="{5EC68891-F4EE-4D4B-A91C-F60799FDBAC1}" srcId="{EA7AC18C-621A-465A-99CA-7C19B5A01AC5}" destId="{A7539737-84FB-4ACF-B4F7-40E522FFF80E}" srcOrd="3" destOrd="0" parTransId="{217F4BDA-471C-4F6B-AD5B-1676B2CDFD0E}" sibTransId="{8051D201-2C92-4347-A42B-BD5AFC05E4BB}"/>
    <dgm:cxn modelId="{2927CB97-F990-4258-8AB1-210F180C5409}" type="presOf" srcId="{C26B8B36-9DB7-4F69-9A7B-E9F8F9D432B9}" destId="{A62AB2D6-D486-4D3F-ADA9-14FF19757801}" srcOrd="0" destOrd="0" presId="urn:microsoft.com/office/officeart/2005/8/layout/cycle3"/>
    <dgm:cxn modelId="{DEFB36AE-FB6A-4DA8-B375-58B3AC7C2CB8}" type="presOf" srcId="{BA720C8E-4C0A-4F81-AC8A-FF98902D571E}" destId="{8939653F-ED21-4A8B-9D21-734178EFEC94}" srcOrd="0" destOrd="0" presId="urn:microsoft.com/office/officeart/2005/8/layout/cycle3"/>
    <dgm:cxn modelId="{9C2C0EBB-4BB2-4A28-813C-FE589438FF49}" type="presOf" srcId="{EA7AC18C-621A-465A-99CA-7C19B5A01AC5}" destId="{16633C7E-85B9-4BD9-925D-3356B9B51119}" srcOrd="0" destOrd="0" presId="urn:microsoft.com/office/officeart/2005/8/layout/cycle3"/>
    <dgm:cxn modelId="{A3312CBF-B261-46BD-8FFE-431A2CC308A4}" srcId="{EA7AC18C-621A-465A-99CA-7C19B5A01AC5}" destId="{D41007CE-A88A-4821-BFF3-E90955676CB8}" srcOrd="2" destOrd="0" parTransId="{BC546751-2554-4BEB-AB9E-C6A993DE8B35}" sibTransId="{3BC1F7F6-554D-4767-BF6D-500A99EFAA28}"/>
    <dgm:cxn modelId="{F34E62E1-D4D1-410B-98D9-10DE592F4304}" type="presOf" srcId="{A7539737-84FB-4ACF-B4F7-40E522FFF80E}" destId="{7388BF70-3E55-4B11-A0E2-A50580464FE6}" srcOrd="0" destOrd="0" presId="urn:microsoft.com/office/officeart/2005/8/layout/cycle3"/>
    <dgm:cxn modelId="{C78C96EB-03A7-4EFB-8953-46143787A500}" type="presOf" srcId="{D41007CE-A88A-4821-BFF3-E90955676CB8}" destId="{B814D697-9059-48D4-9630-4B7373ADBD29}" srcOrd="0" destOrd="0" presId="urn:microsoft.com/office/officeart/2005/8/layout/cycle3"/>
    <dgm:cxn modelId="{FDB74DEF-4442-4838-A556-C7A82A03267A}" srcId="{EA7AC18C-621A-465A-99CA-7C19B5A01AC5}" destId="{C26B8B36-9DB7-4F69-9A7B-E9F8F9D432B9}" srcOrd="0" destOrd="0" parTransId="{CB1BC9E8-BA59-4D72-BA95-CBA347D609BB}" sibTransId="{BA720C8E-4C0A-4F81-AC8A-FF98902D571E}"/>
    <dgm:cxn modelId="{32154DBE-9B2C-4A09-92E3-A81C38ADAB47}" type="presParOf" srcId="{16633C7E-85B9-4BD9-925D-3356B9B51119}" destId="{EFAB665F-97C4-47E4-B16A-901A9D6B98DA}" srcOrd="0" destOrd="0" presId="urn:microsoft.com/office/officeart/2005/8/layout/cycle3"/>
    <dgm:cxn modelId="{7DEE155A-E6BF-400F-8383-BAF0AF062F22}" type="presParOf" srcId="{EFAB665F-97C4-47E4-B16A-901A9D6B98DA}" destId="{A62AB2D6-D486-4D3F-ADA9-14FF19757801}" srcOrd="0" destOrd="0" presId="urn:microsoft.com/office/officeart/2005/8/layout/cycle3"/>
    <dgm:cxn modelId="{8F296584-AC26-44C0-ABEF-19801BD02333}" type="presParOf" srcId="{EFAB665F-97C4-47E4-B16A-901A9D6B98DA}" destId="{8939653F-ED21-4A8B-9D21-734178EFEC94}" srcOrd="1" destOrd="0" presId="urn:microsoft.com/office/officeart/2005/8/layout/cycle3"/>
    <dgm:cxn modelId="{0742E467-C607-40E5-876C-6FC96FA259AD}" type="presParOf" srcId="{EFAB665F-97C4-47E4-B16A-901A9D6B98DA}" destId="{FB817836-D5AF-44DD-931B-C71ED1F089AE}" srcOrd="2" destOrd="0" presId="urn:microsoft.com/office/officeart/2005/8/layout/cycle3"/>
    <dgm:cxn modelId="{DC9A5590-2594-40BE-89FC-3FFF824DA45F}" type="presParOf" srcId="{EFAB665F-97C4-47E4-B16A-901A9D6B98DA}" destId="{B814D697-9059-48D4-9630-4B7373ADBD29}" srcOrd="3" destOrd="0" presId="urn:microsoft.com/office/officeart/2005/8/layout/cycle3"/>
    <dgm:cxn modelId="{64FF4FB5-1AB4-43E3-BE55-DDC1F33A811B}" type="presParOf" srcId="{EFAB665F-97C4-47E4-B16A-901A9D6B98DA}" destId="{7388BF70-3E55-4B11-A0E2-A50580464FE6}" srcOrd="4" destOrd="0" presId="urn:microsoft.com/office/officeart/2005/8/layout/cycle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042BEF-909F-4060-8AD3-A83E883479FB}">
      <dsp:nvSpPr>
        <dsp:cNvPr id="0" name=""/>
        <dsp:cNvSpPr/>
      </dsp:nvSpPr>
      <dsp:spPr>
        <a:xfrm>
          <a:off x="1240594" y="259211"/>
          <a:ext cx="3225736" cy="3225736"/>
        </a:xfrm>
        <a:prstGeom prst="pie">
          <a:avLst>
            <a:gd name="adj1" fmla="val 16200000"/>
            <a:gd name="adj2" fmla="val 1800000"/>
          </a:avLst>
        </a:prstGeom>
        <a:solidFill>
          <a:schemeClr val="accent5">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s-MX" sz="2300" kern="1200" dirty="0"/>
            <a:t>Laboral</a:t>
          </a:r>
        </a:p>
      </dsp:txBody>
      <dsp:txXfrm>
        <a:off x="2994397" y="854436"/>
        <a:ext cx="1094446" cy="1075245"/>
      </dsp:txXfrm>
    </dsp:sp>
    <dsp:sp modelId="{C0F51FDD-83B5-4C7E-A1EB-03D6359546FF}">
      <dsp:nvSpPr>
        <dsp:cNvPr id="0" name=""/>
        <dsp:cNvSpPr/>
      </dsp:nvSpPr>
      <dsp:spPr>
        <a:xfrm>
          <a:off x="1074315" y="355215"/>
          <a:ext cx="3225736" cy="3225736"/>
        </a:xfrm>
        <a:prstGeom prst="pie">
          <a:avLst>
            <a:gd name="adj1" fmla="val 1800000"/>
            <a:gd name="adj2" fmla="val 9000000"/>
          </a:avLst>
        </a:prstGeom>
        <a:solidFill>
          <a:schemeClr val="accent5">
            <a:hueOff val="5589159"/>
            <a:satOff val="-4817"/>
            <a:lumOff val="6373"/>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s-MX" sz="2300" kern="1200" dirty="0"/>
            <a:t>Familiar</a:t>
          </a:r>
        </a:p>
      </dsp:txBody>
      <dsp:txXfrm>
        <a:off x="1957553" y="2390501"/>
        <a:ext cx="1459261" cy="998442"/>
      </dsp:txXfrm>
    </dsp:sp>
    <dsp:sp modelId="{8EBF1014-841E-44BD-9183-1B333DCAE045}">
      <dsp:nvSpPr>
        <dsp:cNvPr id="0" name=""/>
        <dsp:cNvSpPr/>
      </dsp:nvSpPr>
      <dsp:spPr>
        <a:xfrm>
          <a:off x="1074315" y="355215"/>
          <a:ext cx="3225736" cy="3225736"/>
        </a:xfrm>
        <a:prstGeom prst="pie">
          <a:avLst>
            <a:gd name="adj1" fmla="val 9000000"/>
            <a:gd name="adj2" fmla="val 16200000"/>
          </a:avLst>
        </a:prstGeom>
        <a:solidFill>
          <a:schemeClr val="accent5">
            <a:hueOff val="11178319"/>
            <a:satOff val="-9634"/>
            <a:lumOff val="12746"/>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s-MX" sz="2300" kern="1200" dirty="0"/>
            <a:t>Personal</a:t>
          </a:r>
        </a:p>
      </dsp:txBody>
      <dsp:txXfrm>
        <a:off x="1419930" y="988841"/>
        <a:ext cx="1094446" cy="107524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39653F-ED21-4A8B-9D21-734178EFEC94}">
      <dsp:nvSpPr>
        <dsp:cNvPr id="0" name=""/>
        <dsp:cNvSpPr/>
      </dsp:nvSpPr>
      <dsp:spPr>
        <a:xfrm>
          <a:off x="905230" y="-63210"/>
          <a:ext cx="3659746" cy="3659746"/>
        </a:xfrm>
        <a:prstGeom prst="circularArrow">
          <a:avLst>
            <a:gd name="adj1" fmla="val 4668"/>
            <a:gd name="adj2" fmla="val 272909"/>
            <a:gd name="adj3" fmla="val 13045140"/>
            <a:gd name="adj4" fmla="val 17886866"/>
            <a:gd name="adj5" fmla="val 4847"/>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62AB2D6-D486-4D3F-ADA9-14FF19757801}">
      <dsp:nvSpPr>
        <dsp:cNvPr id="0" name=""/>
        <dsp:cNvSpPr/>
      </dsp:nvSpPr>
      <dsp:spPr>
        <a:xfrm>
          <a:off x="1583902" y="993"/>
          <a:ext cx="2302401" cy="1151200"/>
        </a:xfrm>
        <a:prstGeom prst="roundRect">
          <a:avLst/>
        </a:prstGeom>
        <a:solidFill>
          <a:schemeClr val="accent2">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MX" sz="2400" kern="1200" dirty="0"/>
            <a:t>Familias</a:t>
          </a:r>
        </a:p>
      </dsp:txBody>
      <dsp:txXfrm>
        <a:off x="1640099" y="57190"/>
        <a:ext cx="2190007" cy="1038806"/>
      </dsp:txXfrm>
    </dsp:sp>
    <dsp:sp modelId="{FB817836-D5AF-44DD-931B-C71ED1F089AE}">
      <dsp:nvSpPr>
        <dsp:cNvPr id="0" name=""/>
        <dsp:cNvSpPr/>
      </dsp:nvSpPr>
      <dsp:spPr>
        <a:xfrm>
          <a:off x="2897994" y="1315085"/>
          <a:ext cx="2302401" cy="1151200"/>
        </a:xfrm>
        <a:prstGeom prst="roundRect">
          <a:avLst/>
        </a:prstGeom>
        <a:solidFill>
          <a:schemeClr val="accent3">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MX" sz="2400" kern="1200" dirty="0"/>
            <a:t>Instituciones</a:t>
          </a:r>
        </a:p>
      </dsp:txBody>
      <dsp:txXfrm>
        <a:off x="2954191" y="1371282"/>
        <a:ext cx="2190007" cy="1038806"/>
      </dsp:txXfrm>
    </dsp:sp>
    <dsp:sp modelId="{B814D697-9059-48D4-9630-4B7373ADBD29}">
      <dsp:nvSpPr>
        <dsp:cNvPr id="0" name=""/>
        <dsp:cNvSpPr/>
      </dsp:nvSpPr>
      <dsp:spPr>
        <a:xfrm>
          <a:off x="1583902" y="2629177"/>
          <a:ext cx="2302401" cy="1151200"/>
        </a:xfrm>
        <a:prstGeom prst="roundRect">
          <a:avLst/>
        </a:prstGeom>
        <a:solidFill>
          <a:schemeClr val="accent4">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MX" sz="2400" kern="1200" dirty="0"/>
            <a:t>Colaboradores</a:t>
          </a:r>
        </a:p>
      </dsp:txBody>
      <dsp:txXfrm>
        <a:off x="1640099" y="2685374"/>
        <a:ext cx="2190007" cy="1038806"/>
      </dsp:txXfrm>
    </dsp:sp>
    <dsp:sp modelId="{7388BF70-3E55-4B11-A0E2-A50580464FE6}">
      <dsp:nvSpPr>
        <dsp:cNvPr id="0" name=""/>
        <dsp:cNvSpPr/>
      </dsp:nvSpPr>
      <dsp:spPr>
        <a:xfrm>
          <a:off x="269810" y="1315085"/>
          <a:ext cx="2302401" cy="1151200"/>
        </a:xfrm>
        <a:prstGeom prst="roundRect">
          <a:avLst/>
        </a:prstGeom>
        <a:solidFill>
          <a:schemeClr val="accent5">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MX" sz="2400" kern="1200" dirty="0"/>
            <a:t>Administración Pública</a:t>
          </a:r>
        </a:p>
      </dsp:txBody>
      <dsp:txXfrm>
        <a:off x="326007" y="1371282"/>
        <a:ext cx="2190007" cy="1038806"/>
      </dsp:txXfrm>
    </dsp:sp>
  </dsp:spTree>
</dsp:drawing>
</file>

<file path=ppt/diagrams/layout1.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2.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1pPr>
            <a:lvl2pPr marL="914400" marR="0" lvl="1"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2pPr>
            <a:lvl3pPr marL="1371600" marR="0" lvl="2"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3pPr>
            <a:lvl4pPr marL="1828800" marR="0" lvl="3"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4pPr>
            <a:lvl5pPr marL="2286000" marR="0" lvl="4"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5pPr>
            <a:lvl6pPr marL="2743200" marR="0" lvl="5"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6pPr>
            <a:lvl7pPr marL="3200400" marR="0" lvl="6"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7pPr>
            <a:lvl8pPr marL="3657600" marR="0" lvl="7"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8pPr>
            <a:lvl9pPr marL="4114800" marR="0" lvl="8"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2" name="Google Shape;182;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pPr marL="139700" indent="0" fontAlgn="base">
              <a:buNone/>
            </a:pPr>
            <a:r>
              <a:rPr lang="es-MX" sz="1100" b="0" i="0" u="none" strike="noStrike" cap="none" dirty="0">
                <a:solidFill>
                  <a:srgbClr val="000000"/>
                </a:solidFill>
                <a:effectLst/>
                <a:latin typeface="Arial"/>
                <a:ea typeface="Arial"/>
                <a:cs typeface="Arial"/>
                <a:sym typeface="Arial"/>
              </a:rPr>
              <a:t>"La participación equilibrada entre mujeres y hombres en la vida familiar y en el mercado de trabajo, conseguida a través de la reestructuración y reorganización de los sistemas, laboral, educativo y de recursos sociales, con el fin de introducir la igualdad de oportunidades en el empleo, variar los roles y estereotipos tradicionales, y cubrir las necesidades de atención y cuidado a personas dependientes".</a:t>
            </a:r>
          </a:p>
          <a:p>
            <a:pPr fontAlgn="base"/>
            <a:r>
              <a:rPr lang="es-MX" sz="1100" b="0" i="1" u="none" strike="noStrike" cap="none" dirty="0">
                <a:solidFill>
                  <a:srgbClr val="000000"/>
                </a:solidFill>
                <a:effectLst/>
                <a:latin typeface="Arial"/>
                <a:ea typeface="Arial"/>
                <a:cs typeface="Arial"/>
                <a:sym typeface="Arial"/>
              </a:rPr>
              <a:t>Palabras para la Igualdad – Óptima Plana</a:t>
            </a:r>
            <a:endParaRPr lang="es-MX" sz="1100" b="0" i="0" u="none" strike="noStrike" cap="none" dirty="0">
              <a:solidFill>
                <a:srgbClr val="000000"/>
              </a:solidFill>
              <a:effectLst/>
              <a:latin typeface="Arial"/>
              <a:ea typeface="Arial"/>
              <a:cs typeface="Arial"/>
              <a:sym typeface="Arial"/>
            </a:endParaRPr>
          </a:p>
        </p:txBody>
      </p:sp>
    </p:spTree>
    <p:extLst>
      <p:ext uri="{BB962C8B-B14F-4D97-AF65-F5344CB8AC3E}">
        <p14:creationId xmlns:p14="http://schemas.microsoft.com/office/powerpoint/2010/main" val="30890111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pPr marL="139700" indent="0">
              <a:buNone/>
            </a:pPr>
            <a:r>
              <a:rPr lang="es-MX" sz="1100" b="0" i="0" u="none" strike="noStrike" cap="none" dirty="0">
                <a:solidFill>
                  <a:srgbClr val="000000"/>
                </a:solidFill>
                <a:effectLst/>
                <a:latin typeface="Arial"/>
                <a:ea typeface="Arial"/>
                <a:cs typeface="Arial"/>
                <a:sym typeface="Arial"/>
              </a:rPr>
              <a:t>Los antecedentes del conflicto trabajo-familia podrían dividirse en varias categorías. Una primera categoría podría incluir una serie de variables demográficas, como el género, número de hijos, edad de los hijos, pareja trabajadora, nivel de educación, etc. </a:t>
            </a:r>
            <a:r>
              <a:rPr lang="es-MX" sz="1100" b="0" i="0" u="none" strike="noStrike" cap="none" dirty="0" err="1">
                <a:solidFill>
                  <a:srgbClr val="000000"/>
                </a:solidFill>
                <a:effectLst/>
                <a:latin typeface="Arial"/>
                <a:ea typeface="Arial"/>
                <a:cs typeface="Arial"/>
                <a:sym typeface="Arial"/>
              </a:rPr>
              <a:t>Kinnunen</a:t>
            </a:r>
            <a:r>
              <a:rPr lang="es-MX" sz="1100" b="0" i="0" u="none" strike="noStrike" cap="none" dirty="0">
                <a:solidFill>
                  <a:srgbClr val="000000"/>
                </a:solidFill>
                <a:effectLst/>
                <a:latin typeface="Arial"/>
                <a:ea typeface="Arial"/>
                <a:cs typeface="Arial"/>
                <a:sym typeface="Arial"/>
              </a:rPr>
              <a:t> y </a:t>
            </a:r>
            <a:r>
              <a:rPr lang="es-MX" sz="1100" b="0" i="0" u="none" strike="noStrike" cap="none" dirty="0" err="1">
                <a:solidFill>
                  <a:srgbClr val="000000"/>
                </a:solidFill>
                <a:effectLst/>
                <a:latin typeface="Arial"/>
                <a:ea typeface="Arial"/>
                <a:cs typeface="Arial"/>
                <a:sym typeface="Arial"/>
              </a:rPr>
              <a:t>Mauno</a:t>
            </a:r>
            <a:r>
              <a:rPr lang="es-MX" sz="1100" b="0" i="0" u="none" strike="noStrike" cap="none" dirty="0">
                <a:solidFill>
                  <a:srgbClr val="000000"/>
                </a:solidFill>
                <a:effectLst/>
                <a:latin typeface="Arial"/>
                <a:ea typeface="Arial"/>
                <a:cs typeface="Arial"/>
                <a:sym typeface="Arial"/>
              </a:rPr>
              <a:t> (1998) realizaron un estudio en Finlandia en el que destacan que el conflicto familia-trabajo para ambos sexos se explica mejor por lo que ellos llaman variables del dominio familiar, como el número de niños que viven en el hogar, mientras que el conflicto trabajo-familia se explicaría mejor a través de variables del dominio laboral, en el caso de las mujeres (como tener un trabajo a tiempo completo), y a través de variables personales (alta educación) y variables del dominio familiar en el caso de los hombres (como el número de niños que viven en el hogar).</a:t>
            </a:r>
            <a:endParaRPr lang="es-MX" dirty="0"/>
          </a:p>
        </p:txBody>
      </p:sp>
    </p:spTree>
    <p:extLst>
      <p:ext uri="{BB962C8B-B14F-4D97-AF65-F5344CB8AC3E}">
        <p14:creationId xmlns:p14="http://schemas.microsoft.com/office/powerpoint/2010/main" val="29298250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pPr fontAlgn="base"/>
            <a:r>
              <a:rPr lang="es-MX" sz="1100" b="0" i="0" u="none" strike="noStrike" cap="none" dirty="0">
                <a:solidFill>
                  <a:srgbClr val="000000"/>
                </a:solidFill>
                <a:effectLst/>
                <a:latin typeface="Arial"/>
                <a:ea typeface="Arial"/>
                <a:cs typeface="Arial"/>
                <a:sym typeface="Arial"/>
              </a:rPr>
              <a:t>Que padres y madres puedan acceder al mercado de trabajo y permanecer en él sin que su situación familiar sea un elemento que afecte negativamente a las posibilidades de acceso al empleo o al acceso a puestos de responsabilidad.</a:t>
            </a:r>
          </a:p>
          <a:p>
            <a:pPr fontAlgn="base"/>
            <a:r>
              <a:rPr lang="es-MX" sz="1100" b="0" i="0" u="none" strike="noStrike" cap="none" dirty="0">
                <a:solidFill>
                  <a:srgbClr val="000000"/>
                </a:solidFill>
                <a:effectLst/>
                <a:latin typeface="Arial"/>
                <a:ea typeface="Arial"/>
                <a:cs typeface="Arial"/>
                <a:sym typeface="Arial"/>
              </a:rPr>
              <a:t>Que los hijos e hijas puedan ser cuidados y educados por sus progenitores.</a:t>
            </a:r>
          </a:p>
          <a:p>
            <a:pPr fontAlgn="base"/>
            <a:r>
              <a:rPr lang="es-MX" sz="1100" b="0" i="0" u="none" strike="noStrike" cap="none" dirty="0">
                <a:solidFill>
                  <a:srgbClr val="000000"/>
                </a:solidFill>
                <a:effectLst/>
                <a:latin typeface="Arial"/>
                <a:ea typeface="Arial"/>
                <a:cs typeface="Arial"/>
                <a:sym typeface="Arial"/>
              </a:rPr>
              <a:t>Que las personas dependientes puedan ser atendidas por sus familias cuando ellas así lo deseen y sea posible atenderlas.</a:t>
            </a:r>
          </a:p>
          <a:p>
            <a:pPr fontAlgn="base"/>
            <a:r>
              <a:rPr lang="es-MX" sz="1100" b="0" i="0" u="none" strike="noStrike" cap="none" dirty="0">
                <a:solidFill>
                  <a:srgbClr val="000000"/>
                </a:solidFill>
                <a:effectLst/>
                <a:latin typeface="Arial"/>
                <a:ea typeface="Arial"/>
                <a:cs typeface="Arial"/>
                <a:sym typeface="Arial"/>
              </a:rPr>
              <a:t>La conciliación personal, familiar y laboral facilita que cualquier persona trabajadora pueda mantener al mismo tiempo una carrera profesional plena y a la vez ejercer su derecho al cuidado de su familia, el desarrollo de su personalidad, su formación o el disfrute de su ocio y tiempo libre.</a:t>
            </a:r>
          </a:p>
        </p:txBody>
      </p:sp>
    </p:spTree>
    <p:extLst>
      <p:ext uri="{BB962C8B-B14F-4D97-AF65-F5344CB8AC3E}">
        <p14:creationId xmlns:p14="http://schemas.microsoft.com/office/powerpoint/2010/main" val="16420614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813b8d92e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7" name="Google Shape;187;g813b8d92ee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813b8d92e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7" name="Google Shape;187;g813b8d92ee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extLst>
      <p:ext uri="{BB962C8B-B14F-4D97-AF65-F5344CB8AC3E}">
        <p14:creationId xmlns:p14="http://schemas.microsoft.com/office/powerpoint/2010/main" val="25000259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813b8d92ee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1" name="Google Shape;221;g813b8d92ee_0_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49250" algn="l" rtl="0">
              <a:lnSpc>
                <a:spcPct val="100000"/>
              </a:lnSpc>
              <a:spcBef>
                <a:spcPts val="1000"/>
              </a:spcBef>
              <a:spcAft>
                <a:spcPts val="0"/>
              </a:spcAft>
              <a:buSzPts val="1900"/>
              <a:buChar char="▰"/>
            </a:pPr>
            <a:r>
              <a:rPr lang="es-MX" sz="1100" b="1" dirty="0">
                <a:latin typeface="Roboto Condensed"/>
                <a:ea typeface="Roboto Condensed"/>
                <a:cs typeface="Roboto Condensed"/>
                <a:sym typeface="Roboto Condensed"/>
              </a:rPr>
              <a:t>Horario flexible:</a:t>
            </a:r>
            <a:r>
              <a:rPr lang="es-MX" sz="1100" dirty="0"/>
              <a:t> Si bien las jornadas laborales son de 8 horas, los </a:t>
            </a:r>
            <a:r>
              <a:rPr lang="es-MX" sz="1100" dirty="0" err="1"/>
              <a:t>Milenials</a:t>
            </a:r>
            <a:r>
              <a:rPr lang="es-MX" sz="1100" dirty="0"/>
              <a:t> y la Generación Z valoran el no tener un horario estricto de entrada o de salida pues para ellos lo importante es alcanzar las metas.</a:t>
            </a:r>
          </a:p>
          <a:p>
            <a:pPr marL="457200" lvl="0" indent="-349250" algn="l" rtl="0">
              <a:lnSpc>
                <a:spcPct val="100000"/>
              </a:lnSpc>
              <a:spcBef>
                <a:spcPts val="1000"/>
              </a:spcBef>
              <a:spcAft>
                <a:spcPts val="0"/>
              </a:spcAft>
              <a:buSzPts val="1900"/>
              <a:buChar char="▰"/>
            </a:pPr>
            <a:r>
              <a:rPr lang="es-MX" sz="1100" b="1" dirty="0">
                <a:latin typeface="Roboto Condensed"/>
                <a:ea typeface="Roboto Condensed"/>
                <a:cs typeface="Roboto Condensed"/>
                <a:sym typeface="Roboto Condensed"/>
              </a:rPr>
              <a:t>Home office: </a:t>
            </a:r>
            <a:r>
              <a:rPr lang="es-MX" sz="1100" dirty="0"/>
              <a:t>Aprecian el trabajo desde casa o cualquier otro espacio sin necesidad de estar todo el tiempo en la oficina.</a:t>
            </a:r>
          </a:p>
          <a:p>
            <a:pPr marL="457200" lvl="0" indent="-349250" algn="l" rtl="0">
              <a:lnSpc>
                <a:spcPct val="100000"/>
              </a:lnSpc>
              <a:spcBef>
                <a:spcPts val="1000"/>
              </a:spcBef>
              <a:spcAft>
                <a:spcPts val="0"/>
              </a:spcAft>
              <a:buSzPts val="1900"/>
              <a:buChar char="▰"/>
            </a:pPr>
            <a:r>
              <a:rPr lang="es-MX" sz="1100" b="1" dirty="0">
                <a:latin typeface="Roboto Condensed"/>
                <a:ea typeface="Roboto Condensed"/>
                <a:cs typeface="Roboto Condensed"/>
                <a:sym typeface="Roboto Condensed"/>
              </a:rPr>
              <a:t>Capacitación profesional:</a:t>
            </a:r>
            <a:r>
              <a:rPr lang="es-MX" sz="1100" dirty="0"/>
              <a:t> Cursos, talleres, diplomados, maestrías y doctorados que impulsen la carrera profesional del empleado.</a:t>
            </a:r>
          </a:p>
          <a:p>
            <a:pPr marL="0" lvl="0" indent="0" algn="l" rtl="0">
              <a:lnSpc>
                <a:spcPct val="100000"/>
              </a:lnSpc>
              <a:spcBef>
                <a:spcPts val="1000"/>
              </a:spcBef>
              <a:spcAft>
                <a:spcPts val="0"/>
              </a:spcAft>
              <a:buSzPts val="2400"/>
              <a:buNone/>
            </a:pPr>
            <a:endParaRPr lang="es-MX" sz="1100" dirty="0"/>
          </a:p>
          <a:p>
            <a:pPr marL="0" lvl="0" indent="0" algn="l" rtl="0">
              <a:lnSpc>
                <a:spcPct val="100000"/>
              </a:lnSpc>
              <a:spcBef>
                <a:spcPts val="0"/>
              </a:spcBef>
              <a:spcAft>
                <a:spcPts val="0"/>
              </a:spcAft>
              <a:buSzPts val="1400"/>
              <a:buNone/>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813b8d92ee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1" name="Google Shape;221;g813b8d92ee_0_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49250" algn="l" rtl="0">
              <a:lnSpc>
                <a:spcPct val="100000"/>
              </a:lnSpc>
              <a:spcBef>
                <a:spcPts val="1000"/>
              </a:spcBef>
              <a:spcAft>
                <a:spcPts val="0"/>
              </a:spcAft>
              <a:buSzPts val="1900"/>
              <a:buChar char="▰"/>
            </a:pPr>
            <a:r>
              <a:rPr lang="es-MX" sz="1100" b="1" dirty="0">
                <a:latin typeface="Roboto Condensed"/>
                <a:ea typeface="Roboto Condensed"/>
                <a:cs typeface="Roboto Condensed"/>
                <a:sym typeface="Roboto Condensed"/>
              </a:rPr>
              <a:t>Horario flexible:</a:t>
            </a:r>
            <a:r>
              <a:rPr lang="es-MX" sz="1100" dirty="0"/>
              <a:t> Si bien las jornadas laborales son de 8 horas, los </a:t>
            </a:r>
            <a:r>
              <a:rPr lang="es-MX" sz="1100" dirty="0" err="1"/>
              <a:t>Milenials</a:t>
            </a:r>
            <a:r>
              <a:rPr lang="es-MX" sz="1100" dirty="0"/>
              <a:t> y la Generación Z valoran el no tener un horario estricto de entrada o de salida pues para ellos lo importante es alcanzar las metas.</a:t>
            </a:r>
          </a:p>
          <a:p>
            <a:pPr marL="457200" lvl="0" indent="-349250" algn="l" rtl="0">
              <a:lnSpc>
                <a:spcPct val="100000"/>
              </a:lnSpc>
              <a:spcBef>
                <a:spcPts val="1000"/>
              </a:spcBef>
              <a:spcAft>
                <a:spcPts val="0"/>
              </a:spcAft>
              <a:buSzPts val="1900"/>
              <a:buChar char="▰"/>
            </a:pPr>
            <a:r>
              <a:rPr lang="es-MX" sz="1100" b="1" dirty="0">
                <a:latin typeface="Roboto Condensed"/>
                <a:ea typeface="Roboto Condensed"/>
                <a:cs typeface="Roboto Condensed"/>
                <a:sym typeface="Roboto Condensed"/>
              </a:rPr>
              <a:t>Home office: </a:t>
            </a:r>
            <a:r>
              <a:rPr lang="es-MX" sz="1100" dirty="0"/>
              <a:t>Aprecian el trabajo desde casa o cualquier otro espacio sin necesidad de estar todo el tiempo en la oficina.</a:t>
            </a:r>
          </a:p>
          <a:p>
            <a:pPr marL="457200" lvl="0" indent="-349250" algn="l" rtl="0">
              <a:lnSpc>
                <a:spcPct val="100000"/>
              </a:lnSpc>
              <a:spcBef>
                <a:spcPts val="1000"/>
              </a:spcBef>
              <a:spcAft>
                <a:spcPts val="0"/>
              </a:spcAft>
              <a:buSzPts val="1900"/>
              <a:buChar char="▰"/>
            </a:pPr>
            <a:r>
              <a:rPr lang="es-MX" sz="1100" b="1" dirty="0">
                <a:latin typeface="Roboto Condensed"/>
                <a:ea typeface="Roboto Condensed"/>
                <a:cs typeface="Roboto Condensed"/>
                <a:sym typeface="Roboto Condensed"/>
              </a:rPr>
              <a:t>Capacitación profesional:</a:t>
            </a:r>
            <a:r>
              <a:rPr lang="es-MX" sz="1100" dirty="0"/>
              <a:t> Cursos, talleres, diplomados, maestrías y doctorados que impulsen la carrera profesional del empleado.</a:t>
            </a:r>
          </a:p>
          <a:p>
            <a:pPr marL="0" lvl="0" indent="0" algn="l" rtl="0">
              <a:lnSpc>
                <a:spcPct val="100000"/>
              </a:lnSpc>
              <a:spcBef>
                <a:spcPts val="1000"/>
              </a:spcBef>
              <a:spcAft>
                <a:spcPts val="0"/>
              </a:spcAft>
              <a:buSzPts val="2400"/>
              <a:buNone/>
            </a:pPr>
            <a:endParaRPr lang="es-MX" sz="1100" dirty="0"/>
          </a:p>
          <a:p>
            <a:pPr marL="0" lvl="0" indent="0" algn="l" rtl="0">
              <a:lnSpc>
                <a:spcPct val="100000"/>
              </a:lnSpc>
              <a:spcBef>
                <a:spcPts val="0"/>
              </a:spcBef>
              <a:spcAft>
                <a:spcPts val="0"/>
              </a:spcAft>
              <a:buSzPts val="1400"/>
              <a:buNone/>
            </a:pPr>
            <a:endParaRPr dirty="0"/>
          </a:p>
        </p:txBody>
      </p:sp>
    </p:spTree>
    <p:extLst>
      <p:ext uri="{BB962C8B-B14F-4D97-AF65-F5344CB8AC3E}">
        <p14:creationId xmlns:p14="http://schemas.microsoft.com/office/powerpoint/2010/main" val="17888782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813b8d92ee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6" name="Google Shape;236;g813b8d92ee_0_3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49250" algn="l" rtl="0">
              <a:lnSpc>
                <a:spcPct val="100000"/>
              </a:lnSpc>
              <a:spcBef>
                <a:spcPts val="1000"/>
              </a:spcBef>
              <a:spcAft>
                <a:spcPts val="0"/>
              </a:spcAft>
              <a:buSzPts val="1900"/>
              <a:buChar char="▰"/>
            </a:pPr>
            <a:r>
              <a:rPr lang="es-MX" sz="1100" b="1" dirty="0">
                <a:latin typeface="Roboto Condensed"/>
                <a:ea typeface="Roboto Condensed"/>
                <a:cs typeface="Roboto Condensed"/>
                <a:sym typeface="Roboto Condensed"/>
              </a:rPr>
              <a:t>Espacios de ocio:</a:t>
            </a:r>
            <a:r>
              <a:rPr lang="es-MX" sz="1100" dirty="0"/>
              <a:t> Salas de descanso, juegos o televisión, así como gimnasios u otras áreas que ayuden a desconectarse del trabajo.</a:t>
            </a:r>
          </a:p>
          <a:p>
            <a:pPr marL="457200" lvl="0" indent="-349250" algn="l" rtl="0">
              <a:lnSpc>
                <a:spcPct val="100000"/>
              </a:lnSpc>
              <a:spcBef>
                <a:spcPts val="1000"/>
              </a:spcBef>
              <a:spcAft>
                <a:spcPts val="0"/>
              </a:spcAft>
              <a:buSzPts val="1900"/>
              <a:buChar char="▰"/>
            </a:pPr>
            <a:r>
              <a:rPr lang="es-MX" sz="1100" b="1" dirty="0">
                <a:latin typeface="Roboto Condensed"/>
                <a:ea typeface="Roboto Condensed"/>
                <a:cs typeface="Roboto Condensed"/>
                <a:sym typeface="Roboto Condensed"/>
              </a:rPr>
              <a:t>Beneficios de oficina: </a:t>
            </a:r>
            <a:r>
              <a:rPr lang="es-MX" sz="1100" dirty="0"/>
              <a:t>Contar con las herramientas para realizar el trabajo de la mejor manera, al igual que pequeños detalles como desayunos o comidas por cuenta de la empresa</a:t>
            </a:r>
          </a:p>
          <a:p>
            <a:pPr marL="457200" lvl="0" indent="-349250" algn="l" rtl="0">
              <a:lnSpc>
                <a:spcPct val="100000"/>
              </a:lnSpc>
              <a:spcBef>
                <a:spcPts val="1000"/>
              </a:spcBef>
              <a:spcAft>
                <a:spcPts val="0"/>
              </a:spcAft>
              <a:buSzPts val="1900"/>
              <a:buChar char="▰"/>
            </a:pPr>
            <a:r>
              <a:rPr lang="es-MX" sz="1100" b="1" dirty="0">
                <a:latin typeface="Roboto Condensed"/>
                <a:ea typeface="Roboto Condensed"/>
                <a:cs typeface="Roboto Condensed"/>
                <a:sym typeface="Roboto Condensed"/>
              </a:rPr>
              <a:t>Descuentos de empleado:</a:t>
            </a:r>
            <a:r>
              <a:rPr lang="es-MX" sz="1100" dirty="0"/>
              <a:t> En los productos de la empresa o en los de los clientes de la firma.</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813b8d92ee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1" name="Google Shape;221;g813b8d92ee_0_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49250" algn="l" rtl="0">
              <a:lnSpc>
                <a:spcPct val="100000"/>
              </a:lnSpc>
              <a:spcBef>
                <a:spcPts val="1000"/>
              </a:spcBef>
              <a:spcAft>
                <a:spcPts val="0"/>
              </a:spcAft>
              <a:buSzPts val="1900"/>
              <a:buChar char="▰"/>
            </a:pPr>
            <a:r>
              <a:rPr lang="es-MX" sz="1100" b="1">
                <a:latin typeface="Roboto Condensed"/>
                <a:ea typeface="Roboto Condensed"/>
                <a:cs typeface="Roboto Condensed"/>
                <a:sym typeface="Roboto Condensed"/>
              </a:rPr>
              <a:t>Horario flexible:</a:t>
            </a:r>
            <a:r>
              <a:rPr lang="es-MX" sz="1100"/>
              <a:t> Si bien las jornadas laborales son de 8 horas, los Milenials y la Generación Z valoran el no tener un horario estricto de entrada o de salida pues para ellos lo importante es alcanzar las metas.</a:t>
            </a:r>
          </a:p>
          <a:p>
            <a:pPr marL="457200" lvl="0" indent="-349250" algn="l" rtl="0">
              <a:lnSpc>
                <a:spcPct val="100000"/>
              </a:lnSpc>
              <a:spcBef>
                <a:spcPts val="1000"/>
              </a:spcBef>
              <a:spcAft>
                <a:spcPts val="0"/>
              </a:spcAft>
              <a:buSzPts val="1900"/>
              <a:buChar char="▰"/>
            </a:pPr>
            <a:r>
              <a:rPr lang="es-MX" sz="1100" b="1">
                <a:latin typeface="Roboto Condensed"/>
                <a:ea typeface="Roboto Condensed"/>
                <a:cs typeface="Roboto Condensed"/>
                <a:sym typeface="Roboto Condensed"/>
              </a:rPr>
              <a:t>Home office: </a:t>
            </a:r>
            <a:r>
              <a:rPr lang="es-MX" sz="1100"/>
              <a:t>Aprecian el trabajo desde casa o cualquier otro espacio sin necesidad de estar todo el tiempo en la oficina.</a:t>
            </a:r>
          </a:p>
          <a:p>
            <a:pPr marL="457200" lvl="0" indent="-349250" algn="l" rtl="0">
              <a:lnSpc>
                <a:spcPct val="100000"/>
              </a:lnSpc>
              <a:spcBef>
                <a:spcPts val="1000"/>
              </a:spcBef>
              <a:spcAft>
                <a:spcPts val="0"/>
              </a:spcAft>
              <a:buSzPts val="1900"/>
              <a:buChar char="▰"/>
            </a:pPr>
            <a:r>
              <a:rPr lang="es-MX" sz="1100" b="1">
                <a:latin typeface="Roboto Condensed"/>
                <a:ea typeface="Roboto Condensed"/>
                <a:cs typeface="Roboto Condensed"/>
                <a:sym typeface="Roboto Condensed"/>
              </a:rPr>
              <a:t>Capacitación profesional:</a:t>
            </a:r>
            <a:r>
              <a:rPr lang="es-MX" sz="1100"/>
              <a:t> Cursos, talleres, diplomados, maestrías y doctorados que impulsen la carrera profesional del empleado.</a:t>
            </a:r>
          </a:p>
          <a:p>
            <a:pPr marL="0" lvl="0" indent="0" algn="l" rtl="0">
              <a:lnSpc>
                <a:spcPct val="100000"/>
              </a:lnSpc>
              <a:spcBef>
                <a:spcPts val="1000"/>
              </a:spcBef>
              <a:spcAft>
                <a:spcPts val="0"/>
              </a:spcAft>
              <a:buSzPts val="2400"/>
              <a:buNone/>
            </a:pPr>
            <a:endParaRPr lang="es-MX" sz="1100" dirty="0"/>
          </a:p>
          <a:p>
            <a:pPr marL="0" lvl="0" indent="0" algn="l" rtl="0">
              <a:lnSpc>
                <a:spcPct val="100000"/>
              </a:lnSpc>
              <a:spcBef>
                <a:spcPts val="0"/>
              </a:spcBef>
              <a:spcAft>
                <a:spcPts val="0"/>
              </a:spcAft>
              <a:buSzPts val="1400"/>
              <a:buNone/>
            </a:pPr>
            <a:endParaRPr dirty="0"/>
          </a:p>
        </p:txBody>
      </p:sp>
    </p:spTree>
    <p:extLst>
      <p:ext uri="{BB962C8B-B14F-4D97-AF65-F5344CB8AC3E}">
        <p14:creationId xmlns:p14="http://schemas.microsoft.com/office/powerpoint/2010/main" val="32204722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813b8d92ee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1" name="Google Shape;221;g813b8d92ee_0_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49250" algn="l" rtl="0">
              <a:lnSpc>
                <a:spcPct val="100000"/>
              </a:lnSpc>
              <a:spcBef>
                <a:spcPts val="1000"/>
              </a:spcBef>
              <a:spcAft>
                <a:spcPts val="0"/>
              </a:spcAft>
              <a:buSzPts val="1900"/>
              <a:buChar char="▰"/>
            </a:pPr>
            <a:r>
              <a:rPr lang="es-MX" sz="1100" b="1">
                <a:latin typeface="Roboto Condensed"/>
                <a:ea typeface="Roboto Condensed"/>
                <a:cs typeface="Roboto Condensed"/>
                <a:sym typeface="Roboto Condensed"/>
              </a:rPr>
              <a:t>Horario flexible:</a:t>
            </a:r>
            <a:r>
              <a:rPr lang="es-MX" sz="1100"/>
              <a:t> Si bien las jornadas laborales son de 8 horas, los Milenials y la Generación Z valoran el no tener un horario estricto de entrada o de salida pues para ellos lo importante es alcanzar las metas.</a:t>
            </a:r>
          </a:p>
          <a:p>
            <a:pPr marL="457200" lvl="0" indent="-349250" algn="l" rtl="0">
              <a:lnSpc>
                <a:spcPct val="100000"/>
              </a:lnSpc>
              <a:spcBef>
                <a:spcPts val="1000"/>
              </a:spcBef>
              <a:spcAft>
                <a:spcPts val="0"/>
              </a:spcAft>
              <a:buSzPts val="1900"/>
              <a:buChar char="▰"/>
            </a:pPr>
            <a:r>
              <a:rPr lang="es-MX" sz="1100" b="1">
                <a:latin typeface="Roboto Condensed"/>
                <a:ea typeface="Roboto Condensed"/>
                <a:cs typeface="Roboto Condensed"/>
                <a:sym typeface="Roboto Condensed"/>
              </a:rPr>
              <a:t>Home office: </a:t>
            </a:r>
            <a:r>
              <a:rPr lang="es-MX" sz="1100"/>
              <a:t>Aprecian el trabajo desde casa o cualquier otro espacio sin necesidad de estar todo el tiempo en la oficina.</a:t>
            </a:r>
          </a:p>
          <a:p>
            <a:pPr marL="457200" lvl="0" indent="-349250" algn="l" rtl="0">
              <a:lnSpc>
                <a:spcPct val="100000"/>
              </a:lnSpc>
              <a:spcBef>
                <a:spcPts val="1000"/>
              </a:spcBef>
              <a:spcAft>
                <a:spcPts val="0"/>
              </a:spcAft>
              <a:buSzPts val="1900"/>
              <a:buChar char="▰"/>
            </a:pPr>
            <a:r>
              <a:rPr lang="es-MX" sz="1100" b="1">
                <a:latin typeface="Roboto Condensed"/>
                <a:ea typeface="Roboto Condensed"/>
                <a:cs typeface="Roboto Condensed"/>
                <a:sym typeface="Roboto Condensed"/>
              </a:rPr>
              <a:t>Capacitación profesional:</a:t>
            </a:r>
            <a:r>
              <a:rPr lang="es-MX" sz="1100"/>
              <a:t> Cursos, talleres, diplomados, maestrías y doctorados que impulsen la carrera profesional del empleado.</a:t>
            </a:r>
          </a:p>
          <a:p>
            <a:pPr marL="0" lvl="0" indent="0" algn="l" rtl="0">
              <a:lnSpc>
                <a:spcPct val="100000"/>
              </a:lnSpc>
              <a:spcBef>
                <a:spcPts val="1000"/>
              </a:spcBef>
              <a:spcAft>
                <a:spcPts val="0"/>
              </a:spcAft>
              <a:buSzPts val="2400"/>
              <a:buNone/>
            </a:pPr>
            <a:endParaRPr lang="es-MX" sz="1100" dirty="0"/>
          </a:p>
          <a:p>
            <a:pPr marL="0" lvl="0" indent="0" algn="l" rtl="0">
              <a:lnSpc>
                <a:spcPct val="100000"/>
              </a:lnSpc>
              <a:spcBef>
                <a:spcPts val="0"/>
              </a:spcBef>
              <a:spcAft>
                <a:spcPts val="0"/>
              </a:spcAft>
              <a:buSzPts val="1400"/>
              <a:buNone/>
            </a:pPr>
            <a:endParaRPr dirty="0"/>
          </a:p>
        </p:txBody>
      </p:sp>
    </p:spTree>
    <p:extLst>
      <p:ext uri="{BB962C8B-B14F-4D97-AF65-F5344CB8AC3E}">
        <p14:creationId xmlns:p14="http://schemas.microsoft.com/office/powerpoint/2010/main" val="37898099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813b8d92ee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1" name="Google Shape;221;g813b8d92ee_0_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49250" algn="l" rtl="0">
              <a:lnSpc>
                <a:spcPct val="100000"/>
              </a:lnSpc>
              <a:spcBef>
                <a:spcPts val="1000"/>
              </a:spcBef>
              <a:spcAft>
                <a:spcPts val="0"/>
              </a:spcAft>
              <a:buSzPts val="1900"/>
              <a:buChar char="▰"/>
            </a:pPr>
            <a:r>
              <a:rPr lang="es-MX" sz="1100" b="1">
                <a:latin typeface="Roboto Condensed"/>
                <a:ea typeface="Roboto Condensed"/>
                <a:cs typeface="Roboto Condensed"/>
                <a:sym typeface="Roboto Condensed"/>
              </a:rPr>
              <a:t>Horario flexible:</a:t>
            </a:r>
            <a:r>
              <a:rPr lang="es-MX" sz="1100"/>
              <a:t> Si bien las jornadas laborales son de 8 horas, los Milenials y la Generación Z valoran el no tener un horario estricto de entrada o de salida pues para ellos lo importante es alcanzar las metas.</a:t>
            </a:r>
          </a:p>
          <a:p>
            <a:pPr marL="457200" lvl="0" indent="-349250" algn="l" rtl="0">
              <a:lnSpc>
                <a:spcPct val="100000"/>
              </a:lnSpc>
              <a:spcBef>
                <a:spcPts val="1000"/>
              </a:spcBef>
              <a:spcAft>
                <a:spcPts val="0"/>
              </a:spcAft>
              <a:buSzPts val="1900"/>
              <a:buChar char="▰"/>
            </a:pPr>
            <a:r>
              <a:rPr lang="es-MX" sz="1100" b="1">
                <a:latin typeface="Roboto Condensed"/>
                <a:ea typeface="Roboto Condensed"/>
                <a:cs typeface="Roboto Condensed"/>
                <a:sym typeface="Roboto Condensed"/>
              </a:rPr>
              <a:t>Home office: </a:t>
            </a:r>
            <a:r>
              <a:rPr lang="es-MX" sz="1100"/>
              <a:t>Aprecian el trabajo desde casa o cualquier otro espacio sin necesidad de estar todo el tiempo en la oficina.</a:t>
            </a:r>
          </a:p>
          <a:p>
            <a:pPr marL="457200" lvl="0" indent="-349250" algn="l" rtl="0">
              <a:lnSpc>
                <a:spcPct val="100000"/>
              </a:lnSpc>
              <a:spcBef>
                <a:spcPts val="1000"/>
              </a:spcBef>
              <a:spcAft>
                <a:spcPts val="0"/>
              </a:spcAft>
              <a:buSzPts val="1900"/>
              <a:buChar char="▰"/>
            </a:pPr>
            <a:r>
              <a:rPr lang="es-MX" sz="1100" b="1">
                <a:latin typeface="Roboto Condensed"/>
                <a:ea typeface="Roboto Condensed"/>
                <a:cs typeface="Roboto Condensed"/>
                <a:sym typeface="Roboto Condensed"/>
              </a:rPr>
              <a:t>Capacitación profesional:</a:t>
            </a:r>
            <a:r>
              <a:rPr lang="es-MX" sz="1100"/>
              <a:t> Cursos, talleres, diplomados, maestrías y doctorados que impulsen la carrera profesional del empleado.</a:t>
            </a:r>
          </a:p>
          <a:p>
            <a:pPr marL="0" lvl="0" indent="0" algn="l" rtl="0">
              <a:lnSpc>
                <a:spcPct val="100000"/>
              </a:lnSpc>
              <a:spcBef>
                <a:spcPts val="1000"/>
              </a:spcBef>
              <a:spcAft>
                <a:spcPts val="0"/>
              </a:spcAft>
              <a:buSzPts val="2400"/>
              <a:buNone/>
            </a:pPr>
            <a:endParaRPr lang="es-MX" sz="1100" dirty="0"/>
          </a:p>
          <a:p>
            <a:pPr marL="0" lvl="0" indent="0" algn="l" rtl="0">
              <a:lnSpc>
                <a:spcPct val="100000"/>
              </a:lnSpc>
              <a:spcBef>
                <a:spcPts val="0"/>
              </a:spcBef>
              <a:spcAft>
                <a:spcPts val="0"/>
              </a:spcAft>
              <a:buSzPts val="1400"/>
              <a:buNone/>
            </a:pPr>
            <a:endParaRPr dirty="0"/>
          </a:p>
        </p:txBody>
      </p:sp>
    </p:spTree>
    <p:extLst>
      <p:ext uri="{BB962C8B-B14F-4D97-AF65-F5344CB8AC3E}">
        <p14:creationId xmlns:p14="http://schemas.microsoft.com/office/powerpoint/2010/main" val="5784302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813b8d92ee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1" name="Google Shape;221;g813b8d92ee_0_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49250" algn="l" rtl="0">
              <a:lnSpc>
                <a:spcPct val="100000"/>
              </a:lnSpc>
              <a:spcBef>
                <a:spcPts val="1000"/>
              </a:spcBef>
              <a:spcAft>
                <a:spcPts val="0"/>
              </a:spcAft>
              <a:buSzPts val="1900"/>
              <a:buChar char="▰"/>
            </a:pPr>
            <a:r>
              <a:rPr lang="es-MX" sz="1100" b="1">
                <a:latin typeface="Roboto Condensed"/>
                <a:ea typeface="Roboto Condensed"/>
                <a:cs typeface="Roboto Condensed"/>
                <a:sym typeface="Roboto Condensed"/>
              </a:rPr>
              <a:t>Horario flexible:</a:t>
            </a:r>
            <a:r>
              <a:rPr lang="es-MX" sz="1100"/>
              <a:t> Si bien las jornadas laborales son de 8 horas, los Milenials y la Generación Z valoran el no tener un horario estricto de entrada o de salida pues para ellos lo importante es alcanzar las metas.</a:t>
            </a:r>
          </a:p>
          <a:p>
            <a:pPr marL="457200" lvl="0" indent="-349250" algn="l" rtl="0">
              <a:lnSpc>
                <a:spcPct val="100000"/>
              </a:lnSpc>
              <a:spcBef>
                <a:spcPts val="1000"/>
              </a:spcBef>
              <a:spcAft>
                <a:spcPts val="0"/>
              </a:spcAft>
              <a:buSzPts val="1900"/>
              <a:buChar char="▰"/>
            </a:pPr>
            <a:r>
              <a:rPr lang="es-MX" sz="1100" b="1">
                <a:latin typeface="Roboto Condensed"/>
                <a:ea typeface="Roboto Condensed"/>
                <a:cs typeface="Roboto Condensed"/>
                <a:sym typeface="Roboto Condensed"/>
              </a:rPr>
              <a:t>Home office: </a:t>
            </a:r>
            <a:r>
              <a:rPr lang="es-MX" sz="1100"/>
              <a:t>Aprecian el trabajo desde casa o cualquier otro espacio sin necesidad de estar todo el tiempo en la oficina.</a:t>
            </a:r>
          </a:p>
          <a:p>
            <a:pPr marL="457200" lvl="0" indent="-349250" algn="l" rtl="0">
              <a:lnSpc>
                <a:spcPct val="100000"/>
              </a:lnSpc>
              <a:spcBef>
                <a:spcPts val="1000"/>
              </a:spcBef>
              <a:spcAft>
                <a:spcPts val="0"/>
              </a:spcAft>
              <a:buSzPts val="1900"/>
              <a:buChar char="▰"/>
            </a:pPr>
            <a:r>
              <a:rPr lang="es-MX" sz="1100" b="1">
                <a:latin typeface="Roboto Condensed"/>
                <a:ea typeface="Roboto Condensed"/>
                <a:cs typeface="Roboto Condensed"/>
                <a:sym typeface="Roboto Condensed"/>
              </a:rPr>
              <a:t>Capacitación profesional:</a:t>
            </a:r>
            <a:r>
              <a:rPr lang="es-MX" sz="1100"/>
              <a:t> Cursos, talleres, diplomados, maestrías y doctorados que impulsen la carrera profesional del empleado.</a:t>
            </a:r>
          </a:p>
          <a:p>
            <a:pPr marL="0" lvl="0" indent="0" algn="l" rtl="0">
              <a:lnSpc>
                <a:spcPct val="100000"/>
              </a:lnSpc>
              <a:spcBef>
                <a:spcPts val="1000"/>
              </a:spcBef>
              <a:spcAft>
                <a:spcPts val="0"/>
              </a:spcAft>
              <a:buSzPts val="2400"/>
              <a:buNone/>
            </a:pPr>
            <a:endParaRPr lang="es-MX" sz="1100" dirty="0"/>
          </a:p>
          <a:p>
            <a:pPr marL="0" lvl="0" indent="0" algn="l" rtl="0">
              <a:lnSpc>
                <a:spcPct val="100000"/>
              </a:lnSpc>
              <a:spcBef>
                <a:spcPts val="0"/>
              </a:spcBef>
              <a:spcAft>
                <a:spcPts val="0"/>
              </a:spcAft>
              <a:buSzPts val="1400"/>
              <a:buNone/>
            </a:pPr>
            <a:endParaRPr dirty="0"/>
          </a:p>
        </p:txBody>
      </p:sp>
    </p:spTree>
    <p:extLst>
      <p:ext uri="{BB962C8B-B14F-4D97-AF65-F5344CB8AC3E}">
        <p14:creationId xmlns:p14="http://schemas.microsoft.com/office/powerpoint/2010/main" val="11978182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813b8d92ee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1" name="Google Shape;221;g813b8d92ee_0_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1000"/>
              </a:spcBef>
              <a:spcAft>
                <a:spcPts val="0"/>
              </a:spcAft>
              <a:buSzPts val="2400"/>
              <a:buNone/>
            </a:pPr>
            <a:r>
              <a:rPr lang="es-MX" sz="1100" dirty="0"/>
              <a:t>Eliminar sentimientos de culpa</a:t>
            </a:r>
          </a:p>
          <a:p>
            <a:pPr marL="0" lvl="0" indent="0" algn="l" rtl="0">
              <a:lnSpc>
                <a:spcPct val="100000"/>
              </a:lnSpc>
              <a:spcBef>
                <a:spcPts val="0"/>
              </a:spcBef>
              <a:spcAft>
                <a:spcPts val="0"/>
              </a:spcAft>
              <a:buSzPts val="1400"/>
              <a:buNone/>
            </a:pPr>
            <a:endParaRPr dirty="0"/>
          </a:p>
        </p:txBody>
      </p:sp>
    </p:spTree>
    <p:extLst>
      <p:ext uri="{BB962C8B-B14F-4D97-AF65-F5344CB8AC3E}">
        <p14:creationId xmlns:p14="http://schemas.microsoft.com/office/powerpoint/2010/main" val="30660609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9" name="Google Shape;279;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1" y="571500"/>
            <a:ext cx="6856214" cy="40005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6952697" y="571500"/>
            <a:ext cx="2193989" cy="40005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02386" y="973836"/>
            <a:ext cx="5486400" cy="2441448"/>
          </a:xfrm>
        </p:spPr>
        <p:txBody>
          <a:bodyPr anchor="b">
            <a:normAutofit/>
          </a:bodyPr>
          <a:lstStyle>
            <a:lvl1pPr algn="l">
              <a:defRPr sz="4425" spc="-75" baseline="0">
                <a:solidFill>
                  <a:srgbClr val="FFFFFF"/>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825011" y="3502685"/>
            <a:ext cx="5486400" cy="685800"/>
          </a:xfrm>
        </p:spPr>
        <p:txBody>
          <a:bodyPr anchor="t">
            <a:normAutofit/>
          </a:bodyPr>
          <a:lstStyle>
            <a:lvl1pPr marL="0" indent="0" algn="l">
              <a:buNone/>
              <a:defRPr sz="1650" cap="none" spc="0" baseline="0">
                <a:solidFill>
                  <a:schemeClr val="accent1">
                    <a:lumMod val="20000"/>
                    <a:lumOff val="80000"/>
                  </a:schemeClr>
                </a:solidFill>
              </a:defRPr>
            </a:lvl1pPr>
            <a:lvl2pPr marL="342900" indent="0" algn="ctr">
              <a:buNone/>
              <a:defRPr sz="1650"/>
            </a:lvl2pPr>
            <a:lvl3pPr marL="685800" indent="0" algn="ctr">
              <a:buNone/>
              <a:defRPr sz="165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4BDF68E2-58F2-4D09-BE8B-E3BD06533059}" type="datetimeFigureOut">
              <a:rPr lang="en-US" smtClean="0"/>
              <a:t>7/13/2020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s-MX" smtClean="0"/>
              <a:t>‹Nº›</a:t>
            </a:fld>
            <a:endParaRPr lang="es-MX"/>
          </a:p>
        </p:txBody>
      </p:sp>
    </p:spTree>
    <p:extLst>
      <p:ext uri="{BB962C8B-B14F-4D97-AF65-F5344CB8AC3E}">
        <p14:creationId xmlns:p14="http://schemas.microsoft.com/office/powerpoint/2010/main" val="4294453097"/>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28FC5F6-F338-4AE4-BB23-26385BCFC423}" type="datetimeFigureOut">
              <a:rPr lang="en-US" smtClean="0"/>
              <a:t>7/13/2020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s-MX" smtClean="0"/>
              <a:t>‹Nº›</a:t>
            </a:fld>
            <a:endParaRPr lang="es-MX"/>
          </a:p>
        </p:txBody>
      </p:sp>
    </p:spTree>
    <p:extLst>
      <p:ext uri="{BB962C8B-B14F-4D97-AF65-F5344CB8AC3E}">
        <p14:creationId xmlns:p14="http://schemas.microsoft.com/office/powerpoint/2010/main" val="2995580805"/>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900934" y="973836"/>
            <a:ext cx="5486400" cy="2441448"/>
          </a:xfrm>
        </p:spPr>
        <p:txBody>
          <a:bodyPr anchor="b">
            <a:normAutofit/>
          </a:bodyPr>
          <a:lstStyle>
            <a:lvl1pPr>
              <a:defRPr sz="4425" b="0" spc="-75" baseline="0">
                <a:solidFill>
                  <a:schemeClr val="tx1">
                    <a:lumMod val="65000"/>
                    <a:lumOff val="35000"/>
                  </a:schemeClr>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914650" y="3504438"/>
            <a:ext cx="5486400" cy="685800"/>
          </a:xfrm>
        </p:spPr>
        <p:txBody>
          <a:bodyPr anchor="t">
            <a:normAutofit/>
          </a:bodyPr>
          <a:lstStyle>
            <a:lvl1pPr marL="0" indent="0">
              <a:buNone/>
              <a:defRPr sz="1650" cap="none" spc="0" baseline="0">
                <a:solidFill>
                  <a:schemeClr val="tx1">
                    <a:lumMod val="65000"/>
                    <a:lumOff val="3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20EBB0C4-6273-4C6E-B9BD-2EDC30F1CD52}" type="datetimeFigureOut">
              <a:rPr lang="en-US" smtClean="0"/>
              <a:t>7/13/2020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s-MX" smtClean="0"/>
              <a:t>‹Nº›</a:t>
            </a:fld>
            <a:endParaRPr lang="es-MX"/>
          </a:p>
        </p:txBody>
      </p:sp>
    </p:spTree>
    <p:extLst>
      <p:ext uri="{BB962C8B-B14F-4D97-AF65-F5344CB8AC3E}">
        <p14:creationId xmlns:p14="http://schemas.microsoft.com/office/powerpoint/2010/main" val="410947612"/>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2900934" y="651510"/>
            <a:ext cx="2606040" cy="3840480"/>
          </a:xfrm>
        </p:spPr>
        <p:txBody>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863590" y="651510"/>
            <a:ext cx="2606040" cy="3840480"/>
          </a:xfrm>
        </p:spPr>
        <p:txBody>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8" name="Date Placeholder 7"/>
          <p:cNvSpPr>
            <a:spLocks noGrp="1"/>
          </p:cNvSpPr>
          <p:nvPr>
            <p:ph type="dt" sz="half" idx="10"/>
          </p:nvPr>
        </p:nvSpPr>
        <p:spPr/>
        <p:txBody>
          <a:bodyPr/>
          <a:lstStyle/>
          <a:p>
            <a:fld id="{19AB4D41-86C1-4908-B66A-0B50CEB3BF29}" type="datetimeFigureOut">
              <a:rPr lang="en-US" smtClean="0"/>
              <a:t>7/13/2020</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s-MX" smtClean="0"/>
              <a:t>‹Nº›</a:t>
            </a:fld>
            <a:endParaRPr lang="es-MX"/>
          </a:p>
        </p:txBody>
      </p:sp>
    </p:spTree>
    <p:extLst>
      <p:ext uri="{BB962C8B-B14F-4D97-AF65-F5344CB8AC3E}">
        <p14:creationId xmlns:p14="http://schemas.microsoft.com/office/powerpoint/2010/main" val="2176996729"/>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900934" y="767690"/>
            <a:ext cx="2606040" cy="605790"/>
          </a:xfrm>
        </p:spPr>
        <p:txBody>
          <a:bodyPr anchor="b">
            <a:normAutofit/>
          </a:bodyPr>
          <a:lstStyle>
            <a:lvl1pPr marL="0" indent="0">
              <a:spcBef>
                <a:spcPts val="0"/>
              </a:spcBef>
              <a:buNone/>
              <a:defRPr sz="1500" b="1">
                <a:solidFill>
                  <a:schemeClr val="tx1">
                    <a:lumMod val="65000"/>
                    <a:lumOff val="3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4" name="Content Placeholder 3"/>
          <p:cNvSpPr>
            <a:spLocks noGrp="1"/>
          </p:cNvSpPr>
          <p:nvPr>
            <p:ph sz="half" idx="2"/>
          </p:nvPr>
        </p:nvSpPr>
        <p:spPr>
          <a:xfrm>
            <a:off x="2900934" y="1448202"/>
            <a:ext cx="2606040" cy="3017520"/>
          </a:xfrm>
        </p:spPr>
        <p:txBody>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863847" y="767690"/>
            <a:ext cx="2606040" cy="609878"/>
          </a:xfrm>
        </p:spPr>
        <p:txBody>
          <a:bodyPr anchor="b">
            <a:normAutofit/>
          </a:bodyPr>
          <a:lstStyle>
            <a:lvl1pPr marL="0" indent="0">
              <a:spcBef>
                <a:spcPts val="0"/>
              </a:spcBef>
              <a:buNone/>
              <a:defRPr sz="1500" b="1">
                <a:solidFill>
                  <a:schemeClr val="tx1">
                    <a:lumMod val="65000"/>
                    <a:lumOff val="3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6" name="Content Placeholder 5"/>
          <p:cNvSpPr>
            <a:spLocks noGrp="1"/>
          </p:cNvSpPr>
          <p:nvPr>
            <p:ph sz="quarter" idx="4"/>
          </p:nvPr>
        </p:nvSpPr>
        <p:spPr>
          <a:xfrm>
            <a:off x="5863847" y="1448202"/>
            <a:ext cx="2606040" cy="3017520"/>
          </a:xfrm>
        </p:spPr>
        <p:txBody>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2" name="Date Placeholder 1"/>
          <p:cNvSpPr>
            <a:spLocks noGrp="1"/>
          </p:cNvSpPr>
          <p:nvPr>
            <p:ph type="dt" sz="half" idx="10"/>
          </p:nvPr>
        </p:nvSpPr>
        <p:spPr/>
        <p:txBody>
          <a:bodyPr/>
          <a:lstStyle/>
          <a:p>
            <a:fld id="{E6426E2C-56C1-4E0D-A793-0088A7FDD37E}" type="datetimeFigureOut">
              <a:rPr lang="en-US" smtClean="0"/>
              <a:t>7/13/2020</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s-MX" smtClean="0"/>
              <a:t>‹Nº›</a:t>
            </a:fld>
            <a:endParaRPr lang="es-MX"/>
          </a:p>
        </p:txBody>
      </p:sp>
    </p:spTree>
    <p:extLst>
      <p:ext uri="{BB962C8B-B14F-4D97-AF65-F5344CB8AC3E}">
        <p14:creationId xmlns:p14="http://schemas.microsoft.com/office/powerpoint/2010/main" val="2732968323"/>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s-ES"/>
              <a:t>Haga clic para modificar el estilo de título del patrón</a:t>
            </a:r>
            <a:endParaRPr lang="en-US" dirty="0"/>
          </a:p>
        </p:txBody>
      </p:sp>
      <p:sp>
        <p:nvSpPr>
          <p:cNvPr id="2" name="Date Placeholder 1"/>
          <p:cNvSpPr>
            <a:spLocks noGrp="1"/>
          </p:cNvSpPr>
          <p:nvPr>
            <p:ph type="dt" sz="half" idx="10"/>
          </p:nvPr>
        </p:nvSpPr>
        <p:spPr/>
        <p:txBody>
          <a:bodyPr/>
          <a:lstStyle/>
          <a:p>
            <a:fld id="{C8C39B41-D8B5-4052-B551-9B5525EAA8B6}" type="datetimeFigureOut">
              <a:rPr lang="en-US" smtClean="0"/>
              <a:t>7/13/2020</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s-MX" smtClean="0"/>
              <a:t>‹Nº›</a:t>
            </a:fld>
            <a:endParaRPr lang="es-MX"/>
          </a:p>
        </p:txBody>
      </p:sp>
    </p:spTree>
    <p:extLst>
      <p:ext uri="{BB962C8B-B14F-4D97-AF65-F5344CB8AC3E}">
        <p14:creationId xmlns:p14="http://schemas.microsoft.com/office/powerpoint/2010/main" val="2207060527"/>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4D94136C-8742-45B2-AF27-D93DF72833A9}" type="datetimeFigureOut">
              <a:rPr lang="en-US" smtClean="0"/>
              <a:t>7/13/2020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s-MX" smtClean="0"/>
              <a:t>‹Nº›</a:t>
            </a:fld>
            <a:endParaRPr lang="es-MX"/>
          </a:p>
        </p:txBody>
      </p:sp>
    </p:spTree>
    <p:extLst>
      <p:ext uri="{BB962C8B-B14F-4D97-AF65-F5344CB8AC3E}">
        <p14:creationId xmlns:p14="http://schemas.microsoft.com/office/powerpoint/2010/main" val="354134425"/>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92024" y="857250"/>
            <a:ext cx="2125980" cy="1783080"/>
          </a:xfrm>
        </p:spPr>
        <p:txBody>
          <a:bodyPr anchor="b">
            <a:normAutofit/>
          </a:bodyPr>
          <a:lstStyle>
            <a:lvl1pPr>
              <a:defRPr sz="2400" b="0" baseline="0"/>
            </a:lvl1pPr>
          </a:lstStyle>
          <a:p>
            <a:r>
              <a:rPr lang="es-ES"/>
              <a:t>Haga clic para modificar el estilo de título del patrón</a:t>
            </a:r>
            <a:endParaRPr lang="en-US" dirty="0"/>
          </a:p>
        </p:txBody>
      </p:sp>
      <p:sp>
        <p:nvSpPr>
          <p:cNvPr id="3" name="Content Placeholder 2"/>
          <p:cNvSpPr>
            <a:spLocks noGrp="1"/>
          </p:cNvSpPr>
          <p:nvPr>
            <p:ph idx="1"/>
          </p:nvPr>
        </p:nvSpPr>
        <p:spPr>
          <a:xfrm>
            <a:off x="2900934" y="651510"/>
            <a:ext cx="5486400" cy="3840480"/>
          </a:xfrm>
        </p:spPr>
        <p:txBody>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92024" y="2620632"/>
            <a:ext cx="2125980" cy="1741493"/>
          </a:xfrm>
        </p:spPr>
        <p:txBody>
          <a:bodyPr anchor="t">
            <a:normAutofit/>
          </a:bodyPr>
          <a:lstStyle>
            <a:lvl1pPr marL="0" indent="0">
              <a:lnSpc>
                <a:spcPct val="100000"/>
              </a:lnSpc>
              <a:buNone/>
              <a:defRPr sz="1050">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s-ES"/>
              <a:t>Haga clic para modificar los estilos de texto del patrón</a:t>
            </a:r>
          </a:p>
        </p:txBody>
      </p:sp>
      <p:sp>
        <p:nvSpPr>
          <p:cNvPr id="8" name="Date Placeholder 7"/>
          <p:cNvSpPr>
            <a:spLocks noGrp="1"/>
          </p:cNvSpPr>
          <p:nvPr>
            <p:ph type="dt" sz="half" idx="10"/>
          </p:nvPr>
        </p:nvSpPr>
        <p:spPr/>
        <p:txBody>
          <a:bodyPr/>
          <a:lstStyle/>
          <a:p>
            <a:fld id="{32ABBEA6-7C60-4B02-AE87-00D78D8422AF}" type="datetimeFigureOut">
              <a:rPr lang="en-US" smtClean="0"/>
              <a:t>7/13/2020</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s-MX" smtClean="0"/>
              <a:t>‹Nº›</a:t>
            </a:fld>
            <a:endParaRPr lang="es-MX"/>
          </a:p>
        </p:txBody>
      </p:sp>
    </p:spTree>
    <p:extLst>
      <p:ext uri="{BB962C8B-B14F-4D97-AF65-F5344CB8AC3E}">
        <p14:creationId xmlns:p14="http://schemas.microsoft.com/office/powerpoint/2010/main" val="40790939"/>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92024" y="857250"/>
            <a:ext cx="2125980" cy="1783080"/>
          </a:xfrm>
        </p:spPr>
        <p:txBody>
          <a:bodyPr anchor="b">
            <a:normAutofit/>
          </a:bodyPr>
          <a:lstStyle>
            <a:lvl1pPr>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2677983" y="575564"/>
            <a:ext cx="6086423" cy="3998214"/>
          </a:xfrm>
          <a:solidFill>
            <a:schemeClr val="bg1">
              <a:lumMod val="75000"/>
            </a:schemeClr>
          </a:solidFill>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92024" y="2619756"/>
            <a:ext cx="2125980" cy="1741932"/>
          </a:xfrm>
        </p:spPr>
        <p:txBody>
          <a:bodyPr anchor="t">
            <a:normAutofit/>
          </a:bodyPr>
          <a:lstStyle>
            <a:lvl1pPr marL="0" indent="0">
              <a:lnSpc>
                <a:spcPct val="100000"/>
              </a:lnSpc>
              <a:buNone/>
              <a:defRPr sz="1050">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s-ES"/>
              <a:t>Haga clic para modificar los estilos de texto del patrón</a:t>
            </a:r>
          </a:p>
        </p:txBody>
      </p:sp>
      <p:sp>
        <p:nvSpPr>
          <p:cNvPr id="8" name="Date Placeholder 7"/>
          <p:cNvSpPr>
            <a:spLocks noGrp="1"/>
          </p:cNvSpPr>
          <p:nvPr>
            <p:ph type="dt" sz="half" idx="10"/>
          </p:nvPr>
        </p:nvSpPr>
        <p:spPr/>
        <p:txBody>
          <a:bodyPr/>
          <a:lstStyle/>
          <a:p>
            <a:fld id="{C9CAD897-D46E-4AD2-BD9B-49DD3E640873}" type="datetimeFigureOut">
              <a:rPr lang="en-US" smtClean="0"/>
              <a:t>7/13/2020</a:t>
            </a:fld>
            <a:endParaRPr lang="en-US" dirty="0"/>
          </a:p>
        </p:txBody>
      </p:sp>
      <p:sp>
        <p:nvSpPr>
          <p:cNvPr id="9" name="Footer Placeholder 8"/>
          <p:cNvSpPr>
            <a:spLocks noGrp="1"/>
          </p:cNvSpPr>
          <p:nvPr>
            <p:ph type="ftr" sz="quarter" idx="11"/>
          </p:nvPr>
        </p:nvSpPr>
        <p:spPr>
          <a:xfrm>
            <a:off x="2624326" y="4767263"/>
            <a:ext cx="4433638" cy="273844"/>
          </a:xfrm>
        </p:spPr>
        <p:txBody>
          <a:bodyPr/>
          <a:lstStyle/>
          <a:p>
            <a:endParaRPr lang="en-US" dirty="0"/>
          </a:p>
        </p:txBody>
      </p:sp>
      <p:sp>
        <p:nvSpPr>
          <p:cNvPr id="10" name="Slide Number Placeholder 9"/>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s-MX" smtClean="0"/>
              <a:t>‹Nº›</a:t>
            </a:fld>
            <a:endParaRPr lang="es-MX"/>
          </a:p>
        </p:txBody>
      </p:sp>
    </p:spTree>
    <p:extLst>
      <p:ext uri="{BB962C8B-B14F-4D97-AF65-F5344CB8AC3E}">
        <p14:creationId xmlns:p14="http://schemas.microsoft.com/office/powerpoint/2010/main" val="2479028814"/>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2E2D6473-DF6D-4702-B328-E0DD40540A4E}" type="datetimeFigureOut">
              <a:rPr lang="en-US" smtClean="0"/>
              <a:t>7/13/2020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s-MX" smtClean="0"/>
              <a:t>‹Nº›</a:t>
            </a:fld>
            <a:endParaRPr lang="es-MX"/>
          </a:p>
        </p:txBody>
      </p:sp>
    </p:spTree>
    <p:extLst>
      <p:ext uri="{BB962C8B-B14F-4D97-AF65-F5344CB8AC3E}">
        <p14:creationId xmlns:p14="http://schemas.microsoft.com/office/powerpoint/2010/main" val="3599967675"/>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85750" y="742950"/>
            <a:ext cx="2114550" cy="3714750"/>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2900934" y="651510"/>
            <a:ext cx="5486400" cy="3840480"/>
          </a:xfrm>
        </p:spPr>
        <p:txBody>
          <a:bodyPr vert="eaVert"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E26F7E3A-B166-407D-9866-32884E7D5B37}" type="datetimeFigureOut">
              <a:rPr lang="en-US" smtClean="0"/>
              <a:t>7/13/2020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s-MX" smtClean="0"/>
              <a:t>‹Nº›</a:t>
            </a:fld>
            <a:endParaRPr lang="es-MX"/>
          </a:p>
        </p:txBody>
      </p:sp>
    </p:spTree>
    <p:extLst>
      <p:ext uri="{BB962C8B-B14F-4D97-AF65-F5344CB8AC3E}">
        <p14:creationId xmlns:p14="http://schemas.microsoft.com/office/powerpoint/2010/main" val="3021743946"/>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sp>
        <p:nvSpPr>
          <p:cNvPr id="22" name="Google Shape;22;p17"/>
          <p:cNvSpPr txBox="1">
            <a:spLocks noGrp="1"/>
          </p:cNvSpPr>
          <p:nvPr>
            <p:ph type="ctrTitle"/>
          </p:nvPr>
        </p:nvSpPr>
        <p:spPr>
          <a:xfrm>
            <a:off x="685800" y="1090750"/>
            <a:ext cx="5367900" cy="29619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4800"/>
              <a:buNone/>
              <a:defRPr sz="4800"/>
            </a:lvl1pPr>
            <a:lvl2pPr lvl="1" algn="ctr">
              <a:lnSpc>
                <a:spcPct val="100000"/>
              </a:lnSpc>
              <a:spcBef>
                <a:spcPts val="0"/>
              </a:spcBef>
              <a:spcAft>
                <a:spcPts val="0"/>
              </a:spcAft>
              <a:buSzPts val="4800"/>
              <a:buNone/>
              <a:defRPr sz="4800"/>
            </a:lvl2pPr>
            <a:lvl3pPr lvl="2" algn="ctr">
              <a:lnSpc>
                <a:spcPct val="100000"/>
              </a:lnSpc>
              <a:spcBef>
                <a:spcPts val="0"/>
              </a:spcBef>
              <a:spcAft>
                <a:spcPts val="0"/>
              </a:spcAft>
              <a:buSzPts val="4800"/>
              <a:buNone/>
              <a:defRPr sz="4800"/>
            </a:lvl3pPr>
            <a:lvl4pPr lvl="3" algn="ctr">
              <a:lnSpc>
                <a:spcPct val="100000"/>
              </a:lnSpc>
              <a:spcBef>
                <a:spcPts val="0"/>
              </a:spcBef>
              <a:spcAft>
                <a:spcPts val="0"/>
              </a:spcAft>
              <a:buSzPts val="4800"/>
              <a:buNone/>
              <a:defRPr sz="4800"/>
            </a:lvl4pPr>
            <a:lvl5pPr lvl="4" algn="ctr">
              <a:lnSpc>
                <a:spcPct val="100000"/>
              </a:lnSpc>
              <a:spcBef>
                <a:spcPts val="0"/>
              </a:spcBef>
              <a:spcAft>
                <a:spcPts val="0"/>
              </a:spcAft>
              <a:buSzPts val="4800"/>
              <a:buNone/>
              <a:defRPr sz="4800"/>
            </a:lvl5pPr>
            <a:lvl6pPr lvl="5" algn="ctr">
              <a:lnSpc>
                <a:spcPct val="100000"/>
              </a:lnSpc>
              <a:spcBef>
                <a:spcPts val="0"/>
              </a:spcBef>
              <a:spcAft>
                <a:spcPts val="0"/>
              </a:spcAft>
              <a:buSzPts val="4800"/>
              <a:buNone/>
              <a:defRPr sz="4800"/>
            </a:lvl6pPr>
            <a:lvl7pPr lvl="6" algn="ctr">
              <a:lnSpc>
                <a:spcPct val="100000"/>
              </a:lnSpc>
              <a:spcBef>
                <a:spcPts val="0"/>
              </a:spcBef>
              <a:spcAft>
                <a:spcPts val="0"/>
              </a:spcAft>
              <a:buSzPts val="4800"/>
              <a:buNone/>
              <a:defRPr sz="4800"/>
            </a:lvl7pPr>
            <a:lvl8pPr lvl="7" algn="ctr">
              <a:lnSpc>
                <a:spcPct val="100000"/>
              </a:lnSpc>
              <a:spcBef>
                <a:spcPts val="0"/>
              </a:spcBef>
              <a:spcAft>
                <a:spcPts val="0"/>
              </a:spcAft>
              <a:buSzPts val="4800"/>
              <a:buNone/>
              <a:defRPr sz="4800"/>
            </a:lvl8pPr>
            <a:lvl9pPr lvl="8" algn="ctr">
              <a:lnSpc>
                <a:spcPct val="100000"/>
              </a:lnSpc>
              <a:spcBef>
                <a:spcPts val="0"/>
              </a:spcBef>
              <a:spcAft>
                <a:spcPts val="0"/>
              </a:spcAft>
              <a:buSzPts val="4800"/>
              <a:buNone/>
              <a:defRPr sz="4800"/>
            </a:lvl9pPr>
          </a:lstStyle>
          <a:p>
            <a:endParaRPr/>
          </a:p>
        </p:txBody>
      </p:sp>
    </p:spTree>
    <p:extLst>
      <p:ext uri="{BB962C8B-B14F-4D97-AF65-F5344CB8AC3E}">
        <p14:creationId xmlns:p14="http://schemas.microsoft.com/office/powerpoint/2010/main" val="13204889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569214"/>
            <a:ext cx="2582693" cy="39982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89689" y="842878"/>
            <a:ext cx="2210612" cy="3450887"/>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8" name="Rectangle 37"/>
          <p:cNvSpPr/>
          <p:nvPr/>
        </p:nvSpPr>
        <p:spPr>
          <a:xfrm>
            <a:off x="8861898" y="569214"/>
            <a:ext cx="288036" cy="3998214"/>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2901951" y="648081"/>
            <a:ext cx="5486400" cy="3840480"/>
          </a:xfrm>
          <a:prstGeom prst="rect">
            <a:avLst/>
          </a:prstGeom>
        </p:spPr>
        <p:txBody>
          <a:bodyPr vert="horz" lIns="91440" tIns="45720" rIns="91440" bIns="45720" rtlCol="0" anchor="ct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96849" y="4767263"/>
            <a:ext cx="2057400" cy="273844"/>
          </a:xfrm>
          <a:prstGeom prst="rect">
            <a:avLst/>
          </a:prstGeom>
        </p:spPr>
        <p:txBody>
          <a:bodyPr vert="horz" lIns="91440" tIns="45720" rIns="91440" bIns="45720" rtlCol="0" anchor="ctr"/>
          <a:lstStyle>
            <a:lvl1pPr algn="l">
              <a:defRPr sz="825">
                <a:solidFill>
                  <a:schemeClr val="tx1">
                    <a:lumMod val="50000"/>
                    <a:lumOff val="50000"/>
                  </a:schemeClr>
                </a:solidFill>
              </a:defRPr>
            </a:lvl1pPr>
          </a:lstStyle>
          <a:p>
            <a:fld id="{98624D31-43A5-475A-80CF-332C9F6DCF35}" type="datetimeFigureOut">
              <a:rPr lang="en-US" smtClean="0"/>
              <a:t>7/13/2020</a:t>
            </a:fld>
            <a:endParaRPr lang="en-US" dirty="0"/>
          </a:p>
        </p:txBody>
      </p:sp>
      <p:sp>
        <p:nvSpPr>
          <p:cNvPr id="5" name="Footer Placeholder 4"/>
          <p:cNvSpPr>
            <a:spLocks noGrp="1"/>
          </p:cNvSpPr>
          <p:nvPr>
            <p:ph type="ftr" sz="quarter" idx="3"/>
          </p:nvPr>
        </p:nvSpPr>
        <p:spPr>
          <a:xfrm>
            <a:off x="2901951" y="4767263"/>
            <a:ext cx="4433638" cy="273844"/>
          </a:xfrm>
          <a:prstGeom prst="rect">
            <a:avLst/>
          </a:prstGeom>
        </p:spPr>
        <p:txBody>
          <a:bodyPr vert="horz" lIns="91440" tIns="45720" rIns="91440" bIns="45720" rtlCol="0" anchor="ctr"/>
          <a:lstStyle>
            <a:lvl1pPr algn="l">
              <a:defRPr sz="825">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7975602" y="4767263"/>
            <a:ext cx="1148195" cy="273844"/>
          </a:xfrm>
          <a:prstGeom prst="rect">
            <a:avLst/>
          </a:prstGeom>
        </p:spPr>
        <p:txBody>
          <a:bodyPr vert="horz" lIns="91440" tIns="45720" rIns="91440" bIns="45720" rtlCol="0" anchor="ctr"/>
          <a:lstStyle>
            <a:lvl1pPr algn="r">
              <a:defRPr sz="900" b="1">
                <a:solidFill>
                  <a:schemeClr val="accent1"/>
                </a:solidFill>
              </a:defRPr>
            </a:lvl1pPr>
          </a:lstStyle>
          <a:p>
            <a:pPr marL="0" lvl="0" indent="0" algn="r" rtl="0">
              <a:spcBef>
                <a:spcPts val="0"/>
              </a:spcBef>
              <a:spcAft>
                <a:spcPts val="0"/>
              </a:spcAft>
              <a:buNone/>
            </a:pPr>
            <a:fld id="{00000000-1234-1234-1234-123412341234}" type="slidenum">
              <a:rPr lang="es-MX" smtClean="0"/>
              <a:t>‹Nº›</a:t>
            </a:fld>
            <a:endParaRPr lang="es-MX"/>
          </a:p>
        </p:txBody>
      </p:sp>
    </p:spTree>
    <p:extLst>
      <p:ext uri="{BB962C8B-B14F-4D97-AF65-F5344CB8AC3E}">
        <p14:creationId xmlns:p14="http://schemas.microsoft.com/office/powerpoint/2010/main" val="4063817713"/>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 id="2147483860" r:id="rId12"/>
  </p:sldLayoutIdLst>
  <p:transition>
    <p:fade thruBlk="1"/>
  </p:transition>
  <p:hf hdr="0" ftr="0" dt="0"/>
  <p:txStyles>
    <p:titleStyle>
      <a:lvl1pPr algn="l" defTabSz="685800" rtl="0" eaLnBrk="1" latinLnBrk="0" hangingPunct="1">
        <a:lnSpc>
          <a:spcPct val="90000"/>
        </a:lnSpc>
        <a:spcBef>
          <a:spcPct val="0"/>
        </a:spcBef>
        <a:buNone/>
        <a:defRPr sz="2700" kern="1200" spc="-45" baseline="0">
          <a:solidFill>
            <a:srgbClr val="FFFFFF"/>
          </a:solidFill>
          <a:latin typeface="+mj-lt"/>
          <a:ea typeface="+mj-ea"/>
          <a:cs typeface="+mj-cs"/>
        </a:defRPr>
      </a:lvl1pPr>
    </p:titleStyle>
    <p:bodyStyle>
      <a:lvl1pPr marL="137160" indent="-137160" algn="l" defTabSz="685800" rtl="0" eaLnBrk="1" latinLnBrk="0" hangingPunct="1">
        <a:lnSpc>
          <a:spcPct val="90000"/>
        </a:lnSpc>
        <a:spcBef>
          <a:spcPts val="900"/>
        </a:spcBef>
        <a:buClr>
          <a:schemeClr val="accent1"/>
        </a:buClr>
        <a:buFont typeface="Wingdings 2" pitchFamily="18" charset="2"/>
        <a:buChar char=""/>
        <a:defRPr sz="1500" kern="1200">
          <a:solidFill>
            <a:schemeClr val="tx1">
              <a:lumMod val="65000"/>
              <a:lumOff val="35000"/>
            </a:schemeClr>
          </a:solidFill>
          <a:latin typeface="+mn-lt"/>
          <a:ea typeface="+mn-ea"/>
          <a:cs typeface="+mn-cs"/>
        </a:defRPr>
      </a:lvl1pPr>
      <a:lvl2pPr marL="514350" indent="-137160" algn="l" defTabSz="685800" rtl="0" eaLnBrk="1" latinLnBrk="0" hangingPunct="1">
        <a:lnSpc>
          <a:spcPct val="90000"/>
        </a:lnSpc>
        <a:spcBef>
          <a:spcPts val="188"/>
        </a:spcBef>
        <a:spcAft>
          <a:spcPts val="188"/>
        </a:spcAft>
        <a:buClr>
          <a:schemeClr val="accent1"/>
        </a:buClr>
        <a:buFont typeface="Wingdings 2" pitchFamily="18" charset="2"/>
        <a:buChar char=""/>
        <a:defRPr sz="1350" kern="1200">
          <a:solidFill>
            <a:schemeClr val="tx1">
              <a:lumMod val="65000"/>
              <a:lumOff val="35000"/>
            </a:schemeClr>
          </a:solidFill>
          <a:latin typeface="+mn-lt"/>
          <a:ea typeface="+mn-ea"/>
          <a:cs typeface="+mn-cs"/>
        </a:defRPr>
      </a:lvl2pPr>
      <a:lvl3pPr marL="857250" indent="-137160" algn="l" defTabSz="685800" rtl="0" eaLnBrk="1" latinLnBrk="0" hangingPunct="1">
        <a:lnSpc>
          <a:spcPct val="90000"/>
        </a:lnSpc>
        <a:spcBef>
          <a:spcPts val="188"/>
        </a:spcBef>
        <a:spcAft>
          <a:spcPts val="188"/>
        </a:spcAft>
        <a:buClr>
          <a:schemeClr val="accent1"/>
        </a:buClr>
        <a:buFont typeface="Wingdings 2" pitchFamily="18" charset="2"/>
        <a:buChar char=""/>
        <a:defRPr sz="1200" kern="1200">
          <a:solidFill>
            <a:schemeClr val="tx1">
              <a:lumMod val="65000"/>
              <a:lumOff val="35000"/>
            </a:schemeClr>
          </a:solidFill>
          <a:latin typeface="+mn-lt"/>
          <a:ea typeface="+mn-ea"/>
          <a:cs typeface="+mn-cs"/>
        </a:defRPr>
      </a:lvl3pPr>
      <a:lvl4pPr marL="1200150" indent="-137160" algn="l" defTabSz="685800" rtl="0" eaLnBrk="1" latinLnBrk="0" hangingPunct="1">
        <a:lnSpc>
          <a:spcPct val="90000"/>
        </a:lnSpc>
        <a:spcBef>
          <a:spcPts val="188"/>
        </a:spcBef>
        <a:spcAft>
          <a:spcPts val="188"/>
        </a:spcAft>
        <a:buClr>
          <a:schemeClr val="accent1"/>
        </a:buClr>
        <a:buFont typeface="Wingdings 2" pitchFamily="18" charset="2"/>
        <a:buChar char=""/>
        <a:defRPr sz="1050" kern="1200">
          <a:solidFill>
            <a:schemeClr val="tx1">
              <a:lumMod val="65000"/>
              <a:lumOff val="35000"/>
            </a:schemeClr>
          </a:solidFill>
          <a:latin typeface="+mn-lt"/>
          <a:ea typeface="+mn-ea"/>
          <a:cs typeface="+mn-cs"/>
        </a:defRPr>
      </a:lvl4pPr>
      <a:lvl5pPr marL="1543050" indent="-137160" algn="l" defTabSz="685800" rtl="0" eaLnBrk="1" latinLnBrk="0" hangingPunct="1">
        <a:lnSpc>
          <a:spcPct val="90000"/>
        </a:lnSpc>
        <a:spcBef>
          <a:spcPts val="188"/>
        </a:spcBef>
        <a:spcAft>
          <a:spcPts val="188"/>
        </a:spcAft>
        <a:buClr>
          <a:schemeClr val="accent1"/>
        </a:buClr>
        <a:buFont typeface="Wingdings 2" pitchFamily="18" charset="2"/>
        <a:buChar char=""/>
        <a:defRPr sz="1050" kern="1200">
          <a:solidFill>
            <a:schemeClr val="tx1">
              <a:lumMod val="65000"/>
              <a:lumOff val="35000"/>
            </a:schemeClr>
          </a:solidFill>
          <a:latin typeface="+mn-lt"/>
          <a:ea typeface="+mn-ea"/>
          <a:cs typeface="+mn-cs"/>
        </a:defRPr>
      </a:lvl5pPr>
      <a:lvl6pPr marL="1885950" indent="-171450" algn="l" defTabSz="685800" rtl="0" eaLnBrk="1" latinLnBrk="0" hangingPunct="1">
        <a:lnSpc>
          <a:spcPct val="90000"/>
        </a:lnSpc>
        <a:spcBef>
          <a:spcPts val="188"/>
        </a:spcBef>
        <a:spcAft>
          <a:spcPts val="188"/>
        </a:spcAft>
        <a:buClr>
          <a:schemeClr val="accent1"/>
        </a:buClr>
        <a:buFont typeface="Wingdings 2" pitchFamily="18" charset="2"/>
        <a:buChar char=""/>
        <a:defRPr sz="1050" kern="1200">
          <a:solidFill>
            <a:schemeClr val="tx1">
              <a:lumMod val="65000"/>
              <a:lumOff val="35000"/>
            </a:schemeClr>
          </a:solidFill>
          <a:latin typeface="+mn-lt"/>
          <a:ea typeface="+mn-ea"/>
          <a:cs typeface="+mn-cs"/>
        </a:defRPr>
      </a:lvl6pPr>
      <a:lvl7pPr marL="2228850" indent="-171450" algn="l" defTabSz="685800" rtl="0" eaLnBrk="1" latinLnBrk="0" hangingPunct="1">
        <a:lnSpc>
          <a:spcPct val="90000"/>
        </a:lnSpc>
        <a:spcBef>
          <a:spcPts val="188"/>
        </a:spcBef>
        <a:spcAft>
          <a:spcPts val="188"/>
        </a:spcAft>
        <a:buClr>
          <a:schemeClr val="accent1"/>
        </a:buClr>
        <a:buFont typeface="Wingdings 2" pitchFamily="18" charset="2"/>
        <a:buChar char=""/>
        <a:defRPr sz="1050" kern="1200">
          <a:solidFill>
            <a:schemeClr val="tx1">
              <a:lumMod val="65000"/>
              <a:lumOff val="35000"/>
            </a:schemeClr>
          </a:solidFill>
          <a:latin typeface="+mn-lt"/>
          <a:ea typeface="+mn-ea"/>
          <a:cs typeface="+mn-cs"/>
        </a:defRPr>
      </a:lvl7pPr>
      <a:lvl8pPr marL="2571750" indent="-171450" algn="l" defTabSz="685800" rtl="0" eaLnBrk="1" latinLnBrk="0" hangingPunct="1">
        <a:lnSpc>
          <a:spcPct val="90000"/>
        </a:lnSpc>
        <a:spcBef>
          <a:spcPts val="188"/>
        </a:spcBef>
        <a:spcAft>
          <a:spcPts val="188"/>
        </a:spcAft>
        <a:buClr>
          <a:schemeClr val="accent1"/>
        </a:buClr>
        <a:buFont typeface="Wingdings 2" pitchFamily="18" charset="2"/>
        <a:buChar char=""/>
        <a:defRPr sz="1050" kern="1200">
          <a:solidFill>
            <a:schemeClr val="tx1">
              <a:lumMod val="65000"/>
              <a:lumOff val="35000"/>
            </a:schemeClr>
          </a:solidFill>
          <a:latin typeface="+mn-lt"/>
          <a:ea typeface="+mn-ea"/>
          <a:cs typeface="+mn-cs"/>
        </a:defRPr>
      </a:lvl8pPr>
      <a:lvl9pPr marL="2914650" indent="-171450" algn="l" defTabSz="685800" rtl="0" eaLnBrk="1" latinLnBrk="0" hangingPunct="1">
        <a:lnSpc>
          <a:spcPct val="90000"/>
        </a:lnSpc>
        <a:spcBef>
          <a:spcPts val="188"/>
        </a:spcBef>
        <a:spcAft>
          <a:spcPts val="188"/>
        </a:spcAft>
        <a:buClr>
          <a:schemeClr val="accent1"/>
        </a:buClr>
        <a:buFont typeface="Wingdings 2" pitchFamily="18" charset="2"/>
        <a:buChar char=""/>
        <a:defRPr sz="1050" kern="1200">
          <a:solidFill>
            <a:schemeClr val="tx1">
              <a:lumMod val="65000"/>
              <a:lumOff val="3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4.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Shape 183"/>
        <p:cNvGrpSpPr/>
        <p:nvPr/>
      </p:nvGrpSpPr>
      <p:grpSpPr>
        <a:xfrm>
          <a:off x="0" y="0"/>
          <a:ext cx="0" cy="0"/>
          <a:chOff x="0" y="0"/>
          <a:chExt cx="0" cy="0"/>
        </a:xfrm>
      </p:grpSpPr>
      <p:sp useBgFill="1">
        <p:nvSpPr>
          <p:cNvPr id="200" name="Rectangle 199">
            <a:extLst>
              <a:ext uri="{FF2B5EF4-FFF2-40B4-BE49-F238E27FC236}">
                <a16:creationId xmlns:a16="http://schemas.microsoft.com/office/drawing/2014/main" id="{05094E01-B7CB-4534-B804-A9D99780E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6" name="Picture 185">
            <a:extLst>
              <a:ext uri="{FF2B5EF4-FFF2-40B4-BE49-F238E27FC236}">
                <a16:creationId xmlns:a16="http://schemas.microsoft.com/office/drawing/2014/main" id="{CB66219A-78CC-4520-BAB9-814AA86488D2}"/>
              </a:ext>
            </a:extLst>
          </p:cNvPr>
          <p:cNvPicPr>
            <a:picLocks noChangeAspect="1"/>
          </p:cNvPicPr>
          <p:nvPr/>
        </p:nvPicPr>
        <p:blipFill rotWithShape="1">
          <a:blip r:embed="rId3">
            <a:duotone>
              <a:schemeClr val="bg2">
                <a:shade val="45000"/>
                <a:satMod val="135000"/>
              </a:schemeClr>
              <a:prstClr val="white"/>
            </a:duotone>
            <a:alphaModFix amt="35000"/>
          </a:blip>
          <a:srcRect t="15436" r="1" b="412"/>
          <a:stretch/>
        </p:blipFill>
        <p:spPr>
          <a:xfrm>
            <a:off x="-6351" y="10"/>
            <a:ext cx="9156698" cy="5143490"/>
          </a:xfrm>
          <a:prstGeom prst="rect">
            <a:avLst/>
          </a:prstGeom>
        </p:spPr>
      </p:pic>
      <p:sp>
        <p:nvSpPr>
          <p:cNvPr id="184" name="Google Shape;184;p1"/>
          <p:cNvSpPr txBox="1">
            <a:spLocks noGrp="1"/>
          </p:cNvSpPr>
          <p:nvPr>
            <p:ph type="ctrTitle"/>
          </p:nvPr>
        </p:nvSpPr>
        <p:spPr>
          <a:xfrm>
            <a:off x="482600" y="655958"/>
            <a:ext cx="2511424" cy="3735419"/>
          </a:xfrm>
          <a:prstGeom prst="rect">
            <a:avLst/>
          </a:prstGeom>
        </p:spPr>
        <p:txBody>
          <a:bodyPr spcFirstLastPara="1" lIns="91425" tIns="91425" rIns="91425" bIns="91425" anchorCtr="0">
            <a:normAutofit/>
          </a:bodyPr>
          <a:lstStyle/>
          <a:p>
            <a:pPr lvl="0">
              <a:lnSpc>
                <a:spcPct val="90000"/>
              </a:lnSpc>
            </a:pPr>
            <a:r>
              <a:rPr lang="es-MX" sz="2400" b="1" dirty="0">
                <a:solidFill>
                  <a:schemeClr val="tx1"/>
                </a:solidFill>
              </a:rPr>
              <a:t>CONCILIACIÓN VIDA-TRABAJO ANTE LA NUEVA NORMALIDAD</a:t>
            </a:r>
            <a:br>
              <a:rPr lang="es-MX" sz="2400" b="1" dirty="0">
                <a:solidFill>
                  <a:schemeClr val="tx1"/>
                </a:solidFill>
              </a:rPr>
            </a:br>
            <a:br>
              <a:rPr lang="es-MX" sz="2400" b="1" dirty="0">
                <a:solidFill>
                  <a:schemeClr val="tx1"/>
                </a:solidFill>
              </a:rPr>
            </a:br>
            <a:r>
              <a:rPr lang="es-MX" sz="2400" b="1" dirty="0">
                <a:solidFill>
                  <a:schemeClr val="tx1"/>
                </a:solidFill>
              </a:rPr>
              <a:t>Adriana Martínez</a:t>
            </a:r>
          </a:p>
        </p:txBody>
      </p:sp>
      <p:pic>
        <p:nvPicPr>
          <p:cNvPr id="1026" name="Picture 2" descr="IECM | Instituto Electoral de la Ciudad de México">
            <a:extLst>
              <a:ext uri="{FF2B5EF4-FFF2-40B4-BE49-F238E27FC236}">
                <a16:creationId xmlns:a16="http://schemas.microsoft.com/office/drawing/2014/main" id="{57241429-0B8D-44FE-8C82-17E9CD99604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2" b="3895"/>
          <a:stretch/>
        </p:blipFill>
        <p:spPr bwMode="auto">
          <a:xfrm>
            <a:off x="3488437" y="569214"/>
            <a:ext cx="5183942" cy="3998214"/>
          </a:xfrm>
          <a:prstGeom prst="rect">
            <a:avLst/>
          </a:prstGeom>
          <a:noFill/>
          <a:extLst>
            <a:ext uri="{909E8E84-426E-40DD-AFC4-6F175D3DCCD1}">
              <a14:hiddenFill xmlns:a14="http://schemas.microsoft.com/office/drawing/2010/main">
                <a:solidFill>
                  <a:srgbClr val="FFFFFF"/>
                </a:solidFill>
              </a14:hiddenFill>
            </a:ext>
          </a:extLst>
        </p:spPr>
      </p:pic>
      <p:sp>
        <p:nvSpPr>
          <p:cNvPr id="202" name="Rectangle 201">
            <a:extLst>
              <a:ext uri="{FF2B5EF4-FFF2-40B4-BE49-F238E27FC236}">
                <a16:creationId xmlns:a16="http://schemas.microsoft.com/office/drawing/2014/main" id="{7835DEAF-9681-476E-9DC0-A544A6D0EF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61898" y="569214"/>
            <a:ext cx="288036" cy="3998214"/>
          </a:xfrm>
          <a:prstGeom prst="rect">
            <a:avLst/>
          </a:prstGeom>
          <a:solidFill>
            <a:srgbClr val="C8C8C8">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5127" name="Rectangle 191">
            <a:extLst>
              <a:ext uri="{FF2B5EF4-FFF2-40B4-BE49-F238E27FC236}">
                <a16:creationId xmlns:a16="http://schemas.microsoft.com/office/drawing/2014/main" id="{64C9EE1D-12BB-43F7-9A2A-893578DCA6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1499"/>
            <a:ext cx="6856214" cy="40005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128" name="Rectangle 192">
            <a:extLst>
              <a:ext uri="{FF2B5EF4-FFF2-40B4-BE49-F238E27FC236}">
                <a16:creationId xmlns:a16="http://schemas.microsoft.com/office/drawing/2014/main" id="{43962A31-C54E-4762-B155-59777FED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52697" y="571499"/>
            <a:ext cx="2193988" cy="40005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5129" name="Rectangle 193">
            <a:extLst>
              <a:ext uri="{FF2B5EF4-FFF2-40B4-BE49-F238E27FC236}">
                <a16:creationId xmlns:a16="http://schemas.microsoft.com/office/drawing/2014/main" id="{4B392D36-B685-45E0-B197-6EE5D7480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0" name="Rectangle 194">
            <a:extLst>
              <a:ext uri="{FF2B5EF4-FFF2-40B4-BE49-F238E27FC236}">
                <a16:creationId xmlns:a16="http://schemas.microsoft.com/office/drawing/2014/main" id="{9DCA8533-CC5E-4754-9A04-047EDE49E0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275729"/>
            <a:ext cx="8780525" cy="1389139"/>
          </a:xfrm>
          <a:prstGeom prst="rect">
            <a:avLst/>
          </a:prstGeom>
          <a:solidFill>
            <a:srgbClr val="878A8B">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122" name="Rectangle 2"/>
          <p:cNvSpPr>
            <a:spLocks noGrp="1" noChangeArrowheads="1"/>
          </p:cNvSpPr>
          <p:nvPr>
            <p:ph type="title"/>
          </p:nvPr>
        </p:nvSpPr>
        <p:spPr>
          <a:xfrm>
            <a:off x="802386" y="3442995"/>
            <a:ext cx="7658146" cy="799268"/>
          </a:xfrm>
        </p:spPr>
        <p:txBody>
          <a:bodyPr vert="horz" lIns="91440" tIns="45720" rIns="91440" bIns="45720" rtlCol="0" anchor="b">
            <a:normAutofit/>
          </a:bodyPr>
          <a:lstStyle/>
          <a:p>
            <a:pPr defTabSz="914400"/>
            <a:r>
              <a:rPr lang="en-US" sz="4100" spc="-100" dirty="0"/>
              <a:t>CONCILIACIÓN VIDA-TRABAJO</a:t>
            </a:r>
          </a:p>
        </p:txBody>
      </p:sp>
      <p:pic>
        <p:nvPicPr>
          <p:cNvPr id="3074" name="Picture 2" descr="Conciliación de la vida laboral y familiar y coherencia educativa ...">
            <a:extLst>
              <a:ext uri="{FF2B5EF4-FFF2-40B4-BE49-F238E27FC236}">
                <a16:creationId xmlns:a16="http://schemas.microsoft.com/office/drawing/2014/main" id="{342221D3-D07F-458F-977E-0CD4851EF0E3}"/>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797768" y="691358"/>
            <a:ext cx="3592495" cy="2011797"/>
          </a:xfrm>
          <a:prstGeom prst="rect">
            <a:avLst/>
          </a:prstGeom>
          <a:noFill/>
          <a:extLst>
            <a:ext uri="{909E8E84-426E-40DD-AFC4-6F175D3DCCD1}">
              <a14:hiddenFill xmlns:a14="http://schemas.microsoft.com/office/drawing/2010/main">
                <a:solidFill>
                  <a:srgbClr val="FFFFFF"/>
                </a:solidFill>
              </a14:hiddenFill>
            </a:ext>
          </a:extLst>
        </p:spPr>
      </p:pic>
      <p:pic>
        <p:nvPicPr>
          <p:cNvPr id="5125" name="Picture 5124" descr="Imagen que contiene dibujo&#10;&#10;Descripción generada automáticamente">
            <a:extLst>
              <a:ext uri="{FF2B5EF4-FFF2-40B4-BE49-F238E27FC236}">
                <a16:creationId xmlns:a16="http://schemas.microsoft.com/office/drawing/2014/main" id="{16130E5D-D3BB-4113-8ECF-70CF8E132CB5}"/>
              </a:ext>
            </a:extLst>
          </p:cNvPr>
          <p:cNvPicPr>
            <a:picLocks noChangeAspect="1"/>
          </p:cNvPicPr>
          <p:nvPr/>
        </p:nvPicPr>
        <p:blipFill rotWithShape="1">
          <a:blip r:embed="rId4"/>
          <a:srcRect t="4840" r="-1" b="10552"/>
          <a:stretch/>
        </p:blipFill>
        <p:spPr>
          <a:xfrm>
            <a:off x="4753737" y="686621"/>
            <a:ext cx="3592494" cy="2021272"/>
          </a:xfrm>
          <a:prstGeom prst="rect">
            <a:avLst/>
          </a:prstGeom>
        </p:spPr>
      </p:pic>
    </p:spTree>
    <p:extLst>
      <p:ext uri="{BB962C8B-B14F-4D97-AF65-F5344CB8AC3E}">
        <p14:creationId xmlns:p14="http://schemas.microsoft.com/office/powerpoint/2010/main" val="379381999"/>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DF7C9B3-01BE-4D46-ACA2-312DFE36A1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1500"/>
            <a:ext cx="2582693" cy="40050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a:extLst>
              <a:ext uri="{FF2B5EF4-FFF2-40B4-BE49-F238E27FC236}">
                <a16:creationId xmlns:a16="http://schemas.microsoft.com/office/drawing/2014/main" id="{64C5EC5F-0AC9-41AE-AB8D-32396F2F66EC}"/>
              </a:ext>
            </a:extLst>
          </p:cNvPr>
          <p:cNvSpPr>
            <a:spLocks noGrp="1"/>
          </p:cNvSpPr>
          <p:nvPr>
            <p:ph type="title"/>
          </p:nvPr>
        </p:nvSpPr>
        <p:spPr>
          <a:xfrm>
            <a:off x="189689" y="842877"/>
            <a:ext cx="2213877" cy="3450888"/>
          </a:xfrm>
        </p:spPr>
        <p:txBody>
          <a:bodyPr>
            <a:normAutofit/>
          </a:bodyPr>
          <a:lstStyle/>
          <a:p>
            <a:r>
              <a:rPr lang="es-MX" sz="2500" dirty="0">
                <a:solidFill>
                  <a:schemeClr val="bg1"/>
                </a:solidFill>
              </a:rPr>
              <a:t>CONCILIACIÓN VIDA-TRABAJO</a:t>
            </a:r>
          </a:p>
        </p:txBody>
      </p:sp>
      <p:sp>
        <p:nvSpPr>
          <p:cNvPr id="4" name="Marcador de número de diapositiva 3">
            <a:extLst>
              <a:ext uri="{FF2B5EF4-FFF2-40B4-BE49-F238E27FC236}">
                <a16:creationId xmlns:a16="http://schemas.microsoft.com/office/drawing/2014/main" id="{1E96D1C8-C2B9-4AF5-AF06-233C19BBB234}"/>
              </a:ext>
            </a:extLst>
          </p:cNvPr>
          <p:cNvSpPr>
            <a:spLocks noGrp="1"/>
          </p:cNvSpPr>
          <p:nvPr>
            <p:ph type="sldNum" sz="quarter" idx="12"/>
          </p:nvPr>
        </p:nvSpPr>
        <p:spPr>
          <a:xfrm>
            <a:off x="7975601" y="4767262"/>
            <a:ext cx="1148195" cy="273844"/>
          </a:xfrm>
        </p:spPr>
        <p:txBody>
          <a:bodyPr>
            <a:normAutofit/>
          </a:bodyPr>
          <a:lstStyle/>
          <a:p>
            <a:pPr marL="0" lvl="0" indent="0" rtl="0">
              <a:spcBef>
                <a:spcPts val="0"/>
              </a:spcBef>
              <a:spcAft>
                <a:spcPts val="600"/>
              </a:spcAft>
              <a:buNone/>
            </a:pPr>
            <a:fld id="{00000000-1234-1234-1234-123412341234}" type="slidenum">
              <a:rPr lang="es-MX" smtClean="0"/>
              <a:pPr marL="0" lvl="0" indent="0" rtl="0">
                <a:spcBef>
                  <a:spcPts val="0"/>
                </a:spcBef>
                <a:spcAft>
                  <a:spcPts val="600"/>
                </a:spcAft>
                <a:buNone/>
              </a:pPr>
              <a:t>3</a:t>
            </a:fld>
            <a:endParaRPr lang="es-MX"/>
          </a:p>
        </p:txBody>
      </p:sp>
      <p:graphicFrame>
        <p:nvGraphicFramePr>
          <p:cNvPr id="6" name="Marcador de contenido 5">
            <a:extLst>
              <a:ext uri="{FF2B5EF4-FFF2-40B4-BE49-F238E27FC236}">
                <a16:creationId xmlns:a16="http://schemas.microsoft.com/office/drawing/2014/main" id="{D3B49BDD-9C52-426E-A3D9-40F9E514C943}"/>
              </a:ext>
            </a:extLst>
          </p:cNvPr>
          <p:cNvGraphicFramePr>
            <a:graphicFrameLocks noGrp="1"/>
          </p:cNvGraphicFramePr>
          <p:nvPr>
            <p:ph idx="1"/>
            <p:extLst>
              <p:ext uri="{D42A27DB-BD31-4B8C-83A1-F6EECF244321}">
                <p14:modId xmlns:p14="http://schemas.microsoft.com/office/powerpoint/2010/main" val="1255196947"/>
              </p:ext>
            </p:extLst>
          </p:nvPr>
        </p:nvGraphicFramePr>
        <p:xfrm>
          <a:off x="2847703" y="647700"/>
          <a:ext cx="5540647" cy="38401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195575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9AAD8036-96D8-496C-8006-37ACA5AD86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4A4CBA9-3463-4C65-BF46-6B6C50E7FC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82142" y="567993"/>
            <a:ext cx="2661858" cy="399699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64C5EC5F-0AC9-41AE-AB8D-32396F2F66EC}"/>
              </a:ext>
            </a:extLst>
          </p:cNvPr>
          <p:cNvSpPr>
            <a:spLocks noGrp="1"/>
          </p:cNvSpPr>
          <p:nvPr>
            <p:ph type="title"/>
          </p:nvPr>
        </p:nvSpPr>
        <p:spPr>
          <a:xfrm>
            <a:off x="6671831" y="842877"/>
            <a:ext cx="2210611" cy="3450888"/>
          </a:xfrm>
        </p:spPr>
        <p:txBody>
          <a:bodyPr>
            <a:normAutofit/>
          </a:bodyPr>
          <a:lstStyle/>
          <a:p>
            <a:r>
              <a:rPr lang="es-MX" sz="2500" dirty="0"/>
              <a:t>CONCILIACIÓN VIDA-TRABAJO</a:t>
            </a:r>
          </a:p>
        </p:txBody>
      </p:sp>
      <p:sp>
        <p:nvSpPr>
          <p:cNvPr id="19" name="Rectangle 18">
            <a:extLst>
              <a:ext uri="{FF2B5EF4-FFF2-40B4-BE49-F238E27FC236}">
                <a16:creationId xmlns:a16="http://schemas.microsoft.com/office/drawing/2014/main" id="{2DCEED6C-D39C-40AA-B89E-52C3FA5A70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69214"/>
            <a:ext cx="288036" cy="3998214"/>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Marcador de número de diapositiva 3">
            <a:extLst>
              <a:ext uri="{FF2B5EF4-FFF2-40B4-BE49-F238E27FC236}">
                <a16:creationId xmlns:a16="http://schemas.microsoft.com/office/drawing/2014/main" id="{1E96D1C8-C2B9-4AF5-AF06-233C19BBB234}"/>
              </a:ext>
            </a:extLst>
          </p:cNvPr>
          <p:cNvSpPr>
            <a:spLocks noGrp="1"/>
          </p:cNvSpPr>
          <p:nvPr>
            <p:ph type="sldNum" sz="quarter" idx="12"/>
          </p:nvPr>
        </p:nvSpPr>
        <p:spPr>
          <a:xfrm>
            <a:off x="7975601" y="4767262"/>
            <a:ext cx="1148195" cy="273844"/>
          </a:xfrm>
        </p:spPr>
        <p:txBody>
          <a:bodyPr>
            <a:normAutofit/>
          </a:bodyPr>
          <a:lstStyle/>
          <a:p>
            <a:pPr marL="0" lvl="0" indent="0" rtl="0">
              <a:spcBef>
                <a:spcPts val="0"/>
              </a:spcBef>
              <a:spcAft>
                <a:spcPts val="600"/>
              </a:spcAft>
              <a:buNone/>
            </a:pPr>
            <a:fld id="{00000000-1234-1234-1234-123412341234}" type="slidenum">
              <a:rPr lang="es-MX" smtClean="0"/>
              <a:pPr marL="0" lvl="0" indent="0" rtl="0">
                <a:spcBef>
                  <a:spcPts val="0"/>
                </a:spcBef>
                <a:spcAft>
                  <a:spcPts val="600"/>
                </a:spcAft>
                <a:buNone/>
              </a:pPr>
              <a:t>4</a:t>
            </a:fld>
            <a:endParaRPr lang="es-MX"/>
          </a:p>
        </p:txBody>
      </p:sp>
      <p:graphicFrame>
        <p:nvGraphicFramePr>
          <p:cNvPr id="8" name="Marcador de contenido 7">
            <a:extLst>
              <a:ext uri="{FF2B5EF4-FFF2-40B4-BE49-F238E27FC236}">
                <a16:creationId xmlns:a16="http://schemas.microsoft.com/office/drawing/2014/main" id="{7E7924AA-0FC1-4F8D-A51C-891118A7E5B6}"/>
              </a:ext>
            </a:extLst>
          </p:cNvPr>
          <p:cNvGraphicFramePr>
            <a:graphicFrameLocks noGrp="1"/>
          </p:cNvGraphicFramePr>
          <p:nvPr>
            <p:ph idx="1"/>
            <p:extLst>
              <p:ext uri="{D42A27DB-BD31-4B8C-83A1-F6EECF244321}">
                <p14:modId xmlns:p14="http://schemas.microsoft.com/office/powerpoint/2010/main" val="423602736"/>
              </p:ext>
            </p:extLst>
          </p:nvPr>
        </p:nvGraphicFramePr>
        <p:xfrm>
          <a:off x="649985" y="700390"/>
          <a:ext cx="5470207" cy="37813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633180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8" name="Rectangle 137">
            <a:extLst>
              <a:ext uri="{FF2B5EF4-FFF2-40B4-BE49-F238E27FC236}">
                <a16:creationId xmlns:a16="http://schemas.microsoft.com/office/drawing/2014/main" id="{DCCCDCCF-DDE7-4FF9-BA8E-DFD3AC93A6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5" name="Picture 5124">
            <a:extLst>
              <a:ext uri="{FF2B5EF4-FFF2-40B4-BE49-F238E27FC236}">
                <a16:creationId xmlns:a16="http://schemas.microsoft.com/office/drawing/2014/main" id="{16130E5D-D3BB-4113-8ECF-70CF8E132CB5}"/>
              </a:ext>
            </a:extLst>
          </p:cNvPr>
          <p:cNvPicPr>
            <a:picLocks noChangeAspect="1"/>
          </p:cNvPicPr>
          <p:nvPr/>
        </p:nvPicPr>
        <p:blipFill rotWithShape="1">
          <a:blip r:embed="rId3"/>
          <a:srcRect t="4840" r="-1" b="10552"/>
          <a:stretch/>
        </p:blipFill>
        <p:spPr>
          <a:xfrm>
            <a:off x="20" y="10"/>
            <a:ext cx="9141694" cy="5143490"/>
          </a:xfrm>
          <a:prstGeom prst="rect">
            <a:avLst/>
          </a:prstGeom>
        </p:spPr>
      </p:pic>
      <p:sp>
        <p:nvSpPr>
          <p:cNvPr id="140" name="Rectangle 139">
            <a:extLst>
              <a:ext uri="{FF2B5EF4-FFF2-40B4-BE49-F238E27FC236}">
                <a16:creationId xmlns:a16="http://schemas.microsoft.com/office/drawing/2014/main" id="{C2352FE0-ACFA-479E-A574-CED1C035D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69214"/>
            <a:ext cx="2582693" cy="39982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122" name="Rectangle 2"/>
          <p:cNvSpPr>
            <a:spLocks noGrp="1" noChangeArrowheads="1"/>
          </p:cNvSpPr>
          <p:nvPr>
            <p:ph type="title"/>
          </p:nvPr>
        </p:nvSpPr>
        <p:spPr>
          <a:xfrm>
            <a:off x="2287" y="842877"/>
            <a:ext cx="2580406" cy="3450888"/>
          </a:xfrm>
        </p:spPr>
        <p:txBody>
          <a:bodyPr>
            <a:normAutofit/>
          </a:bodyPr>
          <a:lstStyle/>
          <a:p>
            <a:pPr eaLnBrk="1" hangingPunct="1"/>
            <a:r>
              <a:rPr lang="es-ES" dirty="0"/>
              <a:t>CONCILIACIÓN VIDA-TRABAJO</a:t>
            </a:r>
          </a:p>
        </p:txBody>
      </p:sp>
      <p:sp>
        <p:nvSpPr>
          <p:cNvPr id="142" name="Rectangle 141">
            <a:extLst>
              <a:ext uri="{FF2B5EF4-FFF2-40B4-BE49-F238E27FC236}">
                <a16:creationId xmlns:a16="http://schemas.microsoft.com/office/drawing/2014/main" id="{401F5979-1992-492E-ABBD-62EBC1016C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72847" y="565608"/>
            <a:ext cx="5898897" cy="4001820"/>
          </a:xfrm>
          <a:prstGeom prst="rect">
            <a:avLst/>
          </a:prstGeom>
          <a:solidFill>
            <a:schemeClr val="bg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123" name="Rectangle 3"/>
          <p:cNvSpPr>
            <a:spLocks noGrp="1" noChangeArrowheads="1"/>
          </p:cNvSpPr>
          <p:nvPr>
            <p:ph type="body" idx="1"/>
          </p:nvPr>
        </p:nvSpPr>
        <p:spPr>
          <a:xfrm>
            <a:off x="2901950" y="648081"/>
            <a:ext cx="5769793" cy="3840480"/>
          </a:xfrm>
        </p:spPr>
        <p:txBody>
          <a:bodyPr>
            <a:normAutofit/>
          </a:bodyPr>
          <a:lstStyle/>
          <a:p>
            <a:pPr fontAlgn="base"/>
            <a:r>
              <a:rPr lang="es-MX" sz="2400" dirty="0"/>
              <a:t>Acceso  y permanencia al mercado de trabajo </a:t>
            </a:r>
          </a:p>
          <a:p>
            <a:pPr fontAlgn="base"/>
            <a:r>
              <a:rPr lang="es-MX" sz="2400" dirty="0"/>
              <a:t>Posibilidades de acceso a puestos de responsabilidad</a:t>
            </a:r>
          </a:p>
          <a:p>
            <a:pPr fontAlgn="base"/>
            <a:r>
              <a:rPr lang="es-MX" sz="2400" dirty="0"/>
              <a:t>Formación y desarrollo profesional</a:t>
            </a:r>
          </a:p>
          <a:p>
            <a:pPr fontAlgn="base"/>
            <a:r>
              <a:rPr lang="es-MX" sz="2400" dirty="0"/>
              <a:t>Crianza de hijos e hijas</a:t>
            </a:r>
          </a:p>
          <a:p>
            <a:pPr fontAlgn="base"/>
            <a:r>
              <a:rPr lang="es-MX" sz="2400" dirty="0"/>
              <a:t>Convivencia familiar</a:t>
            </a:r>
          </a:p>
          <a:p>
            <a:pPr fontAlgn="base"/>
            <a:r>
              <a:rPr lang="es-MX" sz="2400" dirty="0"/>
              <a:t>Disfrute de tiempo libre</a:t>
            </a:r>
          </a:p>
          <a:p>
            <a:pPr fontAlgn="base"/>
            <a:r>
              <a:rPr lang="es-MX" sz="2400" dirty="0"/>
              <a:t>Autocuidado</a:t>
            </a:r>
            <a:endParaRPr lang="es-ES" sz="2400" dirty="0"/>
          </a:p>
        </p:txBody>
      </p:sp>
      <p:sp>
        <p:nvSpPr>
          <p:cNvPr id="144" name="Rectangle 143">
            <a:extLst>
              <a:ext uri="{FF2B5EF4-FFF2-40B4-BE49-F238E27FC236}">
                <a16:creationId xmlns:a16="http://schemas.microsoft.com/office/drawing/2014/main" id="{377CB93F-A0E2-4BBE-B2FC-E93932C7EC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61898" y="569214"/>
            <a:ext cx="288036" cy="3998214"/>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88"/>
        <p:cNvGrpSpPr/>
        <p:nvPr/>
      </p:nvGrpSpPr>
      <p:grpSpPr>
        <a:xfrm>
          <a:off x="0" y="0"/>
          <a:ext cx="0" cy="0"/>
          <a:chOff x="0" y="0"/>
          <a:chExt cx="0" cy="0"/>
        </a:xfrm>
      </p:grpSpPr>
      <p:sp>
        <p:nvSpPr>
          <p:cNvPr id="256" name="Rectangle 255">
            <a:extLst>
              <a:ext uri="{FF2B5EF4-FFF2-40B4-BE49-F238E27FC236}">
                <a16:creationId xmlns:a16="http://schemas.microsoft.com/office/drawing/2014/main" id="{DB8424AB-D56B-4256-866A-5B54DE93C2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1499"/>
            <a:ext cx="6856214" cy="40005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7" name="Rectangle 256">
            <a:extLst>
              <a:ext uri="{FF2B5EF4-FFF2-40B4-BE49-F238E27FC236}">
                <a16:creationId xmlns:a16="http://schemas.microsoft.com/office/drawing/2014/main" id="{FC999C28-AD33-4EB7-A5F1-C06D10A5FD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52697" y="571499"/>
            <a:ext cx="2193988" cy="40005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258" name="Rectangle 257">
            <a:extLst>
              <a:ext uri="{FF2B5EF4-FFF2-40B4-BE49-F238E27FC236}">
                <a16:creationId xmlns:a16="http://schemas.microsoft.com/office/drawing/2014/main" id="{9203ABB4-7E2A-4248-9FE7-4A419AFF2F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9" name="Rectangle 258">
            <a:extLst>
              <a:ext uri="{FF2B5EF4-FFF2-40B4-BE49-F238E27FC236}">
                <a16:creationId xmlns:a16="http://schemas.microsoft.com/office/drawing/2014/main" id="{3126970D-C1E5-4FB1-84E8-86CB9CED1C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275729"/>
            <a:ext cx="8780525" cy="13891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a:extLst>
              <a:ext uri="{FF2B5EF4-FFF2-40B4-BE49-F238E27FC236}">
                <a16:creationId xmlns:a16="http://schemas.microsoft.com/office/drawing/2014/main" id="{1FB36F74-3200-4070-9853-55C719223B09}"/>
              </a:ext>
            </a:extLst>
          </p:cNvPr>
          <p:cNvSpPr>
            <a:spLocks noGrp="1"/>
          </p:cNvSpPr>
          <p:nvPr>
            <p:ph type="title"/>
          </p:nvPr>
        </p:nvSpPr>
        <p:spPr>
          <a:xfrm>
            <a:off x="802386" y="3442995"/>
            <a:ext cx="7658146" cy="799268"/>
          </a:xfrm>
        </p:spPr>
        <p:txBody>
          <a:bodyPr vert="horz" lIns="91440" tIns="45720" rIns="91440" bIns="45720" rtlCol="0" anchor="b">
            <a:normAutofit fontScale="90000"/>
          </a:bodyPr>
          <a:lstStyle/>
          <a:p>
            <a:pPr defTabSz="914400"/>
            <a:r>
              <a:rPr lang="en-US" sz="5000" b="1" spc="-100" dirty="0"/>
              <a:t>CALIDAD DE VIDA-TRABAJO</a:t>
            </a:r>
            <a:endParaRPr lang="en-US" sz="5000" spc="-100" dirty="0"/>
          </a:p>
        </p:txBody>
      </p:sp>
      <p:pic>
        <p:nvPicPr>
          <p:cNvPr id="2050" name="Picture 2">
            <a:extLst>
              <a:ext uri="{FF2B5EF4-FFF2-40B4-BE49-F238E27FC236}">
                <a16:creationId xmlns:a16="http://schemas.microsoft.com/office/drawing/2014/main" id="{41EDFE38-2667-47A5-8596-4B2273EDAF8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tretch/>
        </p:blipFill>
        <p:spPr bwMode="auto">
          <a:xfrm>
            <a:off x="1186636" y="363474"/>
            <a:ext cx="7209637" cy="2667566"/>
          </a:xfrm>
          <a:prstGeom prst="rect">
            <a:avLst/>
          </a:prstGeom>
          <a:noFill/>
          <a:extLst>
            <a:ext uri="{909E8E84-426E-40DD-AFC4-6F175D3DCCD1}">
              <a14:hiddenFill xmlns:a14="http://schemas.microsoft.com/office/drawing/2010/main">
                <a:solidFill>
                  <a:srgbClr val="FFFFFF"/>
                </a:solidFill>
              </a14:hiddenFill>
            </a:ext>
          </a:extLst>
        </p:spPr>
      </p:pic>
      <p:sp>
        <p:nvSpPr>
          <p:cNvPr id="189" name="Google Shape;189;g813b8d92ee_0_0"/>
          <p:cNvSpPr txBox="1">
            <a:spLocks noGrp="1"/>
          </p:cNvSpPr>
          <p:nvPr>
            <p:ph type="sldNum" sz="quarter" idx="12"/>
          </p:nvPr>
        </p:nvSpPr>
        <p:spPr>
          <a:xfrm>
            <a:off x="7975601" y="4767262"/>
            <a:ext cx="1148195" cy="273844"/>
          </a:xfrm>
          <a:prstGeom prst="rect">
            <a:avLst/>
          </a:prstGeom>
        </p:spPr>
        <p:txBody>
          <a:bodyPr spcFirstLastPara="1" vert="horz" lIns="91440" tIns="45720" rIns="91440" bIns="45720" rtlCol="0" anchor="ctr" anchorCtr="0">
            <a:normAutofit/>
          </a:bodyPr>
          <a:lstStyle/>
          <a:p>
            <a:pPr lvl="0" indent="0">
              <a:lnSpc>
                <a:spcPct val="90000"/>
              </a:lnSpc>
              <a:spcBef>
                <a:spcPts val="0"/>
              </a:spcBef>
              <a:spcAft>
                <a:spcPts val="600"/>
              </a:spcAft>
              <a:buClr>
                <a:srgbClr val="000000"/>
              </a:buClr>
              <a:buSzPts val="1200"/>
              <a:buFont typeface="Arial"/>
              <a:buNone/>
            </a:pPr>
            <a:fld id="{00000000-1234-1234-1234-123412341234}" type="slidenum">
              <a:rPr lang="en-US" sz="700" b="1" kern="1200" dirty="0">
                <a:solidFill>
                  <a:schemeClr val="accent1"/>
                </a:solidFill>
                <a:latin typeface="+mn-lt"/>
                <a:ea typeface="+mn-ea"/>
                <a:cs typeface="+mn-cs"/>
              </a:rPr>
              <a:pPr lvl="0" indent="0">
                <a:lnSpc>
                  <a:spcPct val="90000"/>
                </a:lnSpc>
                <a:spcBef>
                  <a:spcPts val="0"/>
                </a:spcBef>
                <a:spcAft>
                  <a:spcPts val="600"/>
                </a:spcAft>
                <a:buClr>
                  <a:srgbClr val="000000"/>
                </a:buClr>
                <a:buSzPts val="1200"/>
                <a:buFont typeface="Arial"/>
                <a:buNone/>
              </a:pPr>
              <a:t>6</a:t>
            </a:fld>
            <a:endParaRPr lang="en-US" sz="700" b="1" kern="1200" dirty="0">
              <a:solidFill>
                <a:schemeClr val="accent1"/>
              </a:solidFill>
              <a:latin typeface="+mn-lt"/>
              <a:ea typeface="+mn-ea"/>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2ABBB681-F4D2-40F2-ACC3-DE0B4B4880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09388ED0-1FEF-4E11-B488-BD661D1AC1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343852"/>
            <a:ext cx="8428482" cy="442341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314" name="Picture 2" descr="Cuál será la nueva normalidad a partir de la crisis del COVID-19 ...">
            <a:extLst>
              <a:ext uri="{FF2B5EF4-FFF2-40B4-BE49-F238E27FC236}">
                <a16:creationId xmlns:a16="http://schemas.microsoft.com/office/drawing/2014/main" id="{EEFBEDF0-FB68-4382-AD7C-E96BF702861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258589" y="376238"/>
            <a:ext cx="6578306" cy="4391023"/>
          </a:xfrm>
          <a:prstGeom prst="rect">
            <a:avLst/>
          </a:prstGeom>
          <a:noFill/>
          <a:extLst>
            <a:ext uri="{909E8E84-426E-40DD-AFC4-6F175D3DCCD1}">
              <a14:hiddenFill xmlns:a14="http://schemas.microsoft.com/office/drawing/2010/main">
                <a:solidFill>
                  <a:srgbClr val="FFFFFF"/>
                </a:solidFill>
              </a14:hiddenFill>
            </a:ext>
          </a:extLst>
        </p:spPr>
      </p:pic>
      <p:sp>
        <p:nvSpPr>
          <p:cNvPr id="2" name="Marcador de número de diapositiva 1">
            <a:extLst>
              <a:ext uri="{FF2B5EF4-FFF2-40B4-BE49-F238E27FC236}">
                <a16:creationId xmlns:a16="http://schemas.microsoft.com/office/drawing/2014/main" id="{63C37A44-C649-4D4F-A399-318E07C7B8AD}"/>
              </a:ext>
            </a:extLst>
          </p:cNvPr>
          <p:cNvSpPr>
            <a:spLocks noGrp="1"/>
          </p:cNvSpPr>
          <p:nvPr>
            <p:ph type="sldNum" sz="quarter" idx="12"/>
          </p:nvPr>
        </p:nvSpPr>
        <p:spPr>
          <a:xfrm>
            <a:off x="7975601" y="4767262"/>
            <a:ext cx="1148195" cy="273844"/>
          </a:xfrm>
        </p:spPr>
        <p:txBody>
          <a:bodyPr>
            <a:normAutofit/>
          </a:bodyPr>
          <a:lstStyle/>
          <a:p>
            <a:pPr marL="0" lvl="0" indent="0" rtl="0">
              <a:spcBef>
                <a:spcPts val="0"/>
              </a:spcBef>
              <a:spcAft>
                <a:spcPts val="600"/>
              </a:spcAft>
              <a:buNone/>
            </a:pPr>
            <a:fld id="{00000000-1234-1234-1234-123412341234}" type="slidenum">
              <a:rPr lang="es-MX">
                <a:solidFill>
                  <a:srgbClr val="FFFFFF"/>
                </a:solidFill>
              </a:rPr>
              <a:pPr marL="0" lvl="0" indent="0" rtl="0">
                <a:spcBef>
                  <a:spcPts val="0"/>
                </a:spcBef>
                <a:spcAft>
                  <a:spcPts val="600"/>
                </a:spcAft>
                <a:buNone/>
              </a:pPr>
              <a:t>7</a:t>
            </a:fld>
            <a:endParaRPr lang="es-MX">
              <a:solidFill>
                <a:srgbClr val="FFFFFF"/>
              </a:solidFill>
            </a:endParaRPr>
          </a:p>
        </p:txBody>
      </p:sp>
    </p:spTree>
    <p:extLst>
      <p:ext uri="{BB962C8B-B14F-4D97-AF65-F5344CB8AC3E}">
        <p14:creationId xmlns:p14="http://schemas.microsoft.com/office/powerpoint/2010/main" val="35211461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9" name="Rectangle 198">
            <a:extLst>
              <a:ext uri="{FF2B5EF4-FFF2-40B4-BE49-F238E27FC236}">
                <a16:creationId xmlns:a16="http://schemas.microsoft.com/office/drawing/2014/main" id="{B86EEAC6-011F-4499-ACFF-2FDC742DB0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69214"/>
            <a:ext cx="2582693" cy="39982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1" name="Rectangle 200">
            <a:extLst>
              <a:ext uri="{FF2B5EF4-FFF2-40B4-BE49-F238E27FC236}">
                <a16:creationId xmlns:a16="http://schemas.microsoft.com/office/drawing/2014/main" id="{6970F14D-B6E6-40EA-96B4-4E18D0CF9D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61898" y="569214"/>
            <a:ext cx="288036" cy="3998214"/>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203" name="Rectangle 202">
            <a:extLst>
              <a:ext uri="{FF2B5EF4-FFF2-40B4-BE49-F238E27FC236}">
                <a16:creationId xmlns:a16="http://schemas.microsoft.com/office/drawing/2014/main" id="{696A55C8-89F1-439D-863D-E208C0AC88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descr="Cómo será la “nueva normalidad” por el COVID-19?">
            <a:extLst>
              <a:ext uri="{FF2B5EF4-FFF2-40B4-BE49-F238E27FC236}">
                <a16:creationId xmlns:a16="http://schemas.microsoft.com/office/drawing/2014/main" id="{B6800D1C-F307-4922-A692-4FCA67046C7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1430" r="9092" b="1"/>
          <a:stretch/>
        </p:blipFill>
        <p:spPr bwMode="auto">
          <a:xfrm>
            <a:off x="20" y="10"/>
            <a:ext cx="9141694" cy="5143489"/>
          </a:xfrm>
          <a:prstGeom prst="rect">
            <a:avLst/>
          </a:prstGeom>
          <a:noFill/>
          <a:extLst>
            <a:ext uri="{909E8E84-426E-40DD-AFC4-6F175D3DCCD1}">
              <a14:hiddenFill xmlns:a14="http://schemas.microsoft.com/office/drawing/2010/main">
                <a:solidFill>
                  <a:srgbClr val="FFFFFF"/>
                </a:solidFill>
              </a14:hiddenFill>
            </a:ext>
          </a:extLst>
        </p:spPr>
      </p:pic>
      <p:sp>
        <p:nvSpPr>
          <p:cNvPr id="205" name="Rectangle 204">
            <a:extLst>
              <a:ext uri="{FF2B5EF4-FFF2-40B4-BE49-F238E27FC236}">
                <a16:creationId xmlns:a16="http://schemas.microsoft.com/office/drawing/2014/main" id="{E4A1FD7E-EAEC-40B9-B75B-432F9DA75B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1499"/>
            <a:ext cx="4571998" cy="40005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218" name="Rectangle 4"/>
          <p:cNvSpPr>
            <a:spLocks noGrp="1" noChangeArrowheads="1"/>
          </p:cNvSpPr>
          <p:nvPr>
            <p:ph type="title"/>
          </p:nvPr>
        </p:nvSpPr>
        <p:spPr>
          <a:xfrm>
            <a:off x="216936" y="842877"/>
            <a:ext cx="3913656" cy="941602"/>
          </a:xfrm>
        </p:spPr>
        <p:txBody>
          <a:bodyPr vert="horz" lIns="91440" tIns="45720" rIns="91440" bIns="45720" rtlCol="0" anchor="ctr">
            <a:normAutofit/>
          </a:bodyPr>
          <a:lstStyle/>
          <a:p>
            <a:pPr defTabSz="914400"/>
            <a:r>
              <a:rPr lang="en-US" sz="3100" spc="-60"/>
              <a:t>NUEVA NORMALIDAD</a:t>
            </a:r>
          </a:p>
        </p:txBody>
      </p:sp>
      <p:sp>
        <p:nvSpPr>
          <p:cNvPr id="2" name="CuadroTexto 1">
            <a:extLst>
              <a:ext uri="{FF2B5EF4-FFF2-40B4-BE49-F238E27FC236}">
                <a16:creationId xmlns:a16="http://schemas.microsoft.com/office/drawing/2014/main" id="{A349269E-9D4A-488F-9FA2-325824F3C7B4}"/>
              </a:ext>
            </a:extLst>
          </p:cNvPr>
          <p:cNvSpPr txBox="1"/>
          <p:nvPr/>
        </p:nvSpPr>
        <p:spPr>
          <a:xfrm>
            <a:off x="216936" y="1882796"/>
            <a:ext cx="3913656" cy="2455939"/>
          </a:xfrm>
          <a:prstGeom prst="rect">
            <a:avLst/>
          </a:prstGeom>
        </p:spPr>
        <p:txBody>
          <a:bodyPr vert="horz" lIns="91440" tIns="45720" rIns="91440" bIns="45720" rtlCol="0" anchor="t">
            <a:normAutofit/>
          </a:bodyPr>
          <a:lstStyle/>
          <a:p>
            <a:pPr marL="285750" indent="-285750" defTabSz="914400">
              <a:lnSpc>
                <a:spcPct val="90000"/>
              </a:lnSpc>
              <a:spcAft>
                <a:spcPts val="600"/>
              </a:spcAft>
              <a:buClr>
                <a:schemeClr val="accent1"/>
              </a:buClr>
              <a:buFont typeface="Wingdings" panose="05000000000000000000" pitchFamily="2" charset="2"/>
              <a:buChar char="§"/>
            </a:pPr>
            <a:r>
              <a:rPr lang="en-US" sz="2000" dirty="0">
                <a:solidFill>
                  <a:srgbClr val="FFFFFF"/>
                </a:solidFill>
              </a:rPr>
              <a:t>¿</a:t>
            </a:r>
            <a:r>
              <a:rPr lang="en-US" sz="2000" dirty="0" err="1">
                <a:solidFill>
                  <a:srgbClr val="FFFFFF"/>
                </a:solidFill>
              </a:rPr>
              <a:t>Cuándo</a:t>
            </a:r>
            <a:r>
              <a:rPr lang="en-US" sz="2000" dirty="0">
                <a:solidFill>
                  <a:srgbClr val="FFFFFF"/>
                </a:solidFill>
              </a:rPr>
              <a:t> </a:t>
            </a:r>
            <a:r>
              <a:rPr lang="en-US" sz="2000" dirty="0" err="1">
                <a:solidFill>
                  <a:srgbClr val="FFFFFF"/>
                </a:solidFill>
              </a:rPr>
              <a:t>regresaremos</a:t>
            </a:r>
            <a:r>
              <a:rPr lang="en-US" sz="2000" dirty="0">
                <a:solidFill>
                  <a:srgbClr val="FFFFFF"/>
                </a:solidFill>
              </a:rPr>
              <a:t>?</a:t>
            </a:r>
          </a:p>
          <a:p>
            <a:pPr marL="285750" indent="-285750" defTabSz="914400">
              <a:lnSpc>
                <a:spcPct val="90000"/>
              </a:lnSpc>
              <a:spcAft>
                <a:spcPts val="600"/>
              </a:spcAft>
              <a:buClr>
                <a:schemeClr val="accent1"/>
              </a:buClr>
              <a:buFont typeface="Wingdings" panose="05000000000000000000" pitchFamily="2" charset="2"/>
              <a:buChar char="§"/>
            </a:pPr>
            <a:r>
              <a:rPr lang="es-MX" sz="2000" dirty="0">
                <a:solidFill>
                  <a:srgbClr val="FFFFFF"/>
                </a:solidFill>
              </a:rPr>
              <a:t>¿Quiénes estarán en condiciones de regresar a las labores presenciales?</a:t>
            </a:r>
          </a:p>
          <a:p>
            <a:pPr marL="285750" indent="-285750" defTabSz="914400">
              <a:lnSpc>
                <a:spcPct val="90000"/>
              </a:lnSpc>
              <a:spcAft>
                <a:spcPts val="600"/>
              </a:spcAft>
              <a:buClr>
                <a:schemeClr val="accent1"/>
              </a:buClr>
              <a:buFont typeface="Wingdings" panose="05000000000000000000" pitchFamily="2" charset="2"/>
              <a:buChar char="§"/>
            </a:pPr>
            <a:r>
              <a:rPr lang="en-US" sz="2000" dirty="0">
                <a:solidFill>
                  <a:srgbClr val="FFFFFF"/>
                </a:solidFill>
              </a:rPr>
              <a:t>¿</a:t>
            </a:r>
            <a:r>
              <a:rPr lang="en-US" sz="2000" dirty="0" err="1">
                <a:solidFill>
                  <a:srgbClr val="FFFFFF"/>
                </a:solidFill>
              </a:rPr>
              <a:t>Qué</a:t>
            </a:r>
            <a:r>
              <a:rPr lang="en-US" sz="2000" dirty="0">
                <a:solidFill>
                  <a:srgbClr val="FFFFFF"/>
                </a:solidFill>
              </a:rPr>
              <a:t> </a:t>
            </a:r>
            <a:r>
              <a:rPr lang="en-US" sz="2000" dirty="0" err="1">
                <a:solidFill>
                  <a:srgbClr val="FFFFFF"/>
                </a:solidFill>
              </a:rPr>
              <a:t>medidas</a:t>
            </a:r>
            <a:r>
              <a:rPr lang="en-US" sz="2000" dirty="0">
                <a:solidFill>
                  <a:srgbClr val="FFFFFF"/>
                </a:solidFill>
              </a:rPr>
              <a:t> </a:t>
            </a:r>
            <a:r>
              <a:rPr lang="en-US" sz="2000" dirty="0" err="1">
                <a:solidFill>
                  <a:srgbClr val="FFFFFF"/>
                </a:solidFill>
              </a:rPr>
              <a:t>sanitarias</a:t>
            </a:r>
            <a:r>
              <a:rPr lang="en-US" sz="2000" dirty="0">
                <a:solidFill>
                  <a:srgbClr val="FFFFFF"/>
                </a:solidFill>
              </a:rPr>
              <a:t> se </a:t>
            </a:r>
            <a:r>
              <a:rPr lang="en-US" sz="2000" dirty="0" err="1">
                <a:solidFill>
                  <a:srgbClr val="FFFFFF"/>
                </a:solidFill>
              </a:rPr>
              <a:t>implementarán</a:t>
            </a:r>
            <a:r>
              <a:rPr lang="en-US" sz="2000" dirty="0">
                <a:solidFill>
                  <a:srgbClr val="FFFFFF"/>
                </a:solidFill>
              </a:rPr>
              <a:t>?</a:t>
            </a:r>
          </a:p>
          <a:p>
            <a:pPr indent="-182880" defTabSz="914400">
              <a:lnSpc>
                <a:spcPct val="90000"/>
              </a:lnSpc>
              <a:spcAft>
                <a:spcPts val="600"/>
              </a:spcAft>
              <a:buClr>
                <a:schemeClr val="accent1"/>
              </a:buClr>
              <a:buFont typeface="Wingdings 2" pitchFamily="18" charset="2"/>
              <a:buChar char=""/>
            </a:pPr>
            <a:endParaRPr lang="en-US" dirty="0">
              <a:solidFill>
                <a:srgbClr val="FFFFFF"/>
              </a:solidFill>
            </a:endParaRPr>
          </a:p>
        </p:txBody>
      </p:sp>
      <p:sp>
        <p:nvSpPr>
          <p:cNvPr id="207" name="Rectangle 206">
            <a:extLst>
              <a:ext uri="{FF2B5EF4-FFF2-40B4-BE49-F238E27FC236}">
                <a16:creationId xmlns:a16="http://schemas.microsoft.com/office/drawing/2014/main" id="{AC88629E-396B-4C99-B284-F30AABDF2E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61898" y="569214"/>
            <a:ext cx="288036" cy="3998214"/>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2141820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5" name="Rectangle 134">
            <a:extLst>
              <a:ext uri="{FF2B5EF4-FFF2-40B4-BE49-F238E27FC236}">
                <a16:creationId xmlns:a16="http://schemas.microsoft.com/office/drawing/2014/main" id="{B3875682-0790-427D-9A23-4B7265F0FA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1499"/>
            <a:ext cx="6856214" cy="40005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7" name="Rectangle 136">
            <a:extLst>
              <a:ext uri="{FF2B5EF4-FFF2-40B4-BE49-F238E27FC236}">
                <a16:creationId xmlns:a16="http://schemas.microsoft.com/office/drawing/2014/main" id="{6EDE4AAE-4785-4EA7-95DB-45200F5B80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52697" y="571499"/>
            <a:ext cx="2193988" cy="40005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39" name="Rectangle 138">
            <a:extLst>
              <a:ext uri="{FF2B5EF4-FFF2-40B4-BE49-F238E27FC236}">
                <a16:creationId xmlns:a16="http://schemas.microsoft.com/office/drawing/2014/main" id="{67AAFBA3-2C10-40B4-9AB7-A51F6E8EBF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Rectangle 140">
            <a:extLst>
              <a:ext uri="{FF2B5EF4-FFF2-40B4-BE49-F238E27FC236}">
                <a16:creationId xmlns:a16="http://schemas.microsoft.com/office/drawing/2014/main" id="{93C50455-CACE-4D73-B570-5BB90232F2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242642"/>
            <a:ext cx="9149932" cy="1900858"/>
          </a:xfrm>
          <a:prstGeom prst="rect">
            <a:avLst/>
          </a:prstGeom>
          <a:solidFill>
            <a:srgbClr val="48675F"/>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218" name="Rectangle 4"/>
          <p:cNvSpPr>
            <a:spLocks noGrp="1" noChangeArrowheads="1"/>
          </p:cNvSpPr>
          <p:nvPr>
            <p:ph type="title"/>
          </p:nvPr>
        </p:nvSpPr>
        <p:spPr>
          <a:xfrm>
            <a:off x="802385" y="3346100"/>
            <a:ext cx="7457359" cy="1474094"/>
          </a:xfrm>
        </p:spPr>
        <p:txBody>
          <a:bodyPr vert="horz" lIns="91440" tIns="45720" rIns="91440" bIns="45720" rtlCol="0" anchor="b">
            <a:normAutofit/>
          </a:bodyPr>
          <a:lstStyle/>
          <a:p>
            <a:pPr defTabSz="914400"/>
            <a:r>
              <a:rPr lang="en-US" sz="5900" spc="-100" dirty="0"/>
              <a:t>NUEVA NORMALIDAD</a:t>
            </a:r>
            <a:br>
              <a:rPr lang="en-US" sz="5900" spc="-100" dirty="0"/>
            </a:br>
            <a:r>
              <a:rPr lang="en-US" sz="4000" spc="-100" dirty="0"/>
              <a:t>¿Cómo serán las labores?</a:t>
            </a:r>
            <a:endParaRPr lang="en-US" sz="5900" spc="-100" dirty="0"/>
          </a:p>
        </p:txBody>
      </p:sp>
      <p:pic>
        <p:nvPicPr>
          <p:cNvPr id="5122" name="Picture 2" descr="Volver a trabajar de forma segura en la nueva normalidad - The ...">
            <a:extLst>
              <a:ext uri="{FF2B5EF4-FFF2-40B4-BE49-F238E27FC236}">
                <a16:creationId xmlns:a16="http://schemas.microsoft.com/office/drawing/2014/main" id="{E28665A1-5176-4A22-B6F9-1D8C2E1B02C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8004" r="24889" b="-1"/>
          <a:stretch/>
        </p:blipFill>
        <p:spPr bwMode="auto">
          <a:xfrm>
            <a:off x="20" y="-4485"/>
            <a:ext cx="2969524" cy="3151902"/>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La nueva normalidad requiere un nuevo Compliance | Crowe Spain">
            <a:extLst>
              <a:ext uri="{FF2B5EF4-FFF2-40B4-BE49-F238E27FC236}">
                <a16:creationId xmlns:a16="http://schemas.microsoft.com/office/drawing/2014/main" id="{61E9D210-4EC8-43F3-8DB6-A41FFD85EF6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057" r="28179" b="2"/>
          <a:stretch/>
        </p:blipFill>
        <p:spPr bwMode="auto">
          <a:xfrm>
            <a:off x="3081297" y="-4485"/>
            <a:ext cx="2975475" cy="3154679"/>
          </a:xfrm>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descr="Covid-19 y la nueva normalidad: Principios de la reapertura en el ...">
            <a:extLst>
              <a:ext uri="{FF2B5EF4-FFF2-40B4-BE49-F238E27FC236}">
                <a16:creationId xmlns:a16="http://schemas.microsoft.com/office/drawing/2014/main" id="{4C9DF81B-FB41-4C67-B2F4-995DE1A6F14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4073" r="1718" b="-2"/>
          <a:stretch/>
        </p:blipFill>
        <p:spPr bwMode="auto">
          <a:xfrm>
            <a:off x="6168525" y="-4485"/>
            <a:ext cx="2975475" cy="315190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5" name="Rectangle 134">
            <a:extLst>
              <a:ext uri="{FF2B5EF4-FFF2-40B4-BE49-F238E27FC236}">
                <a16:creationId xmlns:a16="http://schemas.microsoft.com/office/drawing/2014/main" id="{B3875682-0790-427D-9A23-4B7265F0FA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1499"/>
            <a:ext cx="6856214" cy="40005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7" name="Rectangle 136">
            <a:extLst>
              <a:ext uri="{FF2B5EF4-FFF2-40B4-BE49-F238E27FC236}">
                <a16:creationId xmlns:a16="http://schemas.microsoft.com/office/drawing/2014/main" id="{6EDE4AAE-4785-4EA7-95DB-45200F5B80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52697" y="571499"/>
            <a:ext cx="2193988" cy="40005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39" name="Rectangle 138">
            <a:extLst>
              <a:ext uri="{FF2B5EF4-FFF2-40B4-BE49-F238E27FC236}">
                <a16:creationId xmlns:a16="http://schemas.microsoft.com/office/drawing/2014/main" id="{67AAFBA3-2C10-40B4-9AB7-A51F6E8EBF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Rectangle 140">
            <a:extLst>
              <a:ext uri="{FF2B5EF4-FFF2-40B4-BE49-F238E27FC236}">
                <a16:creationId xmlns:a16="http://schemas.microsoft.com/office/drawing/2014/main" id="{93C50455-CACE-4D73-B570-5BB90232F2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242642"/>
            <a:ext cx="9149932" cy="1900858"/>
          </a:xfrm>
          <a:prstGeom prst="rect">
            <a:avLst/>
          </a:prstGeom>
          <a:solidFill>
            <a:srgbClr val="48675F"/>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218" name="Rectangle 4"/>
          <p:cNvSpPr>
            <a:spLocks noGrp="1" noChangeArrowheads="1"/>
          </p:cNvSpPr>
          <p:nvPr>
            <p:ph type="title"/>
          </p:nvPr>
        </p:nvSpPr>
        <p:spPr>
          <a:xfrm>
            <a:off x="802385" y="3346100"/>
            <a:ext cx="7457359" cy="1797400"/>
          </a:xfrm>
        </p:spPr>
        <p:txBody>
          <a:bodyPr vert="horz" lIns="91440" tIns="45720" rIns="91440" bIns="45720" rtlCol="0" anchor="b">
            <a:normAutofit/>
          </a:bodyPr>
          <a:lstStyle/>
          <a:p>
            <a:pPr defTabSz="914400"/>
            <a:r>
              <a:rPr lang="en-US" sz="4400" spc="-100" dirty="0"/>
              <a:t>Regreso paulatino a la </a:t>
            </a:r>
            <a:br>
              <a:rPr lang="en-US" sz="4400" spc="-100" dirty="0"/>
            </a:br>
            <a:r>
              <a:rPr lang="en-US" sz="5900" spc="-100" dirty="0"/>
              <a:t>NUEVA NORMALIDAD</a:t>
            </a:r>
          </a:p>
        </p:txBody>
      </p:sp>
      <p:sp>
        <p:nvSpPr>
          <p:cNvPr id="2" name="CuadroTexto 1">
            <a:extLst>
              <a:ext uri="{FF2B5EF4-FFF2-40B4-BE49-F238E27FC236}">
                <a16:creationId xmlns:a16="http://schemas.microsoft.com/office/drawing/2014/main" id="{1C124D66-F08E-446F-8B9F-505AE3626023}"/>
              </a:ext>
            </a:extLst>
          </p:cNvPr>
          <p:cNvSpPr txBox="1"/>
          <p:nvPr/>
        </p:nvSpPr>
        <p:spPr>
          <a:xfrm>
            <a:off x="529046" y="992777"/>
            <a:ext cx="8085908" cy="1384995"/>
          </a:xfrm>
          <a:prstGeom prst="rect">
            <a:avLst/>
          </a:prstGeom>
          <a:noFill/>
        </p:spPr>
        <p:txBody>
          <a:bodyPr wrap="square" rtlCol="0">
            <a:spAutoFit/>
          </a:bodyPr>
          <a:lstStyle/>
          <a:p>
            <a:pPr algn="ctr"/>
            <a:r>
              <a:rPr lang="es-MX" sz="2800" dirty="0"/>
              <a:t>Para mayor información consulta el protocolo en</a:t>
            </a:r>
          </a:p>
          <a:p>
            <a:pPr algn="ctr"/>
            <a:endParaRPr lang="es-MX" sz="2800" dirty="0"/>
          </a:p>
          <a:p>
            <a:pPr algn="ctr"/>
            <a:r>
              <a:rPr lang="es-MX" sz="2800" b="1" dirty="0"/>
              <a:t>www.iecm.mx</a:t>
            </a:r>
          </a:p>
        </p:txBody>
      </p:sp>
    </p:spTree>
    <p:extLst>
      <p:ext uri="{BB962C8B-B14F-4D97-AF65-F5344CB8AC3E}">
        <p14:creationId xmlns:p14="http://schemas.microsoft.com/office/powerpoint/2010/main" val="8811452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88"/>
        <p:cNvGrpSpPr/>
        <p:nvPr/>
      </p:nvGrpSpPr>
      <p:grpSpPr>
        <a:xfrm>
          <a:off x="0" y="0"/>
          <a:ext cx="0" cy="0"/>
          <a:chOff x="0" y="0"/>
          <a:chExt cx="0" cy="0"/>
        </a:xfrm>
      </p:grpSpPr>
      <p:sp>
        <p:nvSpPr>
          <p:cNvPr id="256" name="Rectangle 255">
            <a:extLst>
              <a:ext uri="{FF2B5EF4-FFF2-40B4-BE49-F238E27FC236}">
                <a16:creationId xmlns:a16="http://schemas.microsoft.com/office/drawing/2014/main" id="{17115F77-2FAE-4CA7-9A7F-10D5F2C8F8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1499"/>
            <a:ext cx="6856214" cy="40005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7" name="Rectangle 256">
            <a:extLst>
              <a:ext uri="{FF2B5EF4-FFF2-40B4-BE49-F238E27FC236}">
                <a16:creationId xmlns:a16="http://schemas.microsoft.com/office/drawing/2014/main" id="{5CD4C046-A04C-46CC-AFA3-6B0621F628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52697" y="571499"/>
            <a:ext cx="2193988" cy="40005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258" name="Rectangle 257">
            <a:extLst>
              <a:ext uri="{FF2B5EF4-FFF2-40B4-BE49-F238E27FC236}">
                <a16:creationId xmlns:a16="http://schemas.microsoft.com/office/drawing/2014/main" id="{D589E016-1EE1-484C-8423-012B4B7806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8" name="Picture 4" descr="Claves para conciliar en el trabajo y en el hogar | Desarrollo ...">
            <a:extLst>
              <a:ext uri="{FF2B5EF4-FFF2-40B4-BE49-F238E27FC236}">
                <a16:creationId xmlns:a16="http://schemas.microsoft.com/office/drawing/2014/main" id="{0077AD5F-4827-4A98-9815-CF62EB6175E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4228" r="23458" b="4855"/>
          <a:stretch/>
        </p:blipFill>
        <p:spPr bwMode="auto">
          <a:xfrm>
            <a:off x="20" y="10"/>
            <a:ext cx="9141694" cy="5143489"/>
          </a:xfrm>
          <a:prstGeom prst="rect">
            <a:avLst/>
          </a:prstGeom>
          <a:noFill/>
          <a:extLst>
            <a:ext uri="{909E8E84-426E-40DD-AFC4-6F175D3DCCD1}">
              <a14:hiddenFill xmlns:a14="http://schemas.microsoft.com/office/drawing/2010/main">
                <a:solidFill>
                  <a:srgbClr val="FFFFFF"/>
                </a:solidFill>
              </a14:hiddenFill>
            </a:ext>
          </a:extLst>
        </p:spPr>
      </p:pic>
      <p:sp>
        <p:nvSpPr>
          <p:cNvPr id="259" name="Rectangle 258">
            <a:extLst>
              <a:ext uri="{FF2B5EF4-FFF2-40B4-BE49-F238E27FC236}">
                <a16:creationId xmlns:a16="http://schemas.microsoft.com/office/drawing/2014/main" id="{46100866-3689-418C-84D9-07C7E2435C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975085"/>
            <a:ext cx="3040144" cy="3193330"/>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a:extLst>
              <a:ext uri="{FF2B5EF4-FFF2-40B4-BE49-F238E27FC236}">
                <a16:creationId xmlns:a16="http://schemas.microsoft.com/office/drawing/2014/main" id="{1FB36F74-3200-4070-9853-55C719223B09}"/>
              </a:ext>
            </a:extLst>
          </p:cNvPr>
          <p:cNvSpPr>
            <a:spLocks noGrp="1"/>
          </p:cNvSpPr>
          <p:nvPr>
            <p:ph type="title"/>
          </p:nvPr>
        </p:nvSpPr>
        <p:spPr>
          <a:xfrm>
            <a:off x="250917" y="1240276"/>
            <a:ext cx="2789227" cy="2051563"/>
          </a:xfrm>
        </p:spPr>
        <p:txBody>
          <a:bodyPr vert="horz" lIns="91440" tIns="45720" rIns="91440" bIns="45720" rtlCol="0" anchor="b">
            <a:normAutofit/>
          </a:bodyPr>
          <a:lstStyle/>
          <a:p>
            <a:pPr defTabSz="914400"/>
            <a:r>
              <a:rPr lang="en-US" sz="2300" b="1" spc="-100" dirty="0">
                <a:solidFill>
                  <a:schemeClr val="tx1"/>
                </a:solidFill>
              </a:rPr>
              <a:t>CONCILIACIÓN </a:t>
            </a:r>
            <a:br>
              <a:rPr lang="en-US" sz="2300" b="1" spc="-100" dirty="0">
                <a:solidFill>
                  <a:schemeClr val="tx1"/>
                </a:solidFill>
              </a:rPr>
            </a:br>
            <a:r>
              <a:rPr lang="en-US" sz="2300" b="1" spc="-100" dirty="0">
                <a:solidFill>
                  <a:schemeClr val="tx1"/>
                </a:solidFill>
              </a:rPr>
              <a:t>VIDA-TRABAJO</a:t>
            </a:r>
            <a:br>
              <a:rPr lang="en-US" sz="2300" b="1" spc="-100" dirty="0">
                <a:solidFill>
                  <a:schemeClr val="tx1"/>
                </a:solidFill>
              </a:rPr>
            </a:br>
            <a:br>
              <a:rPr lang="en-US" sz="2300" b="1" spc="-100" dirty="0">
                <a:solidFill>
                  <a:schemeClr val="tx1"/>
                </a:solidFill>
              </a:rPr>
            </a:br>
            <a:r>
              <a:rPr lang="en-US" sz="2300" b="1" spc="-100" dirty="0">
                <a:solidFill>
                  <a:schemeClr val="tx1"/>
                </a:solidFill>
              </a:rPr>
              <a:t>¿Por </a:t>
            </a:r>
            <a:r>
              <a:rPr lang="en-US" sz="2300" b="1" spc="-100" dirty="0" err="1">
                <a:solidFill>
                  <a:schemeClr val="tx1"/>
                </a:solidFill>
              </a:rPr>
              <a:t>dónde</a:t>
            </a:r>
            <a:r>
              <a:rPr lang="en-US" sz="2300" b="1" spc="-100" dirty="0">
                <a:solidFill>
                  <a:schemeClr val="tx1"/>
                </a:solidFill>
              </a:rPr>
              <a:t> </a:t>
            </a:r>
            <a:r>
              <a:rPr lang="en-US" sz="2300" b="1" spc="-100" dirty="0" err="1">
                <a:solidFill>
                  <a:schemeClr val="tx1"/>
                </a:solidFill>
              </a:rPr>
              <a:t>empiezo</a:t>
            </a:r>
            <a:r>
              <a:rPr lang="en-US" sz="2300" b="1" spc="-100" dirty="0">
                <a:solidFill>
                  <a:schemeClr val="tx1"/>
                </a:solidFill>
              </a:rPr>
              <a:t>?</a:t>
            </a:r>
            <a:endParaRPr lang="en-US" sz="2300" spc="-100" dirty="0">
              <a:solidFill>
                <a:schemeClr val="tx1"/>
              </a:solidFill>
            </a:endParaRPr>
          </a:p>
        </p:txBody>
      </p:sp>
      <p:sp>
        <p:nvSpPr>
          <p:cNvPr id="189" name="Google Shape;189;g813b8d92ee_0_0"/>
          <p:cNvSpPr txBox="1">
            <a:spLocks noGrp="1"/>
          </p:cNvSpPr>
          <p:nvPr>
            <p:ph type="sldNum" sz="quarter" idx="12"/>
          </p:nvPr>
        </p:nvSpPr>
        <p:spPr>
          <a:xfrm>
            <a:off x="7975601" y="4767262"/>
            <a:ext cx="1148195" cy="273844"/>
          </a:xfrm>
          <a:prstGeom prst="rect">
            <a:avLst/>
          </a:prstGeom>
        </p:spPr>
        <p:txBody>
          <a:bodyPr spcFirstLastPara="1" vert="horz" lIns="91440" tIns="45720" rIns="91440" bIns="45720" rtlCol="0" anchor="ctr" anchorCtr="0">
            <a:normAutofit/>
          </a:bodyPr>
          <a:lstStyle/>
          <a:p>
            <a:pPr lvl="0" indent="0">
              <a:lnSpc>
                <a:spcPct val="90000"/>
              </a:lnSpc>
              <a:spcBef>
                <a:spcPts val="0"/>
              </a:spcBef>
              <a:spcAft>
                <a:spcPts val="600"/>
              </a:spcAft>
              <a:buClr>
                <a:srgbClr val="000000"/>
              </a:buClr>
              <a:buSzPts val="1200"/>
              <a:buFont typeface="Arial"/>
              <a:buNone/>
            </a:pPr>
            <a:fld id="{00000000-1234-1234-1234-123412341234}" type="slidenum">
              <a:rPr lang="en-US" sz="700" smtClean="0">
                <a:solidFill>
                  <a:srgbClr val="FFFFFF"/>
                </a:solidFill>
              </a:rPr>
              <a:pPr lvl="0" indent="0">
                <a:lnSpc>
                  <a:spcPct val="90000"/>
                </a:lnSpc>
                <a:spcBef>
                  <a:spcPts val="0"/>
                </a:spcBef>
                <a:spcAft>
                  <a:spcPts val="600"/>
                </a:spcAft>
                <a:buClr>
                  <a:srgbClr val="000000"/>
                </a:buClr>
                <a:buSzPts val="1200"/>
                <a:buFont typeface="Arial"/>
                <a:buNone/>
              </a:pPr>
              <a:t>11</a:t>
            </a:fld>
            <a:endParaRPr lang="en-US" sz="700">
              <a:solidFill>
                <a:srgbClr val="FFFFFF"/>
              </a:solidFill>
            </a:endParaRPr>
          </a:p>
        </p:txBody>
      </p:sp>
    </p:spTree>
    <p:extLst>
      <p:ext uri="{BB962C8B-B14F-4D97-AF65-F5344CB8AC3E}">
        <p14:creationId xmlns:p14="http://schemas.microsoft.com/office/powerpoint/2010/main" val="1042060035"/>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22"/>
        <p:cNvGrpSpPr/>
        <p:nvPr/>
      </p:nvGrpSpPr>
      <p:grpSpPr>
        <a:xfrm>
          <a:off x="0" y="0"/>
          <a:ext cx="0" cy="0"/>
          <a:chOff x="0" y="0"/>
          <a:chExt cx="0" cy="0"/>
        </a:xfrm>
      </p:grpSpPr>
      <p:sp>
        <p:nvSpPr>
          <p:cNvPr id="231" name="Rectangle 230">
            <a:extLst>
              <a:ext uri="{FF2B5EF4-FFF2-40B4-BE49-F238E27FC236}">
                <a16:creationId xmlns:a16="http://schemas.microsoft.com/office/drawing/2014/main" id="{17115F77-2FAE-4CA7-9A7F-10D5F2C8F8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1499"/>
            <a:ext cx="6856214" cy="40005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33" name="Rectangle 232">
            <a:extLst>
              <a:ext uri="{FF2B5EF4-FFF2-40B4-BE49-F238E27FC236}">
                <a16:creationId xmlns:a16="http://schemas.microsoft.com/office/drawing/2014/main" id="{5CD4C046-A04C-46CC-AFA3-6B0621F628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52697" y="571499"/>
            <a:ext cx="2193988" cy="40005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235" name="Rectangle 234">
            <a:extLst>
              <a:ext uri="{FF2B5EF4-FFF2-40B4-BE49-F238E27FC236}">
                <a16:creationId xmlns:a16="http://schemas.microsoft.com/office/drawing/2014/main" id="{BC512124-0D13-4ED9-80B7-52AE15B6B4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6" name="Google Shape;226;g813b8d92ee_0_17" descr="Imagen que contiene vivo, interior, tabla, cuarto&#10;&#10;Descripción generada automáticamente"/>
          <p:cNvPicPr preferRelativeResize="0"/>
          <p:nvPr/>
        </p:nvPicPr>
        <p:blipFill rotWithShape="1">
          <a:blip r:embed="rId3">
            <a:alphaModFix amt="35000"/>
          </a:blip>
          <a:srcRect r="11110" b="-2"/>
          <a:stretch/>
        </p:blipFill>
        <p:spPr>
          <a:xfrm>
            <a:off x="20" y="10"/>
            <a:ext cx="9141694" cy="5143489"/>
          </a:xfrm>
          <a:prstGeom prst="rect">
            <a:avLst/>
          </a:prstGeom>
          <a:noFill/>
        </p:spPr>
      </p:pic>
      <p:sp>
        <p:nvSpPr>
          <p:cNvPr id="225" name="Google Shape;225;g813b8d92ee_0_17"/>
          <p:cNvSpPr txBox="1">
            <a:spLocks noGrp="1"/>
          </p:cNvSpPr>
          <p:nvPr>
            <p:ph type="title"/>
          </p:nvPr>
        </p:nvSpPr>
        <p:spPr>
          <a:xfrm>
            <a:off x="802386" y="973836"/>
            <a:ext cx="5486400" cy="2441448"/>
          </a:xfrm>
          <a:prstGeom prst="rect">
            <a:avLst/>
          </a:prstGeom>
        </p:spPr>
        <p:txBody>
          <a:bodyPr spcFirstLastPara="1" vert="horz" lIns="91440" tIns="45720" rIns="91440" bIns="45720" rtlCol="0" anchor="b" anchorCtr="0">
            <a:normAutofit/>
          </a:bodyPr>
          <a:lstStyle/>
          <a:p>
            <a:pPr marL="0" lvl="0" indent="0" defTabSz="914400">
              <a:spcAft>
                <a:spcPts val="0"/>
              </a:spcAft>
              <a:buSzPts val="2000"/>
            </a:pPr>
            <a:r>
              <a:rPr lang="en-US" sz="5900" spc="-100">
                <a:solidFill>
                  <a:schemeClr val="tx1"/>
                </a:solidFill>
              </a:rPr>
              <a:t>Conciliación </a:t>
            </a:r>
            <a:br>
              <a:rPr lang="en-US" sz="5900" spc="-100">
                <a:solidFill>
                  <a:schemeClr val="tx1"/>
                </a:solidFill>
              </a:rPr>
            </a:br>
            <a:r>
              <a:rPr lang="en-US" sz="5900" spc="-100">
                <a:solidFill>
                  <a:schemeClr val="tx1"/>
                </a:solidFill>
              </a:rPr>
              <a:t>vida-trabajo</a:t>
            </a:r>
          </a:p>
        </p:txBody>
      </p:sp>
      <p:sp>
        <p:nvSpPr>
          <p:cNvPr id="223" name="Google Shape;223;g813b8d92ee_0_17"/>
          <p:cNvSpPr txBox="1">
            <a:spLocks noGrp="1"/>
          </p:cNvSpPr>
          <p:nvPr>
            <p:ph type="sldNum" sz="quarter" idx="12"/>
          </p:nvPr>
        </p:nvSpPr>
        <p:spPr>
          <a:xfrm>
            <a:off x="7975601" y="4767262"/>
            <a:ext cx="1148195" cy="273844"/>
          </a:xfrm>
          <a:prstGeom prst="rect">
            <a:avLst/>
          </a:prstGeom>
        </p:spPr>
        <p:txBody>
          <a:bodyPr spcFirstLastPara="1" vert="horz" lIns="91440" tIns="45720" rIns="91440" bIns="45720" rtlCol="0" anchor="ctr" anchorCtr="0">
            <a:normAutofit/>
          </a:bodyPr>
          <a:lstStyle/>
          <a:p>
            <a:pPr lvl="0" indent="0">
              <a:lnSpc>
                <a:spcPct val="90000"/>
              </a:lnSpc>
              <a:spcBef>
                <a:spcPts val="0"/>
              </a:spcBef>
              <a:spcAft>
                <a:spcPts val="600"/>
              </a:spcAft>
              <a:buClr>
                <a:srgbClr val="000000"/>
              </a:buClr>
              <a:buSzPts val="1200"/>
              <a:buFont typeface="Arial"/>
              <a:buNone/>
            </a:pPr>
            <a:fld id="{00000000-1234-1234-1234-123412341234}" type="slidenum">
              <a:rPr lang="en-US" sz="700">
                <a:solidFill>
                  <a:schemeClr val="tx1"/>
                </a:solidFill>
              </a:rPr>
              <a:pPr lvl="0" indent="0">
                <a:lnSpc>
                  <a:spcPct val="90000"/>
                </a:lnSpc>
                <a:spcBef>
                  <a:spcPts val="0"/>
                </a:spcBef>
                <a:spcAft>
                  <a:spcPts val="600"/>
                </a:spcAft>
                <a:buClr>
                  <a:srgbClr val="000000"/>
                </a:buClr>
                <a:buSzPts val="1200"/>
                <a:buFont typeface="Arial"/>
                <a:buNone/>
              </a:pPr>
              <a:t>12</a:t>
            </a:fld>
            <a:endParaRPr lang="en-US" sz="700">
              <a:solidFill>
                <a:schemeClr val="tx1"/>
              </a:solidFill>
            </a:endParaRPr>
          </a:p>
        </p:txBody>
      </p:sp>
      <p:sp>
        <p:nvSpPr>
          <p:cNvPr id="224" name="Google Shape;224;g813b8d92ee_0_17"/>
          <p:cNvSpPr txBox="1">
            <a:spLocks noGrp="1"/>
          </p:cNvSpPr>
          <p:nvPr>
            <p:ph type="body" idx="4294967295"/>
          </p:nvPr>
        </p:nvSpPr>
        <p:spPr>
          <a:xfrm>
            <a:off x="3908922" y="3535255"/>
            <a:ext cx="5214874" cy="2448367"/>
          </a:xfrm>
          <a:prstGeom prst="rect">
            <a:avLst/>
          </a:prstGeom>
        </p:spPr>
        <p:txBody>
          <a:bodyPr spcFirstLastPara="1" vert="horz" lIns="91440" tIns="45720" rIns="91440" bIns="45720" rtlCol="0" anchor="ctr" anchorCtr="0">
            <a:normAutofit/>
          </a:bodyPr>
          <a:lstStyle/>
          <a:p>
            <a:pPr marL="457200" lvl="0" indent="-182880" defTabSz="914400">
              <a:spcBef>
                <a:spcPts val="1000"/>
              </a:spcBef>
              <a:spcAft>
                <a:spcPts val="0"/>
              </a:spcAft>
              <a:buSzPts val="1900"/>
            </a:pPr>
            <a:r>
              <a:rPr lang="en-US" sz="2400" dirty="0" err="1">
                <a:latin typeface="+mj-lt"/>
                <a:ea typeface="Roboto Condensed" panose="020B0604020202020204" charset="0"/>
                <a:sym typeface="Roboto Condensed"/>
              </a:rPr>
              <a:t>Rutina</a:t>
            </a:r>
            <a:r>
              <a:rPr lang="en-US" sz="2400" dirty="0">
                <a:latin typeface="+mj-lt"/>
                <a:ea typeface="Roboto Condensed" panose="020B0604020202020204" charset="0"/>
                <a:sym typeface="Roboto Condensed"/>
              </a:rPr>
              <a:t> </a:t>
            </a:r>
            <a:r>
              <a:rPr lang="en-US" sz="2400" dirty="0" err="1">
                <a:latin typeface="+mj-lt"/>
                <a:ea typeface="Roboto Condensed" panose="020B0604020202020204" charset="0"/>
                <a:sym typeface="Roboto Condensed"/>
              </a:rPr>
              <a:t>diaria</a:t>
            </a:r>
            <a:r>
              <a:rPr lang="en-US" sz="2400" dirty="0">
                <a:latin typeface="+mj-lt"/>
                <a:ea typeface="Roboto Condensed" panose="020B0604020202020204" charset="0"/>
                <a:sym typeface="Roboto Condensed"/>
              </a:rPr>
              <a:t> y </a:t>
            </a:r>
            <a:r>
              <a:rPr lang="en-US" sz="2400" dirty="0" err="1">
                <a:latin typeface="+mj-lt"/>
                <a:ea typeface="Roboto Condensed" panose="020B0604020202020204" charset="0"/>
                <a:sym typeface="Roboto Condensed"/>
              </a:rPr>
              <a:t>espacio</a:t>
            </a:r>
            <a:r>
              <a:rPr lang="en-US" sz="2400" dirty="0">
                <a:latin typeface="+mj-lt"/>
                <a:ea typeface="Roboto Condensed" panose="020B0604020202020204" charset="0"/>
                <a:sym typeface="Roboto Condensed"/>
              </a:rPr>
              <a:t> de </a:t>
            </a:r>
            <a:r>
              <a:rPr lang="en-US" sz="2400" dirty="0" err="1">
                <a:latin typeface="+mj-lt"/>
                <a:ea typeface="Roboto Condensed" panose="020B0604020202020204" charset="0"/>
                <a:sym typeface="Roboto Condensed"/>
              </a:rPr>
              <a:t>trabajo</a:t>
            </a:r>
            <a:endParaRPr lang="en-US" sz="2400" dirty="0">
              <a:latin typeface="+mj-lt"/>
              <a:ea typeface="Roboto Condensed" panose="020B0604020202020204" charset="0"/>
              <a:sym typeface="Roboto Condensed"/>
            </a:endParaRPr>
          </a:p>
          <a:p>
            <a:pPr marL="0" lvl="0" indent="-182880" defTabSz="914400">
              <a:spcBef>
                <a:spcPts val="1000"/>
              </a:spcBef>
              <a:spcAft>
                <a:spcPts val="1000"/>
              </a:spcAft>
              <a:buSzPts val="2400"/>
            </a:pPr>
            <a:endParaRPr lang="en-US" sz="2000" dirty="0">
              <a:latin typeface="Roboto Condensed" panose="020B0604020202020204" charset="0"/>
              <a:ea typeface="Roboto Condensed" panose="020B0604020202020204" charset="0"/>
            </a:endParaRPr>
          </a:p>
        </p:txBody>
      </p:sp>
    </p:spTree>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22"/>
        <p:cNvGrpSpPr/>
        <p:nvPr/>
      </p:nvGrpSpPr>
      <p:grpSpPr>
        <a:xfrm>
          <a:off x="0" y="0"/>
          <a:ext cx="0" cy="0"/>
          <a:chOff x="0" y="0"/>
          <a:chExt cx="0" cy="0"/>
        </a:xfrm>
      </p:grpSpPr>
      <p:sp>
        <p:nvSpPr>
          <p:cNvPr id="167" name="Rectangle 166">
            <a:extLst>
              <a:ext uri="{FF2B5EF4-FFF2-40B4-BE49-F238E27FC236}">
                <a16:creationId xmlns:a16="http://schemas.microsoft.com/office/drawing/2014/main" id="{17115F77-2FAE-4CA7-9A7F-10D5F2C8F8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1499"/>
            <a:ext cx="6856214" cy="40005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 name="Rectangle 168">
            <a:extLst>
              <a:ext uri="{FF2B5EF4-FFF2-40B4-BE49-F238E27FC236}">
                <a16:creationId xmlns:a16="http://schemas.microsoft.com/office/drawing/2014/main" id="{5CD4C046-A04C-46CC-AFA3-6B0621F628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52697" y="571499"/>
            <a:ext cx="2193988" cy="40005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71" name="Rectangle 170">
            <a:extLst>
              <a:ext uri="{FF2B5EF4-FFF2-40B4-BE49-F238E27FC236}">
                <a16:creationId xmlns:a16="http://schemas.microsoft.com/office/drawing/2014/main" id="{BC512124-0D13-4ED9-80B7-52AE15B6B4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6" name="Google Shape;226;g813b8d92ee_0_17" descr="Imagen que contiene vivo, interior, tabla, cuarto&#10;&#10;Descripción generada automáticamente"/>
          <p:cNvPicPr preferRelativeResize="0"/>
          <p:nvPr/>
        </p:nvPicPr>
        <p:blipFill rotWithShape="1">
          <a:blip r:embed="rId3">
            <a:alphaModFix amt="35000"/>
          </a:blip>
          <a:srcRect r="11110" b="-2"/>
          <a:stretch/>
        </p:blipFill>
        <p:spPr>
          <a:xfrm>
            <a:off x="20" y="10"/>
            <a:ext cx="9141694" cy="5143489"/>
          </a:xfrm>
          <a:prstGeom prst="rect">
            <a:avLst/>
          </a:prstGeom>
          <a:noFill/>
        </p:spPr>
      </p:pic>
      <p:sp>
        <p:nvSpPr>
          <p:cNvPr id="225" name="Google Shape;225;g813b8d92ee_0_17"/>
          <p:cNvSpPr txBox="1">
            <a:spLocks noGrp="1"/>
          </p:cNvSpPr>
          <p:nvPr>
            <p:ph type="title"/>
          </p:nvPr>
        </p:nvSpPr>
        <p:spPr>
          <a:xfrm>
            <a:off x="802386" y="973836"/>
            <a:ext cx="5486400" cy="2441448"/>
          </a:xfrm>
          <a:prstGeom prst="rect">
            <a:avLst/>
          </a:prstGeom>
        </p:spPr>
        <p:txBody>
          <a:bodyPr spcFirstLastPara="1" vert="horz" lIns="91440" tIns="45720" rIns="91440" bIns="45720" rtlCol="0" anchor="b" anchorCtr="0">
            <a:normAutofit/>
          </a:bodyPr>
          <a:lstStyle/>
          <a:p>
            <a:pPr marL="0" lvl="0" indent="0" defTabSz="914400">
              <a:spcAft>
                <a:spcPts val="0"/>
              </a:spcAft>
              <a:buSzPts val="2000"/>
            </a:pPr>
            <a:r>
              <a:rPr lang="en-US" sz="5900" spc="-100">
                <a:solidFill>
                  <a:schemeClr val="tx1"/>
                </a:solidFill>
              </a:rPr>
              <a:t>Conciliación </a:t>
            </a:r>
            <a:br>
              <a:rPr lang="en-US" sz="5900" spc="-100">
                <a:solidFill>
                  <a:schemeClr val="tx1"/>
                </a:solidFill>
              </a:rPr>
            </a:br>
            <a:r>
              <a:rPr lang="en-US" sz="5900" spc="-100">
                <a:solidFill>
                  <a:schemeClr val="tx1"/>
                </a:solidFill>
              </a:rPr>
              <a:t>vida-trabajo</a:t>
            </a:r>
          </a:p>
        </p:txBody>
      </p:sp>
      <p:sp>
        <p:nvSpPr>
          <p:cNvPr id="224" name="Google Shape;224;g813b8d92ee_0_17"/>
          <p:cNvSpPr txBox="1">
            <a:spLocks noGrp="1"/>
          </p:cNvSpPr>
          <p:nvPr>
            <p:ph type="body" idx="4294967295"/>
          </p:nvPr>
        </p:nvSpPr>
        <p:spPr>
          <a:xfrm>
            <a:off x="825011" y="3502684"/>
            <a:ext cx="5486400" cy="685800"/>
          </a:xfrm>
          <a:prstGeom prst="rect">
            <a:avLst/>
          </a:prstGeom>
        </p:spPr>
        <p:txBody>
          <a:bodyPr spcFirstLastPara="1" vert="horz" lIns="91440" tIns="45720" rIns="91440" bIns="45720" rtlCol="0" anchor="t" anchorCtr="0">
            <a:normAutofit/>
          </a:bodyPr>
          <a:lstStyle/>
          <a:p>
            <a:pPr marL="0" lvl="0" indent="0" defTabSz="914400">
              <a:spcBef>
                <a:spcPts val="1200"/>
              </a:spcBef>
              <a:spcAft>
                <a:spcPts val="0"/>
              </a:spcAft>
              <a:buSzPts val="1900"/>
              <a:buNone/>
            </a:pPr>
            <a:r>
              <a:rPr lang="en-US" sz="2400" b="1" dirty="0" err="1">
                <a:solidFill>
                  <a:schemeClr val="tx1"/>
                </a:solidFill>
                <a:sym typeface="Roboto Condensed"/>
              </a:rPr>
              <a:t>Planeación</a:t>
            </a:r>
            <a:r>
              <a:rPr lang="en-US" sz="2400" b="1" dirty="0">
                <a:solidFill>
                  <a:schemeClr val="tx1"/>
                </a:solidFill>
                <a:sym typeface="Roboto Condensed"/>
              </a:rPr>
              <a:t> y </a:t>
            </a:r>
            <a:r>
              <a:rPr lang="en-US" sz="2400" b="1" dirty="0" err="1">
                <a:solidFill>
                  <a:schemeClr val="tx1"/>
                </a:solidFill>
                <a:sym typeface="Roboto Condensed"/>
              </a:rPr>
              <a:t>organización</a:t>
            </a:r>
            <a:r>
              <a:rPr lang="en-US" sz="2400" b="1" dirty="0">
                <a:solidFill>
                  <a:schemeClr val="tx1"/>
                </a:solidFill>
                <a:sym typeface="Roboto Condensed"/>
              </a:rPr>
              <a:t> del </a:t>
            </a:r>
            <a:r>
              <a:rPr lang="en-US" sz="2400" b="1" dirty="0" err="1">
                <a:solidFill>
                  <a:schemeClr val="tx1"/>
                </a:solidFill>
                <a:sym typeface="Roboto Condensed"/>
              </a:rPr>
              <a:t>trabajo</a:t>
            </a:r>
            <a:endParaRPr lang="en-US" sz="2400" dirty="0">
              <a:solidFill>
                <a:schemeClr val="tx1"/>
              </a:solidFill>
            </a:endParaRPr>
          </a:p>
        </p:txBody>
      </p:sp>
      <p:sp>
        <p:nvSpPr>
          <p:cNvPr id="223" name="Google Shape;223;g813b8d92ee_0_17"/>
          <p:cNvSpPr txBox="1">
            <a:spLocks noGrp="1"/>
          </p:cNvSpPr>
          <p:nvPr>
            <p:ph type="sldNum" sz="quarter" idx="12"/>
          </p:nvPr>
        </p:nvSpPr>
        <p:spPr>
          <a:xfrm>
            <a:off x="7975601" y="4767262"/>
            <a:ext cx="1148195" cy="273844"/>
          </a:xfrm>
          <a:prstGeom prst="rect">
            <a:avLst/>
          </a:prstGeom>
        </p:spPr>
        <p:txBody>
          <a:bodyPr spcFirstLastPara="1" vert="horz" lIns="91440" tIns="45720" rIns="91440" bIns="45720" rtlCol="0" anchor="ctr" anchorCtr="0">
            <a:normAutofit/>
          </a:bodyPr>
          <a:lstStyle/>
          <a:p>
            <a:pPr lvl="0" indent="0">
              <a:lnSpc>
                <a:spcPct val="90000"/>
              </a:lnSpc>
              <a:spcBef>
                <a:spcPts val="0"/>
              </a:spcBef>
              <a:spcAft>
                <a:spcPts val="600"/>
              </a:spcAft>
              <a:buClr>
                <a:srgbClr val="000000"/>
              </a:buClr>
              <a:buSzPts val="1200"/>
              <a:buFont typeface="Arial"/>
              <a:buNone/>
            </a:pPr>
            <a:fld id="{00000000-1234-1234-1234-123412341234}" type="slidenum">
              <a:rPr lang="en-US" sz="700">
                <a:solidFill>
                  <a:schemeClr val="tx1"/>
                </a:solidFill>
              </a:rPr>
              <a:pPr lvl="0" indent="0">
                <a:lnSpc>
                  <a:spcPct val="90000"/>
                </a:lnSpc>
                <a:spcBef>
                  <a:spcPts val="0"/>
                </a:spcBef>
                <a:spcAft>
                  <a:spcPts val="600"/>
                </a:spcAft>
                <a:buClr>
                  <a:srgbClr val="000000"/>
                </a:buClr>
                <a:buSzPts val="1200"/>
                <a:buFont typeface="Arial"/>
                <a:buNone/>
              </a:pPr>
              <a:t>13</a:t>
            </a:fld>
            <a:endParaRPr lang="en-US" sz="700">
              <a:solidFill>
                <a:schemeClr val="tx1"/>
              </a:solidFill>
            </a:endParaRPr>
          </a:p>
        </p:txBody>
      </p:sp>
    </p:spTree>
    <p:extLst>
      <p:ext uri="{BB962C8B-B14F-4D97-AF65-F5344CB8AC3E}">
        <p14:creationId xmlns:p14="http://schemas.microsoft.com/office/powerpoint/2010/main" val="1414953968"/>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37"/>
        <p:cNvGrpSpPr/>
        <p:nvPr/>
      </p:nvGrpSpPr>
      <p:grpSpPr>
        <a:xfrm>
          <a:off x="0" y="0"/>
          <a:ext cx="0" cy="0"/>
          <a:chOff x="0" y="0"/>
          <a:chExt cx="0" cy="0"/>
        </a:xfrm>
      </p:grpSpPr>
      <p:sp>
        <p:nvSpPr>
          <p:cNvPr id="245" name="Rectangle 244">
            <a:extLst>
              <a:ext uri="{FF2B5EF4-FFF2-40B4-BE49-F238E27FC236}">
                <a16:creationId xmlns:a16="http://schemas.microsoft.com/office/drawing/2014/main" id="{17115F77-2FAE-4CA7-9A7F-10D5F2C8F8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1499"/>
            <a:ext cx="6856214" cy="40005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7" name="Rectangle 246">
            <a:extLst>
              <a:ext uri="{FF2B5EF4-FFF2-40B4-BE49-F238E27FC236}">
                <a16:creationId xmlns:a16="http://schemas.microsoft.com/office/drawing/2014/main" id="{5CD4C046-A04C-46CC-AFA3-6B0621F628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52697" y="571499"/>
            <a:ext cx="2193988" cy="40005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249" name="Rectangle 248">
            <a:extLst>
              <a:ext uri="{FF2B5EF4-FFF2-40B4-BE49-F238E27FC236}">
                <a16:creationId xmlns:a16="http://schemas.microsoft.com/office/drawing/2014/main" id="{D589E016-1EE1-484C-8423-012B4B7806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0" name="Google Shape;240;g813b8d92ee_0_31"/>
          <p:cNvPicPr preferRelativeResize="0"/>
          <p:nvPr/>
        </p:nvPicPr>
        <p:blipFill rotWithShape="1">
          <a:blip r:embed="rId3"/>
          <a:srcRect t="9091" r="9114"/>
          <a:stretch/>
        </p:blipFill>
        <p:spPr>
          <a:xfrm>
            <a:off x="20" y="10"/>
            <a:ext cx="9141694" cy="5143489"/>
          </a:xfrm>
          <a:prstGeom prst="rect">
            <a:avLst/>
          </a:prstGeom>
          <a:noFill/>
        </p:spPr>
      </p:pic>
      <p:sp>
        <p:nvSpPr>
          <p:cNvPr id="251" name="Rectangle 250">
            <a:extLst>
              <a:ext uri="{FF2B5EF4-FFF2-40B4-BE49-F238E27FC236}">
                <a16:creationId xmlns:a16="http://schemas.microsoft.com/office/drawing/2014/main" id="{46100866-3689-418C-84D9-07C7E2435C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975085"/>
            <a:ext cx="3040144" cy="3193330"/>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a:extLst>
              <a:ext uri="{FF2B5EF4-FFF2-40B4-BE49-F238E27FC236}">
                <a16:creationId xmlns:a16="http://schemas.microsoft.com/office/drawing/2014/main" id="{BA849AAD-3ADB-4A28-97AB-8E7974981B92}"/>
              </a:ext>
            </a:extLst>
          </p:cNvPr>
          <p:cNvSpPr>
            <a:spLocks noGrp="1"/>
          </p:cNvSpPr>
          <p:nvPr>
            <p:ph type="title"/>
          </p:nvPr>
        </p:nvSpPr>
        <p:spPr>
          <a:xfrm>
            <a:off x="250917" y="1240277"/>
            <a:ext cx="2521465" cy="1852866"/>
          </a:xfrm>
        </p:spPr>
        <p:txBody>
          <a:bodyPr vert="horz" lIns="91440" tIns="45720" rIns="91440" bIns="45720" rtlCol="0" anchor="b">
            <a:normAutofit/>
          </a:bodyPr>
          <a:lstStyle/>
          <a:p>
            <a:pPr defTabSz="914400"/>
            <a:r>
              <a:rPr lang="en-US" sz="3300" spc="-100">
                <a:solidFill>
                  <a:schemeClr val="tx1"/>
                </a:solidFill>
              </a:rPr>
              <a:t>Conciliación </a:t>
            </a:r>
            <a:br>
              <a:rPr lang="en-US" sz="3300" spc="-100">
                <a:solidFill>
                  <a:schemeClr val="tx1"/>
                </a:solidFill>
              </a:rPr>
            </a:br>
            <a:r>
              <a:rPr lang="en-US" sz="3300" spc="-100">
                <a:solidFill>
                  <a:schemeClr val="tx1"/>
                </a:solidFill>
              </a:rPr>
              <a:t>vida-trabajo</a:t>
            </a:r>
          </a:p>
        </p:txBody>
      </p:sp>
      <p:sp>
        <p:nvSpPr>
          <p:cNvPr id="238" name="Google Shape;238;g813b8d92ee_0_31"/>
          <p:cNvSpPr txBox="1">
            <a:spLocks noGrp="1"/>
          </p:cNvSpPr>
          <p:nvPr>
            <p:ph type="sldNum" sz="quarter" idx="12"/>
          </p:nvPr>
        </p:nvSpPr>
        <p:spPr>
          <a:xfrm>
            <a:off x="7975601" y="4767262"/>
            <a:ext cx="1148195" cy="273844"/>
          </a:xfrm>
          <a:prstGeom prst="rect">
            <a:avLst/>
          </a:prstGeom>
        </p:spPr>
        <p:txBody>
          <a:bodyPr spcFirstLastPara="1" vert="horz" lIns="91440" tIns="45720" rIns="91440" bIns="45720" rtlCol="0" anchor="ctr" anchorCtr="0">
            <a:normAutofit/>
          </a:bodyPr>
          <a:lstStyle/>
          <a:p>
            <a:pPr lvl="0" indent="0">
              <a:lnSpc>
                <a:spcPct val="90000"/>
              </a:lnSpc>
              <a:spcBef>
                <a:spcPts val="0"/>
              </a:spcBef>
              <a:spcAft>
                <a:spcPts val="600"/>
              </a:spcAft>
              <a:buClr>
                <a:srgbClr val="000000"/>
              </a:buClr>
              <a:buSzPts val="1200"/>
              <a:buFont typeface="Arial"/>
              <a:buNone/>
            </a:pPr>
            <a:fld id="{00000000-1234-1234-1234-123412341234}" type="slidenum">
              <a:rPr lang="en-US" sz="700">
                <a:solidFill>
                  <a:srgbClr val="FFFFFF"/>
                </a:solidFill>
              </a:rPr>
              <a:pPr lvl="0" indent="0">
                <a:lnSpc>
                  <a:spcPct val="90000"/>
                </a:lnSpc>
                <a:spcBef>
                  <a:spcPts val="0"/>
                </a:spcBef>
                <a:spcAft>
                  <a:spcPts val="600"/>
                </a:spcAft>
                <a:buClr>
                  <a:srgbClr val="000000"/>
                </a:buClr>
                <a:buSzPts val="1200"/>
                <a:buFont typeface="Arial"/>
                <a:buNone/>
              </a:pPr>
              <a:t>14</a:t>
            </a:fld>
            <a:endParaRPr lang="en-US" sz="700">
              <a:solidFill>
                <a:srgbClr val="FFFFFF"/>
              </a:solidFill>
            </a:endParaRPr>
          </a:p>
        </p:txBody>
      </p:sp>
      <p:sp>
        <p:nvSpPr>
          <p:cNvPr id="239" name="Google Shape;239;g813b8d92ee_0_31"/>
          <p:cNvSpPr txBox="1">
            <a:spLocks noGrp="1"/>
          </p:cNvSpPr>
          <p:nvPr>
            <p:ph type="body" idx="4294967295"/>
          </p:nvPr>
        </p:nvSpPr>
        <p:spPr>
          <a:xfrm>
            <a:off x="189690" y="1805474"/>
            <a:ext cx="2210611" cy="1287670"/>
          </a:xfrm>
          <a:prstGeom prst="rect">
            <a:avLst/>
          </a:prstGeom>
        </p:spPr>
        <p:txBody>
          <a:bodyPr spcFirstLastPara="1" vert="horz" lIns="91440" tIns="45720" rIns="91440" bIns="45720" rtlCol="0" anchor="t" anchorCtr="0">
            <a:normAutofit/>
          </a:bodyPr>
          <a:lstStyle/>
          <a:p>
            <a:pPr indent="-182880" defTabSz="914400">
              <a:spcBef>
                <a:spcPts val="600"/>
              </a:spcBef>
              <a:buSzPts val="2400"/>
            </a:pPr>
            <a:endParaRPr lang="en-US" sz="1200" dirty="0">
              <a:solidFill>
                <a:srgbClr val="FFFFFF"/>
              </a:solidFill>
              <a:sym typeface="Roboto Condensed"/>
            </a:endParaRPr>
          </a:p>
          <a:p>
            <a:pPr indent="-182880" defTabSz="914400">
              <a:spcBef>
                <a:spcPts val="1000"/>
              </a:spcBef>
              <a:spcAft>
                <a:spcPts val="1000"/>
              </a:spcAft>
              <a:buSzPts val="2400"/>
            </a:pPr>
            <a:endParaRPr lang="en-US" sz="1200" dirty="0">
              <a:solidFill>
                <a:srgbClr val="FFFFFF"/>
              </a:solidFill>
            </a:endParaRPr>
          </a:p>
        </p:txBody>
      </p:sp>
      <p:sp>
        <p:nvSpPr>
          <p:cNvPr id="3" name="Rectángulo 2">
            <a:extLst>
              <a:ext uri="{FF2B5EF4-FFF2-40B4-BE49-F238E27FC236}">
                <a16:creationId xmlns:a16="http://schemas.microsoft.com/office/drawing/2014/main" id="{59EC5FDD-2389-4130-82E2-FC1925EA37FE}"/>
              </a:ext>
            </a:extLst>
          </p:cNvPr>
          <p:cNvSpPr/>
          <p:nvPr/>
        </p:nvSpPr>
        <p:spPr>
          <a:xfrm>
            <a:off x="250916" y="3496729"/>
            <a:ext cx="2521465" cy="400110"/>
          </a:xfrm>
          <a:prstGeom prst="rect">
            <a:avLst/>
          </a:prstGeom>
        </p:spPr>
        <p:txBody>
          <a:bodyPr wrap="square">
            <a:spAutoFit/>
          </a:bodyPr>
          <a:lstStyle/>
          <a:p>
            <a:pPr marL="450850" indent="-182880" defTabSz="914400">
              <a:spcBef>
                <a:spcPts val="1000"/>
              </a:spcBef>
              <a:buSzPts val="1900"/>
            </a:pPr>
            <a:r>
              <a:rPr lang="en-US" sz="2000" dirty="0" err="1">
                <a:solidFill>
                  <a:srgbClr val="FFFFFF"/>
                </a:solidFill>
                <a:latin typeface="Roboto Condensed" panose="020B0604020202020204" charset="0"/>
                <a:ea typeface="Roboto Condensed" panose="020B0604020202020204" charset="0"/>
                <a:cs typeface="Roboto Condensed" panose="020B0604020202020204" charset="0"/>
                <a:sym typeface="Roboto Condensed"/>
              </a:rPr>
              <a:t>Horario</a:t>
            </a:r>
            <a:r>
              <a:rPr lang="en-US" sz="2000" dirty="0">
                <a:solidFill>
                  <a:srgbClr val="FFFFFF"/>
                </a:solidFill>
                <a:latin typeface="Roboto Condensed" panose="020B0604020202020204" charset="0"/>
                <a:ea typeface="Roboto Condensed" panose="020B0604020202020204" charset="0"/>
                <a:cs typeface="Roboto Condensed" panose="020B0604020202020204" charset="0"/>
                <a:sym typeface="Roboto Condensed"/>
              </a:rPr>
              <a:t> de </a:t>
            </a:r>
            <a:r>
              <a:rPr lang="en-US" sz="2000" dirty="0" err="1">
                <a:solidFill>
                  <a:srgbClr val="FFFFFF"/>
                </a:solidFill>
                <a:latin typeface="Roboto Condensed" panose="020B0604020202020204" charset="0"/>
                <a:ea typeface="Roboto Condensed" panose="020B0604020202020204" charset="0"/>
                <a:cs typeface="Roboto Condensed" panose="020B0604020202020204" charset="0"/>
                <a:sym typeface="Roboto Condensed"/>
              </a:rPr>
              <a:t>trabajo</a:t>
            </a:r>
            <a:endParaRPr lang="en-US" sz="2000" dirty="0">
              <a:solidFill>
                <a:srgbClr val="FFFFFF"/>
              </a:solidFill>
              <a:latin typeface="Roboto Condensed" panose="020B0604020202020204" charset="0"/>
              <a:ea typeface="Roboto Condensed" panose="020B0604020202020204" charset="0"/>
              <a:cs typeface="Roboto Condensed" panose="020B0604020202020204" charset="0"/>
            </a:endParaRPr>
          </a:p>
        </p:txBody>
      </p:sp>
    </p:spTree>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22"/>
        <p:cNvGrpSpPr/>
        <p:nvPr/>
      </p:nvGrpSpPr>
      <p:grpSpPr>
        <a:xfrm>
          <a:off x="0" y="0"/>
          <a:ext cx="0" cy="0"/>
          <a:chOff x="0" y="0"/>
          <a:chExt cx="0" cy="0"/>
        </a:xfrm>
      </p:grpSpPr>
      <p:sp>
        <p:nvSpPr>
          <p:cNvPr id="166" name="Rectangle 165">
            <a:extLst>
              <a:ext uri="{FF2B5EF4-FFF2-40B4-BE49-F238E27FC236}">
                <a16:creationId xmlns:a16="http://schemas.microsoft.com/office/drawing/2014/main" id="{17115F77-2FAE-4CA7-9A7F-10D5F2C8F8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1499"/>
            <a:ext cx="6856214" cy="40005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 name="Rectangle 167">
            <a:extLst>
              <a:ext uri="{FF2B5EF4-FFF2-40B4-BE49-F238E27FC236}">
                <a16:creationId xmlns:a16="http://schemas.microsoft.com/office/drawing/2014/main" id="{5CD4C046-A04C-46CC-AFA3-6B0621F628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52697" y="571499"/>
            <a:ext cx="2193988" cy="40005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70" name="Rectangle 169">
            <a:extLst>
              <a:ext uri="{FF2B5EF4-FFF2-40B4-BE49-F238E27FC236}">
                <a16:creationId xmlns:a16="http://schemas.microsoft.com/office/drawing/2014/main" id="{D589E016-1EE1-484C-8423-012B4B7806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6" descr="El nuevo rol de Recursos Humanos en la nueva normalidad | Alto Nivel">
            <a:extLst>
              <a:ext uri="{FF2B5EF4-FFF2-40B4-BE49-F238E27FC236}">
                <a16:creationId xmlns:a16="http://schemas.microsoft.com/office/drawing/2014/main" id="{65FC027D-DC09-4C1E-9CB6-CE24EFA4F89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1768" r="9092" b="12736"/>
          <a:stretch/>
        </p:blipFill>
        <p:spPr bwMode="auto">
          <a:xfrm>
            <a:off x="20" y="10"/>
            <a:ext cx="9141694" cy="5143489"/>
          </a:xfrm>
          <a:prstGeom prst="rect">
            <a:avLst/>
          </a:prstGeom>
          <a:noFill/>
          <a:extLst>
            <a:ext uri="{909E8E84-426E-40DD-AFC4-6F175D3DCCD1}">
              <a14:hiddenFill xmlns:a14="http://schemas.microsoft.com/office/drawing/2010/main">
                <a:solidFill>
                  <a:srgbClr val="FFFFFF"/>
                </a:solidFill>
              </a14:hiddenFill>
            </a:ext>
          </a:extLst>
        </p:spPr>
      </p:pic>
      <p:sp>
        <p:nvSpPr>
          <p:cNvPr id="172" name="Rectangle 171">
            <a:extLst>
              <a:ext uri="{FF2B5EF4-FFF2-40B4-BE49-F238E27FC236}">
                <a16:creationId xmlns:a16="http://schemas.microsoft.com/office/drawing/2014/main" id="{46100866-3689-418C-84D9-07C7E2435C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975085"/>
            <a:ext cx="3040144" cy="3193330"/>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5" name="Google Shape;225;g813b8d92ee_0_17"/>
          <p:cNvSpPr txBox="1">
            <a:spLocks noGrp="1"/>
          </p:cNvSpPr>
          <p:nvPr>
            <p:ph type="title"/>
          </p:nvPr>
        </p:nvSpPr>
        <p:spPr>
          <a:xfrm>
            <a:off x="250917" y="1240277"/>
            <a:ext cx="2521465" cy="1852866"/>
          </a:xfrm>
          <a:prstGeom prst="rect">
            <a:avLst/>
          </a:prstGeom>
        </p:spPr>
        <p:txBody>
          <a:bodyPr spcFirstLastPara="1" vert="horz" lIns="91440" tIns="45720" rIns="91440" bIns="45720" rtlCol="0" anchor="b" anchorCtr="0">
            <a:normAutofit/>
          </a:bodyPr>
          <a:lstStyle/>
          <a:p>
            <a:pPr marL="0" lvl="0" indent="0" defTabSz="914400">
              <a:spcAft>
                <a:spcPts val="0"/>
              </a:spcAft>
              <a:buSzPts val="2000"/>
            </a:pPr>
            <a:r>
              <a:rPr lang="en-US" sz="3300" spc="-100">
                <a:solidFill>
                  <a:schemeClr val="tx1"/>
                </a:solidFill>
              </a:rPr>
              <a:t>Conciliación </a:t>
            </a:r>
            <a:br>
              <a:rPr lang="en-US" sz="3300" spc="-100">
                <a:solidFill>
                  <a:schemeClr val="tx1"/>
                </a:solidFill>
              </a:rPr>
            </a:br>
            <a:r>
              <a:rPr lang="en-US" sz="3300" spc="-100">
                <a:solidFill>
                  <a:schemeClr val="tx1"/>
                </a:solidFill>
              </a:rPr>
              <a:t>vida-trabajo</a:t>
            </a:r>
          </a:p>
        </p:txBody>
      </p:sp>
      <p:sp>
        <p:nvSpPr>
          <p:cNvPr id="223" name="Google Shape;223;g813b8d92ee_0_17"/>
          <p:cNvSpPr txBox="1">
            <a:spLocks noGrp="1"/>
          </p:cNvSpPr>
          <p:nvPr>
            <p:ph type="sldNum" sz="quarter" idx="12"/>
          </p:nvPr>
        </p:nvSpPr>
        <p:spPr>
          <a:xfrm>
            <a:off x="7975601" y="4767262"/>
            <a:ext cx="1148195" cy="273844"/>
          </a:xfrm>
          <a:prstGeom prst="rect">
            <a:avLst/>
          </a:prstGeom>
        </p:spPr>
        <p:txBody>
          <a:bodyPr spcFirstLastPara="1" vert="horz" lIns="91440" tIns="45720" rIns="91440" bIns="45720" rtlCol="0" anchor="ctr" anchorCtr="0">
            <a:normAutofit/>
          </a:bodyPr>
          <a:lstStyle/>
          <a:p>
            <a:pPr lvl="0" indent="0">
              <a:lnSpc>
                <a:spcPct val="90000"/>
              </a:lnSpc>
              <a:spcBef>
                <a:spcPts val="0"/>
              </a:spcBef>
              <a:spcAft>
                <a:spcPts val="600"/>
              </a:spcAft>
              <a:buClr>
                <a:srgbClr val="000000"/>
              </a:buClr>
              <a:buSzPts val="1200"/>
              <a:buFont typeface="Arial"/>
              <a:buNone/>
            </a:pPr>
            <a:fld id="{00000000-1234-1234-1234-123412341234}" type="slidenum">
              <a:rPr lang="en-US" sz="700" smtClean="0">
                <a:solidFill>
                  <a:srgbClr val="FFFFFF"/>
                </a:solidFill>
              </a:rPr>
              <a:pPr lvl="0" indent="0">
                <a:lnSpc>
                  <a:spcPct val="90000"/>
                </a:lnSpc>
                <a:spcBef>
                  <a:spcPts val="0"/>
                </a:spcBef>
                <a:spcAft>
                  <a:spcPts val="600"/>
                </a:spcAft>
                <a:buClr>
                  <a:srgbClr val="000000"/>
                </a:buClr>
                <a:buSzPts val="1200"/>
                <a:buFont typeface="Arial"/>
                <a:buNone/>
              </a:pPr>
              <a:t>15</a:t>
            </a:fld>
            <a:endParaRPr lang="en-US" sz="700">
              <a:solidFill>
                <a:srgbClr val="FFFFFF"/>
              </a:solidFill>
            </a:endParaRPr>
          </a:p>
        </p:txBody>
      </p:sp>
      <p:sp>
        <p:nvSpPr>
          <p:cNvPr id="224" name="Google Shape;224;g813b8d92ee_0_17"/>
          <p:cNvSpPr txBox="1">
            <a:spLocks noGrp="1"/>
          </p:cNvSpPr>
          <p:nvPr>
            <p:ph type="body" idx="4294967295"/>
          </p:nvPr>
        </p:nvSpPr>
        <p:spPr>
          <a:xfrm>
            <a:off x="5930536" y="1081631"/>
            <a:ext cx="3213464" cy="1262525"/>
          </a:xfrm>
          <a:prstGeom prst="rect">
            <a:avLst/>
          </a:prstGeom>
        </p:spPr>
        <p:txBody>
          <a:bodyPr spcFirstLastPara="1" vert="horz" lIns="91440" tIns="45720" rIns="91440" bIns="45720" rtlCol="0" anchor="ctr" anchorCtr="0">
            <a:normAutofit/>
          </a:bodyPr>
          <a:lstStyle/>
          <a:p>
            <a:pPr marL="457200" lvl="0" indent="-182880" defTabSz="914400">
              <a:spcBef>
                <a:spcPts val="1000"/>
              </a:spcBef>
              <a:spcAft>
                <a:spcPts val="0"/>
              </a:spcAft>
              <a:buSzPts val="1900"/>
            </a:pPr>
            <a:r>
              <a:rPr lang="en-US" sz="2000" dirty="0" err="1">
                <a:solidFill>
                  <a:schemeClr val="bg1"/>
                </a:solidFill>
                <a:latin typeface="Roboto Condensed" panose="020B0604020202020204" charset="0"/>
                <a:ea typeface="Roboto Condensed" panose="020B0604020202020204" charset="0"/>
                <a:sym typeface="Roboto Condensed"/>
              </a:rPr>
              <a:t>Apoyar</a:t>
            </a:r>
            <a:r>
              <a:rPr lang="en-US" sz="2000" dirty="0">
                <a:solidFill>
                  <a:schemeClr val="bg1"/>
                </a:solidFill>
                <a:latin typeface="Roboto Condensed" panose="020B0604020202020204" charset="0"/>
                <a:ea typeface="Roboto Condensed" panose="020B0604020202020204" charset="0"/>
                <a:sym typeface="Roboto Condensed"/>
              </a:rPr>
              <a:t> y </a:t>
            </a:r>
            <a:r>
              <a:rPr lang="en-US" sz="2000" dirty="0" err="1">
                <a:solidFill>
                  <a:schemeClr val="bg1"/>
                </a:solidFill>
                <a:latin typeface="Roboto Condensed" panose="020B0604020202020204" charset="0"/>
                <a:ea typeface="Roboto Condensed" panose="020B0604020202020204" charset="0"/>
                <a:sym typeface="Roboto Condensed"/>
              </a:rPr>
              <a:t>delegar</a:t>
            </a:r>
            <a:r>
              <a:rPr lang="en-US" sz="2000" dirty="0">
                <a:solidFill>
                  <a:schemeClr val="bg1"/>
                </a:solidFill>
                <a:latin typeface="Roboto Condensed" panose="020B0604020202020204" charset="0"/>
                <a:ea typeface="Roboto Condensed" panose="020B0604020202020204" charset="0"/>
                <a:sym typeface="Roboto Condensed"/>
              </a:rPr>
              <a:t> labores</a:t>
            </a:r>
            <a:endParaRPr lang="en-US" sz="2000" dirty="0">
              <a:solidFill>
                <a:schemeClr val="bg1"/>
              </a:solidFill>
              <a:latin typeface="Roboto Condensed" panose="020B0604020202020204" charset="0"/>
              <a:ea typeface="Roboto Condensed" panose="020B0604020202020204" charset="0"/>
            </a:endParaRPr>
          </a:p>
          <a:p>
            <a:pPr marL="0" lvl="0" indent="-182880" defTabSz="914400">
              <a:spcBef>
                <a:spcPts val="1000"/>
              </a:spcBef>
              <a:spcAft>
                <a:spcPts val="1000"/>
              </a:spcAft>
              <a:buSzPts val="2400"/>
            </a:pPr>
            <a:endParaRPr lang="en-US" sz="2000" dirty="0">
              <a:solidFill>
                <a:schemeClr val="bg1"/>
              </a:solidFill>
              <a:latin typeface="Roboto Condensed" panose="020B0604020202020204" charset="0"/>
              <a:ea typeface="Roboto Condensed" panose="020B0604020202020204" charset="0"/>
            </a:endParaRPr>
          </a:p>
        </p:txBody>
      </p:sp>
    </p:spTree>
    <p:extLst>
      <p:ext uri="{BB962C8B-B14F-4D97-AF65-F5344CB8AC3E}">
        <p14:creationId xmlns:p14="http://schemas.microsoft.com/office/powerpoint/2010/main" val="801222632"/>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22"/>
        <p:cNvGrpSpPr/>
        <p:nvPr/>
      </p:nvGrpSpPr>
      <p:grpSpPr>
        <a:xfrm>
          <a:off x="0" y="0"/>
          <a:ext cx="0" cy="0"/>
          <a:chOff x="0" y="0"/>
          <a:chExt cx="0" cy="0"/>
        </a:xfrm>
      </p:grpSpPr>
      <p:sp>
        <p:nvSpPr>
          <p:cNvPr id="256" name="Rectangle 255">
            <a:extLst>
              <a:ext uri="{FF2B5EF4-FFF2-40B4-BE49-F238E27FC236}">
                <a16:creationId xmlns:a16="http://schemas.microsoft.com/office/drawing/2014/main" id="{17115F77-2FAE-4CA7-9A7F-10D5F2C8F8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1499"/>
            <a:ext cx="6856214" cy="40005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7" name="Rectangle 256">
            <a:extLst>
              <a:ext uri="{FF2B5EF4-FFF2-40B4-BE49-F238E27FC236}">
                <a16:creationId xmlns:a16="http://schemas.microsoft.com/office/drawing/2014/main" id="{5CD4C046-A04C-46CC-AFA3-6B0621F628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52697" y="571499"/>
            <a:ext cx="2193988" cy="40005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258" name="Rectangle 257">
            <a:extLst>
              <a:ext uri="{FF2B5EF4-FFF2-40B4-BE49-F238E27FC236}">
                <a16:creationId xmlns:a16="http://schemas.microsoft.com/office/drawing/2014/main" id="{D589E016-1EE1-484C-8423-012B4B7806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218" name="Picture 2" descr="Regreso a la 'normalidad' post COVID-19 ¿Tu empresa está preparada?">
            <a:extLst>
              <a:ext uri="{FF2B5EF4-FFF2-40B4-BE49-F238E27FC236}">
                <a16:creationId xmlns:a16="http://schemas.microsoft.com/office/drawing/2014/main" id="{69665901-417A-4238-8EA7-C2D5E022EF7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9212" b="9090"/>
          <a:stretch/>
        </p:blipFill>
        <p:spPr bwMode="auto">
          <a:xfrm>
            <a:off x="20" y="10"/>
            <a:ext cx="9141694" cy="5143489"/>
          </a:xfrm>
          <a:prstGeom prst="rect">
            <a:avLst/>
          </a:prstGeom>
          <a:noFill/>
          <a:extLst>
            <a:ext uri="{909E8E84-426E-40DD-AFC4-6F175D3DCCD1}">
              <a14:hiddenFill xmlns:a14="http://schemas.microsoft.com/office/drawing/2010/main">
                <a:solidFill>
                  <a:srgbClr val="FFFFFF"/>
                </a:solidFill>
              </a14:hiddenFill>
            </a:ext>
          </a:extLst>
        </p:spPr>
      </p:pic>
      <p:sp>
        <p:nvSpPr>
          <p:cNvPr id="259" name="Rectangle 258">
            <a:extLst>
              <a:ext uri="{FF2B5EF4-FFF2-40B4-BE49-F238E27FC236}">
                <a16:creationId xmlns:a16="http://schemas.microsoft.com/office/drawing/2014/main" id="{46100866-3689-418C-84D9-07C7E2435C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975085"/>
            <a:ext cx="3040144" cy="3193330"/>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5" name="Google Shape;225;g813b8d92ee_0_17"/>
          <p:cNvSpPr txBox="1">
            <a:spLocks noGrp="1"/>
          </p:cNvSpPr>
          <p:nvPr>
            <p:ph type="title"/>
          </p:nvPr>
        </p:nvSpPr>
        <p:spPr>
          <a:xfrm>
            <a:off x="250917" y="1240277"/>
            <a:ext cx="2521465" cy="1852866"/>
          </a:xfrm>
          <a:prstGeom prst="rect">
            <a:avLst/>
          </a:prstGeom>
        </p:spPr>
        <p:txBody>
          <a:bodyPr spcFirstLastPara="1" vert="horz" lIns="91440" tIns="45720" rIns="91440" bIns="45720" rtlCol="0" anchor="b" anchorCtr="0">
            <a:normAutofit/>
          </a:bodyPr>
          <a:lstStyle/>
          <a:p>
            <a:pPr marL="0" lvl="0" indent="0" defTabSz="914400">
              <a:spcAft>
                <a:spcPts val="0"/>
              </a:spcAft>
              <a:buSzPts val="2000"/>
            </a:pPr>
            <a:r>
              <a:rPr lang="en-US" sz="3300" spc="-100">
                <a:solidFill>
                  <a:schemeClr val="tx1"/>
                </a:solidFill>
              </a:rPr>
              <a:t>Conciliación </a:t>
            </a:r>
            <a:br>
              <a:rPr lang="en-US" sz="3300" spc="-100">
                <a:solidFill>
                  <a:schemeClr val="tx1"/>
                </a:solidFill>
              </a:rPr>
            </a:br>
            <a:r>
              <a:rPr lang="en-US" sz="3300" spc="-100">
                <a:solidFill>
                  <a:schemeClr val="tx1"/>
                </a:solidFill>
              </a:rPr>
              <a:t>vida-trabajo</a:t>
            </a:r>
          </a:p>
        </p:txBody>
      </p:sp>
      <p:sp>
        <p:nvSpPr>
          <p:cNvPr id="223" name="Google Shape;223;g813b8d92ee_0_17"/>
          <p:cNvSpPr txBox="1">
            <a:spLocks noGrp="1"/>
          </p:cNvSpPr>
          <p:nvPr>
            <p:ph type="sldNum" sz="quarter" idx="12"/>
          </p:nvPr>
        </p:nvSpPr>
        <p:spPr>
          <a:xfrm>
            <a:off x="7975601" y="4767262"/>
            <a:ext cx="1148195" cy="273844"/>
          </a:xfrm>
          <a:prstGeom prst="rect">
            <a:avLst/>
          </a:prstGeom>
        </p:spPr>
        <p:txBody>
          <a:bodyPr spcFirstLastPara="1" vert="horz" lIns="91440" tIns="45720" rIns="91440" bIns="45720" rtlCol="0" anchor="ctr" anchorCtr="0">
            <a:normAutofit/>
          </a:bodyPr>
          <a:lstStyle/>
          <a:p>
            <a:pPr lvl="0" indent="0">
              <a:lnSpc>
                <a:spcPct val="90000"/>
              </a:lnSpc>
              <a:spcBef>
                <a:spcPts val="0"/>
              </a:spcBef>
              <a:spcAft>
                <a:spcPts val="600"/>
              </a:spcAft>
              <a:buClr>
                <a:srgbClr val="000000"/>
              </a:buClr>
              <a:buSzPts val="1200"/>
              <a:buFont typeface="Arial"/>
              <a:buNone/>
            </a:pPr>
            <a:fld id="{00000000-1234-1234-1234-123412341234}" type="slidenum">
              <a:rPr lang="en-US" sz="700" smtClean="0">
                <a:solidFill>
                  <a:srgbClr val="FFFFFF"/>
                </a:solidFill>
              </a:rPr>
              <a:pPr lvl="0" indent="0">
                <a:lnSpc>
                  <a:spcPct val="90000"/>
                </a:lnSpc>
                <a:spcBef>
                  <a:spcPts val="0"/>
                </a:spcBef>
                <a:spcAft>
                  <a:spcPts val="600"/>
                </a:spcAft>
                <a:buClr>
                  <a:srgbClr val="000000"/>
                </a:buClr>
                <a:buSzPts val="1200"/>
                <a:buFont typeface="Arial"/>
                <a:buNone/>
              </a:pPr>
              <a:t>16</a:t>
            </a:fld>
            <a:endParaRPr lang="en-US" sz="700">
              <a:solidFill>
                <a:srgbClr val="FFFFFF"/>
              </a:solidFill>
            </a:endParaRPr>
          </a:p>
        </p:txBody>
      </p:sp>
      <p:sp>
        <p:nvSpPr>
          <p:cNvPr id="224" name="Google Shape;224;g813b8d92ee_0_17"/>
          <p:cNvSpPr txBox="1">
            <a:spLocks noGrp="1"/>
          </p:cNvSpPr>
          <p:nvPr>
            <p:ph type="body" idx="4294967295"/>
          </p:nvPr>
        </p:nvSpPr>
        <p:spPr>
          <a:xfrm>
            <a:off x="20204" y="4344323"/>
            <a:ext cx="3213464" cy="1262525"/>
          </a:xfrm>
          <a:prstGeom prst="rect">
            <a:avLst/>
          </a:prstGeom>
        </p:spPr>
        <p:txBody>
          <a:bodyPr spcFirstLastPara="1" vert="horz" lIns="91440" tIns="45720" rIns="91440" bIns="45720" rtlCol="0" anchor="ctr" anchorCtr="0">
            <a:normAutofit/>
          </a:bodyPr>
          <a:lstStyle/>
          <a:p>
            <a:pPr marL="457200" lvl="0" indent="-182880" defTabSz="914400">
              <a:spcBef>
                <a:spcPts val="1000"/>
              </a:spcBef>
              <a:spcAft>
                <a:spcPts val="0"/>
              </a:spcAft>
              <a:buSzPts val="1900"/>
            </a:pPr>
            <a:r>
              <a:rPr lang="en-US" sz="2000" dirty="0" err="1">
                <a:solidFill>
                  <a:schemeClr val="bg1"/>
                </a:solidFill>
                <a:latin typeface="Roboto Condensed" panose="020B0604020202020204" charset="0"/>
                <a:ea typeface="Roboto Condensed" panose="020B0604020202020204" charset="0"/>
                <a:sym typeface="Roboto Condensed"/>
              </a:rPr>
              <a:t>Dejar</a:t>
            </a:r>
            <a:r>
              <a:rPr lang="en-US" sz="2000" dirty="0">
                <a:solidFill>
                  <a:schemeClr val="bg1"/>
                </a:solidFill>
                <a:latin typeface="Roboto Condensed" panose="020B0604020202020204" charset="0"/>
                <a:ea typeface="Roboto Condensed" panose="020B0604020202020204" charset="0"/>
                <a:sym typeface="Roboto Condensed"/>
              </a:rPr>
              <a:t> el </a:t>
            </a:r>
            <a:r>
              <a:rPr lang="en-US" sz="2000" dirty="0" err="1">
                <a:solidFill>
                  <a:schemeClr val="bg1"/>
                </a:solidFill>
                <a:latin typeface="Roboto Condensed" panose="020B0604020202020204" charset="0"/>
                <a:ea typeface="Roboto Condensed" panose="020B0604020202020204" charset="0"/>
                <a:sym typeface="Roboto Condensed"/>
              </a:rPr>
              <a:t>trabajo</a:t>
            </a:r>
            <a:r>
              <a:rPr lang="en-US" sz="2000" dirty="0">
                <a:solidFill>
                  <a:schemeClr val="bg1"/>
                </a:solidFill>
                <a:latin typeface="Roboto Condensed" panose="020B0604020202020204" charset="0"/>
                <a:ea typeface="Roboto Condensed" panose="020B0604020202020204" charset="0"/>
                <a:sym typeface="Roboto Condensed"/>
              </a:rPr>
              <a:t> en el </a:t>
            </a:r>
            <a:r>
              <a:rPr lang="en-US" sz="2000" dirty="0" err="1">
                <a:solidFill>
                  <a:schemeClr val="bg1"/>
                </a:solidFill>
                <a:latin typeface="Roboto Condensed" panose="020B0604020202020204" charset="0"/>
                <a:ea typeface="Roboto Condensed" panose="020B0604020202020204" charset="0"/>
                <a:sym typeface="Roboto Condensed"/>
              </a:rPr>
              <a:t>trabajo</a:t>
            </a:r>
            <a:endParaRPr lang="en-US" sz="2000" dirty="0">
              <a:solidFill>
                <a:schemeClr val="bg1"/>
              </a:solidFill>
              <a:latin typeface="Roboto Condensed" panose="020B0604020202020204" charset="0"/>
              <a:ea typeface="Roboto Condensed" panose="020B0604020202020204" charset="0"/>
            </a:endParaRPr>
          </a:p>
          <a:p>
            <a:pPr marL="0" lvl="0" indent="-182880" defTabSz="914400">
              <a:spcBef>
                <a:spcPts val="1000"/>
              </a:spcBef>
              <a:spcAft>
                <a:spcPts val="1000"/>
              </a:spcAft>
              <a:buSzPts val="2400"/>
            </a:pPr>
            <a:endParaRPr lang="en-US" sz="2000" dirty="0">
              <a:solidFill>
                <a:schemeClr val="bg1"/>
              </a:solidFill>
              <a:latin typeface="Roboto Condensed" panose="020B0604020202020204" charset="0"/>
              <a:ea typeface="Roboto Condensed" panose="020B0604020202020204" charset="0"/>
            </a:endParaRPr>
          </a:p>
        </p:txBody>
      </p:sp>
    </p:spTree>
    <p:extLst>
      <p:ext uri="{BB962C8B-B14F-4D97-AF65-F5344CB8AC3E}">
        <p14:creationId xmlns:p14="http://schemas.microsoft.com/office/powerpoint/2010/main" val="4094260205"/>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22"/>
        <p:cNvGrpSpPr/>
        <p:nvPr/>
      </p:nvGrpSpPr>
      <p:grpSpPr>
        <a:xfrm>
          <a:off x="0" y="0"/>
          <a:ext cx="0" cy="0"/>
          <a:chOff x="0" y="0"/>
          <a:chExt cx="0" cy="0"/>
        </a:xfrm>
      </p:grpSpPr>
      <p:sp>
        <p:nvSpPr>
          <p:cNvPr id="137" name="Rectangle 136">
            <a:extLst>
              <a:ext uri="{FF2B5EF4-FFF2-40B4-BE49-F238E27FC236}">
                <a16:creationId xmlns:a16="http://schemas.microsoft.com/office/drawing/2014/main" id="{B3875682-0790-427D-9A23-4B7265F0FA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1499"/>
            <a:ext cx="6856214" cy="40005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9" name="Rectangle 138">
            <a:extLst>
              <a:ext uri="{FF2B5EF4-FFF2-40B4-BE49-F238E27FC236}">
                <a16:creationId xmlns:a16="http://schemas.microsoft.com/office/drawing/2014/main" id="{6EDE4AAE-4785-4EA7-95DB-45200F5B80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52697" y="571499"/>
            <a:ext cx="2193988" cy="40005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1" name="Rectangle 140">
            <a:extLst>
              <a:ext uri="{FF2B5EF4-FFF2-40B4-BE49-F238E27FC236}">
                <a16:creationId xmlns:a16="http://schemas.microsoft.com/office/drawing/2014/main" id="{EB8AA617-0537-4ED7-91B6-66511A6475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51435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266" name="Picture 2" descr="Familia y cuidadores: un desafío para la familia y los cuidadores ...">
            <a:extLst>
              <a:ext uri="{FF2B5EF4-FFF2-40B4-BE49-F238E27FC236}">
                <a16:creationId xmlns:a16="http://schemas.microsoft.com/office/drawing/2014/main" id="{9EA4596B-A402-4390-8BE5-69B38F90EB4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56688" b="1"/>
          <a:stretch/>
        </p:blipFill>
        <p:spPr bwMode="auto">
          <a:xfrm>
            <a:off x="20" y="10"/>
            <a:ext cx="5569408" cy="514349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Vida Sana y Autocuidado – Centro de Salud">
            <a:extLst>
              <a:ext uri="{FF2B5EF4-FFF2-40B4-BE49-F238E27FC236}">
                <a16:creationId xmlns:a16="http://schemas.microsoft.com/office/drawing/2014/main" id="{3CBDB91D-4B32-40E1-B042-3F21260F63A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4333" r="32035" b="2"/>
          <a:stretch/>
        </p:blipFill>
        <p:spPr bwMode="auto">
          <a:xfrm>
            <a:off x="5650990" y="1"/>
            <a:ext cx="3493010" cy="5143499"/>
          </a:xfrm>
          <a:prstGeom prst="rect">
            <a:avLst/>
          </a:prstGeom>
          <a:noFill/>
          <a:extLst>
            <a:ext uri="{909E8E84-426E-40DD-AFC4-6F175D3DCCD1}">
              <a14:hiddenFill xmlns:a14="http://schemas.microsoft.com/office/drawing/2010/main">
                <a:solidFill>
                  <a:srgbClr val="FFFFFF"/>
                </a:solidFill>
              </a14:hiddenFill>
            </a:ext>
          </a:extLst>
        </p:spPr>
      </p:pic>
      <p:sp>
        <p:nvSpPr>
          <p:cNvPr id="143" name="Rectangle 142">
            <a:extLst>
              <a:ext uri="{FF2B5EF4-FFF2-40B4-BE49-F238E27FC236}">
                <a16:creationId xmlns:a16="http://schemas.microsoft.com/office/drawing/2014/main" id="{C2E8BF1F-CE61-45C5-92AC-552D23176C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275729"/>
            <a:ext cx="8780525" cy="13891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5" name="Google Shape;225;g813b8d92ee_0_17"/>
          <p:cNvSpPr txBox="1">
            <a:spLocks noGrp="1"/>
          </p:cNvSpPr>
          <p:nvPr>
            <p:ph type="title"/>
          </p:nvPr>
        </p:nvSpPr>
        <p:spPr>
          <a:xfrm>
            <a:off x="802386" y="3442995"/>
            <a:ext cx="7658146" cy="799268"/>
          </a:xfrm>
          <a:prstGeom prst="rect">
            <a:avLst/>
          </a:prstGeom>
        </p:spPr>
        <p:txBody>
          <a:bodyPr spcFirstLastPara="1" vert="horz" lIns="91440" tIns="45720" rIns="91440" bIns="45720" rtlCol="0" anchor="b" anchorCtr="0">
            <a:normAutofit/>
          </a:bodyPr>
          <a:lstStyle/>
          <a:p>
            <a:pPr marL="0" lvl="0" indent="0" defTabSz="914400">
              <a:spcAft>
                <a:spcPts val="0"/>
              </a:spcAft>
              <a:buSzPts val="2000"/>
            </a:pPr>
            <a:r>
              <a:rPr lang="en-US" sz="5000" spc="-100"/>
              <a:t>Conciliación vida-trabajo</a:t>
            </a:r>
          </a:p>
        </p:txBody>
      </p:sp>
      <p:sp>
        <p:nvSpPr>
          <p:cNvPr id="223" name="Google Shape;223;g813b8d92ee_0_17"/>
          <p:cNvSpPr txBox="1">
            <a:spLocks noGrp="1"/>
          </p:cNvSpPr>
          <p:nvPr>
            <p:ph type="sldNum" sz="quarter" idx="12"/>
          </p:nvPr>
        </p:nvSpPr>
        <p:spPr>
          <a:xfrm>
            <a:off x="7975601" y="4767262"/>
            <a:ext cx="1148195" cy="273844"/>
          </a:xfrm>
          <a:prstGeom prst="rect">
            <a:avLst/>
          </a:prstGeom>
        </p:spPr>
        <p:txBody>
          <a:bodyPr spcFirstLastPara="1" vert="horz" lIns="91440" tIns="45720" rIns="91440" bIns="45720" rtlCol="0" anchor="ctr" anchorCtr="0">
            <a:normAutofit/>
          </a:bodyPr>
          <a:lstStyle/>
          <a:p>
            <a:pPr lvl="0" indent="0">
              <a:lnSpc>
                <a:spcPct val="90000"/>
              </a:lnSpc>
              <a:spcBef>
                <a:spcPts val="0"/>
              </a:spcBef>
              <a:spcAft>
                <a:spcPts val="600"/>
              </a:spcAft>
              <a:buClr>
                <a:srgbClr val="000000"/>
              </a:buClr>
              <a:buSzPts val="1200"/>
              <a:buFont typeface="Arial"/>
              <a:buNone/>
            </a:pPr>
            <a:fld id="{00000000-1234-1234-1234-123412341234}" type="slidenum">
              <a:rPr lang="en-US" sz="700" b="1" kern="1200">
                <a:solidFill>
                  <a:srgbClr val="FFFFFF"/>
                </a:solidFill>
                <a:latin typeface="+mn-lt"/>
                <a:ea typeface="+mn-ea"/>
                <a:cs typeface="+mn-cs"/>
              </a:rPr>
              <a:pPr lvl="0" indent="0">
                <a:lnSpc>
                  <a:spcPct val="90000"/>
                </a:lnSpc>
                <a:spcBef>
                  <a:spcPts val="0"/>
                </a:spcBef>
                <a:spcAft>
                  <a:spcPts val="600"/>
                </a:spcAft>
                <a:buClr>
                  <a:srgbClr val="000000"/>
                </a:buClr>
                <a:buSzPts val="1200"/>
                <a:buFont typeface="Arial"/>
                <a:buNone/>
              </a:pPr>
              <a:t>17</a:t>
            </a:fld>
            <a:endParaRPr lang="en-US" sz="700" b="1" kern="1200">
              <a:solidFill>
                <a:srgbClr val="FFFFFF"/>
              </a:solidFill>
              <a:latin typeface="+mn-lt"/>
              <a:ea typeface="+mn-ea"/>
              <a:cs typeface="+mn-cs"/>
            </a:endParaRPr>
          </a:p>
        </p:txBody>
      </p:sp>
    </p:spTree>
    <p:extLst>
      <p:ext uri="{BB962C8B-B14F-4D97-AF65-F5344CB8AC3E}">
        <p14:creationId xmlns:p14="http://schemas.microsoft.com/office/powerpoint/2010/main" val="15161684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B86EEAC6-011F-4499-ACFF-2FDC742DB0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69214"/>
            <a:ext cx="2582693" cy="39982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 name="Rectangle 74">
            <a:extLst>
              <a:ext uri="{FF2B5EF4-FFF2-40B4-BE49-F238E27FC236}">
                <a16:creationId xmlns:a16="http://schemas.microsoft.com/office/drawing/2014/main" id="{6970F14D-B6E6-40EA-96B4-4E18D0CF9D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61898" y="569214"/>
            <a:ext cx="288036" cy="3998214"/>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14338" name="Picture 2" descr="Coronavirus: Cómo deben los niños afrontar la nueva normalidad sin ...">
            <a:extLst>
              <a:ext uri="{FF2B5EF4-FFF2-40B4-BE49-F238E27FC236}">
                <a16:creationId xmlns:a16="http://schemas.microsoft.com/office/drawing/2014/main" id="{77F24272-66F9-4064-B88C-722E2C71DEB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9143980" cy="5143490"/>
          </a:xfrm>
          <a:prstGeom prst="rect">
            <a:avLst/>
          </a:prstGeom>
          <a:noFill/>
          <a:extLst>
            <a:ext uri="{909E8E84-426E-40DD-AFC4-6F175D3DCCD1}">
              <a14:hiddenFill xmlns:a14="http://schemas.microsoft.com/office/drawing/2010/main">
                <a:solidFill>
                  <a:srgbClr val="FFFFFF"/>
                </a:solidFill>
              </a14:hiddenFill>
            </a:ext>
          </a:extLst>
        </p:spPr>
      </p:pic>
      <p:sp>
        <p:nvSpPr>
          <p:cNvPr id="77" name="Rectangle 76">
            <a:extLst>
              <a:ext uri="{FF2B5EF4-FFF2-40B4-BE49-F238E27FC236}">
                <a16:creationId xmlns:a16="http://schemas.microsoft.com/office/drawing/2014/main" id="{5A133C1E-CB83-47F3-8F35-94C2A7C58E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69214"/>
            <a:ext cx="2582693" cy="39982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a:extLst>
              <a:ext uri="{FF2B5EF4-FFF2-40B4-BE49-F238E27FC236}">
                <a16:creationId xmlns:a16="http://schemas.microsoft.com/office/drawing/2014/main" id="{F42E5F6A-AD81-4F40-AA3E-896543CD5DB9}"/>
              </a:ext>
            </a:extLst>
          </p:cNvPr>
          <p:cNvSpPr>
            <a:spLocks noGrp="1"/>
          </p:cNvSpPr>
          <p:nvPr>
            <p:ph type="title"/>
          </p:nvPr>
        </p:nvSpPr>
        <p:spPr>
          <a:xfrm>
            <a:off x="189689" y="842876"/>
            <a:ext cx="2393004" cy="1591153"/>
          </a:xfrm>
        </p:spPr>
        <p:txBody>
          <a:bodyPr vert="horz" lIns="91440" tIns="45720" rIns="91440" bIns="45720" rtlCol="0" anchor="b">
            <a:normAutofit fontScale="90000"/>
          </a:bodyPr>
          <a:lstStyle/>
          <a:p>
            <a:pPr defTabSz="914400"/>
            <a:r>
              <a:rPr lang="en-US" sz="2800" spc="-60" dirty="0" err="1"/>
              <a:t>Conciliación</a:t>
            </a:r>
            <a:br>
              <a:rPr lang="en-US" sz="2800" spc="-60" dirty="0"/>
            </a:br>
            <a:r>
              <a:rPr lang="en-US" sz="2800" spc="-60" dirty="0" err="1"/>
              <a:t>vida-trabajo</a:t>
            </a:r>
            <a:br>
              <a:rPr lang="en-US" sz="2800" spc="-60" dirty="0"/>
            </a:br>
            <a:br>
              <a:rPr lang="en-US" sz="2800" spc="-60" dirty="0"/>
            </a:br>
            <a:r>
              <a:rPr lang="en-US" sz="2800" spc="-60" dirty="0" err="1"/>
              <a:t>Niños</a:t>
            </a:r>
            <a:endParaRPr lang="en-US" sz="2800" spc="-60" dirty="0"/>
          </a:p>
        </p:txBody>
      </p:sp>
      <p:sp>
        <p:nvSpPr>
          <p:cNvPr id="5" name="Marcador de contenido 4">
            <a:extLst>
              <a:ext uri="{FF2B5EF4-FFF2-40B4-BE49-F238E27FC236}">
                <a16:creationId xmlns:a16="http://schemas.microsoft.com/office/drawing/2014/main" id="{87D5514F-0944-4434-939F-9B272823E9EA}"/>
              </a:ext>
            </a:extLst>
          </p:cNvPr>
          <p:cNvSpPr>
            <a:spLocks noGrp="1"/>
          </p:cNvSpPr>
          <p:nvPr>
            <p:ph idx="1"/>
          </p:nvPr>
        </p:nvSpPr>
        <p:spPr>
          <a:xfrm>
            <a:off x="-5914" y="2707690"/>
            <a:ext cx="2588607" cy="1722017"/>
          </a:xfrm>
        </p:spPr>
        <p:txBody>
          <a:bodyPr vert="horz" lIns="91440" tIns="45720" rIns="91440" bIns="45720" rtlCol="0" anchor="t">
            <a:normAutofit/>
          </a:bodyPr>
          <a:lstStyle/>
          <a:p>
            <a:pPr indent="-182880" defTabSz="914400"/>
            <a:r>
              <a:rPr lang="en-US" sz="1400" dirty="0">
                <a:solidFill>
                  <a:srgbClr val="FFFFFF"/>
                </a:solidFill>
              </a:rPr>
              <a:t>No </a:t>
            </a:r>
            <a:r>
              <a:rPr lang="en-US" sz="1400" dirty="0" err="1">
                <a:solidFill>
                  <a:srgbClr val="FFFFFF"/>
                </a:solidFill>
              </a:rPr>
              <a:t>andar</a:t>
            </a:r>
            <a:r>
              <a:rPr lang="en-US" sz="1400" dirty="0">
                <a:solidFill>
                  <a:srgbClr val="FFFFFF"/>
                </a:solidFill>
              </a:rPr>
              <a:t> con </a:t>
            </a:r>
            <a:r>
              <a:rPr lang="en-US" sz="1400" dirty="0" err="1">
                <a:solidFill>
                  <a:srgbClr val="FFFFFF"/>
                </a:solidFill>
              </a:rPr>
              <a:t>prisas</a:t>
            </a:r>
            <a:endParaRPr lang="en-US" sz="1400" dirty="0">
              <a:solidFill>
                <a:srgbClr val="FFFFFF"/>
              </a:solidFill>
            </a:endParaRPr>
          </a:p>
          <a:p>
            <a:pPr indent="-182880" defTabSz="914400"/>
            <a:r>
              <a:rPr lang="en-US" sz="1400" dirty="0" err="1">
                <a:solidFill>
                  <a:srgbClr val="FFFFFF"/>
                </a:solidFill>
              </a:rPr>
              <a:t>Promover</a:t>
            </a:r>
            <a:r>
              <a:rPr lang="en-US" sz="1400" dirty="0">
                <a:solidFill>
                  <a:srgbClr val="FFFFFF"/>
                </a:solidFill>
              </a:rPr>
              <a:t> el </a:t>
            </a:r>
            <a:r>
              <a:rPr lang="en-US" sz="1400" dirty="0" err="1">
                <a:solidFill>
                  <a:srgbClr val="FFFFFF"/>
                </a:solidFill>
              </a:rPr>
              <a:t>juego</a:t>
            </a:r>
            <a:r>
              <a:rPr lang="en-US" sz="1400" dirty="0">
                <a:solidFill>
                  <a:srgbClr val="FFFFFF"/>
                </a:solidFill>
              </a:rPr>
              <a:t> libre</a:t>
            </a:r>
          </a:p>
          <a:p>
            <a:pPr indent="-182880" defTabSz="914400"/>
            <a:r>
              <a:rPr lang="en-US" sz="1400" dirty="0" err="1">
                <a:solidFill>
                  <a:srgbClr val="FFFFFF"/>
                </a:solidFill>
              </a:rPr>
              <a:t>Desconexión</a:t>
            </a:r>
            <a:r>
              <a:rPr lang="en-US" sz="1400" dirty="0">
                <a:solidFill>
                  <a:srgbClr val="FFFFFF"/>
                </a:solidFill>
              </a:rPr>
              <a:t> de </a:t>
            </a:r>
            <a:r>
              <a:rPr lang="en-US" sz="1400" dirty="0" err="1">
                <a:solidFill>
                  <a:srgbClr val="FFFFFF"/>
                </a:solidFill>
              </a:rPr>
              <a:t>pantallas</a:t>
            </a:r>
            <a:endParaRPr lang="en-US" sz="1400" dirty="0">
              <a:solidFill>
                <a:srgbClr val="FFFFFF"/>
              </a:solidFill>
            </a:endParaRPr>
          </a:p>
          <a:p>
            <a:pPr indent="-182880" defTabSz="914400"/>
            <a:r>
              <a:rPr lang="en-US" sz="1400" dirty="0">
                <a:solidFill>
                  <a:srgbClr val="FFFFFF"/>
                </a:solidFill>
              </a:rPr>
              <a:t>Desarrollo de </a:t>
            </a:r>
            <a:r>
              <a:rPr lang="en-US" sz="1400" dirty="0" err="1">
                <a:solidFill>
                  <a:srgbClr val="FFFFFF"/>
                </a:solidFill>
              </a:rPr>
              <a:t>habilidades</a:t>
            </a:r>
            <a:r>
              <a:rPr lang="en-US" sz="1400" dirty="0">
                <a:solidFill>
                  <a:srgbClr val="FFFFFF"/>
                </a:solidFill>
              </a:rPr>
              <a:t> </a:t>
            </a:r>
            <a:r>
              <a:rPr lang="en-US" sz="1400" dirty="0" err="1">
                <a:solidFill>
                  <a:srgbClr val="FFFFFF"/>
                </a:solidFill>
              </a:rPr>
              <a:t>socioemocionales</a:t>
            </a:r>
            <a:endParaRPr lang="en-US" sz="1400" dirty="0">
              <a:solidFill>
                <a:srgbClr val="FFFFFF"/>
              </a:solidFill>
            </a:endParaRPr>
          </a:p>
        </p:txBody>
      </p:sp>
      <p:sp>
        <p:nvSpPr>
          <p:cNvPr id="79" name="Rectangle 78">
            <a:extLst>
              <a:ext uri="{FF2B5EF4-FFF2-40B4-BE49-F238E27FC236}">
                <a16:creationId xmlns:a16="http://schemas.microsoft.com/office/drawing/2014/main" id="{289E943A-225D-44B1-B345-D7FDBA43C1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61898" y="569214"/>
            <a:ext cx="288036" cy="3998214"/>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Marcador de número de diapositiva 2">
            <a:extLst>
              <a:ext uri="{FF2B5EF4-FFF2-40B4-BE49-F238E27FC236}">
                <a16:creationId xmlns:a16="http://schemas.microsoft.com/office/drawing/2014/main" id="{A3AACDC1-C800-4068-9125-CFAF9482AA8C}"/>
              </a:ext>
            </a:extLst>
          </p:cNvPr>
          <p:cNvSpPr>
            <a:spLocks noGrp="1"/>
          </p:cNvSpPr>
          <p:nvPr>
            <p:ph type="sldNum" sz="quarter" idx="12"/>
          </p:nvPr>
        </p:nvSpPr>
        <p:spPr>
          <a:xfrm>
            <a:off x="7975601" y="4767262"/>
            <a:ext cx="1148195" cy="273844"/>
          </a:xfrm>
        </p:spPr>
        <p:txBody>
          <a:bodyPr vert="horz" lIns="91440" tIns="45720" rIns="91440" bIns="45720" rtlCol="0" anchor="ctr">
            <a:normAutofit/>
          </a:bodyPr>
          <a:lstStyle/>
          <a:p>
            <a:pPr lvl="0" indent="0">
              <a:lnSpc>
                <a:spcPct val="90000"/>
              </a:lnSpc>
              <a:spcBef>
                <a:spcPts val="0"/>
              </a:spcBef>
              <a:spcAft>
                <a:spcPts val="600"/>
              </a:spcAft>
              <a:buNone/>
            </a:pPr>
            <a:fld id="{00000000-1234-1234-1234-123412341234}" type="slidenum">
              <a:rPr lang="en-US" sz="1200">
                <a:solidFill>
                  <a:srgbClr val="FFFFFF"/>
                </a:solidFill>
              </a:rPr>
              <a:pPr lvl="0" indent="0">
                <a:lnSpc>
                  <a:spcPct val="90000"/>
                </a:lnSpc>
                <a:spcBef>
                  <a:spcPts val="0"/>
                </a:spcBef>
                <a:spcAft>
                  <a:spcPts val="600"/>
                </a:spcAft>
                <a:buNone/>
              </a:pPr>
              <a:t>18</a:t>
            </a:fld>
            <a:endParaRPr lang="en-US" sz="1200">
              <a:solidFill>
                <a:srgbClr val="FFFFFF"/>
              </a:solidFill>
            </a:endParaRPr>
          </a:p>
        </p:txBody>
      </p:sp>
    </p:spTree>
    <p:extLst>
      <p:ext uri="{BB962C8B-B14F-4D97-AF65-F5344CB8AC3E}">
        <p14:creationId xmlns:p14="http://schemas.microsoft.com/office/powerpoint/2010/main" val="6205979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22"/>
        <p:cNvGrpSpPr/>
        <p:nvPr/>
      </p:nvGrpSpPr>
      <p:grpSpPr>
        <a:xfrm>
          <a:off x="0" y="0"/>
          <a:ext cx="0" cy="0"/>
          <a:chOff x="0" y="0"/>
          <a:chExt cx="0" cy="0"/>
        </a:xfrm>
      </p:grpSpPr>
      <p:sp>
        <p:nvSpPr>
          <p:cNvPr id="10244" name="Rectangle 255">
            <a:extLst>
              <a:ext uri="{FF2B5EF4-FFF2-40B4-BE49-F238E27FC236}">
                <a16:creationId xmlns:a16="http://schemas.microsoft.com/office/drawing/2014/main" id="{DB8424AB-D56B-4256-866A-5B54DE93C2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1499"/>
            <a:ext cx="6856214" cy="40005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245" name="Rectangle 256">
            <a:extLst>
              <a:ext uri="{FF2B5EF4-FFF2-40B4-BE49-F238E27FC236}">
                <a16:creationId xmlns:a16="http://schemas.microsoft.com/office/drawing/2014/main" id="{FC999C28-AD33-4EB7-A5F1-C06D10A5FD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52697" y="571499"/>
            <a:ext cx="2193988" cy="40005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258" name="Rectangle 257">
            <a:extLst>
              <a:ext uri="{FF2B5EF4-FFF2-40B4-BE49-F238E27FC236}">
                <a16:creationId xmlns:a16="http://schemas.microsoft.com/office/drawing/2014/main" id="{0864E5C9-52C9-4572-AC75-548B9B9C26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9" name="Rectangle 258">
            <a:extLst>
              <a:ext uri="{FF2B5EF4-FFF2-40B4-BE49-F238E27FC236}">
                <a16:creationId xmlns:a16="http://schemas.microsoft.com/office/drawing/2014/main" id="{45CC6500-4DBD-4C34-BC14-2387FB483B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1499"/>
            <a:ext cx="3481671" cy="40005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5" name="Google Shape;225;g813b8d92ee_0_17"/>
          <p:cNvSpPr txBox="1">
            <a:spLocks noGrp="1"/>
          </p:cNvSpPr>
          <p:nvPr>
            <p:ph type="title"/>
          </p:nvPr>
        </p:nvSpPr>
        <p:spPr>
          <a:xfrm>
            <a:off x="404928" y="934648"/>
            <a:ext cx="2444016" cy="2441448"/>
          </a:xfrm>
          <a:prstGeom prst="rect">
            <a:avLst/>
          </a:prstGeom>
        </p:spPr>
        <p:txBody>
          <a:bodyPr spcFirstLastPara="1" vert="horz" lIns="91440" tIns="45720" rIns="91440" bIns="45720" rtlCol="0" anchor="b" anchorCtr="0">
            <a:normAutofit/>
          </a:bodyPr>
          <a:lstStyle/>
          <a:p>
            <a:pPr marL="0" lvl="0" indent="0" defTabSz="914400">
              <a:spcAft>
                <a:spcPts val="0"/>
              </a:spcAft>
              <a:buSzPts val="2000"/>
            </a:pPr>
            <a:r>
              <a:rPr lang="en-US" sz="3700" spc="-100" dirty="0" err="1"/>
              <a:t>Conciliación</a:t>
            </a:r>
            <a:r>
              <a:rPr lang="en-US" sz="3700" spc="-100" dirty="0"/>
              <a:t> </a:t>
            </a:r>
            <a:br>
              <a:rPr lang="en-US" sz="3700" spc="-100" dirty="0"/>
            </a:br>
            <a:r>
              <a:rPr lang="en-US" sz="3700" spc="-100" dirty="0" err="1"/>
              <a:t>vida-trabajo</a:t>
            </a:r>
            <a:endParaRPr lang="en-US" sz="3700" spc="-100" dirty="0"/>
          </a:p>
        </p:txBody>
      </p:sp>
      <p:pic>
        <p:nvPicPr>
          <p:cNvPr id="10242" name="Picture 2" descr="Cuál será la nueva normalidad a partir de la crisis del COVID-19 ...">
            <a:extLst>
              <a:ext uri="{FF2B5EF4-FFF2-40B4-BE49-F238E27FC236}">
                <a16:creationId xmlns:a16="http://schemas.microsoft.com/office/drawing/2014/main" id="{339CF282-9ADA-426C-85DA-F9345876636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911" t="13654" r="9092" b="9719"/>
          <a:stretch/>
        </p:blipFill>
        <p:spPr bwMode="auto">
          <a:xfrm>
            <a:off x="3578154" y="828110"/>
            <a:ext cx="5187261" cy="3316651"/>
          </a:xfrm>
          <a:prstGeom prst="rect">
            <a:avLst/>
          </a:prstGeom>
          <a:noFill/>
          <a:extLst>
            <a:ext uri="{909E8E84-426E-40DD-AFC4-6F175D3DCCD1}">
              <a14:hiddenFill xmlns:a14="http://schemas.microsoft.com/office/drawing/2010/main">
                <a:solidFill>
                  <a:srgbClr val="FFFFFF"/>
                </a:solidFill>
              </a14:hiddenFill>
            </a:ext>
          </a:extLst>
        </p:spPr>
      </p:pic>
      <p:sp>
        <p:nvSpPr>
          <p:cNvPr id="260" name="Rectangle 259">
            <a:extLst>
              <a:ext uri="{FF2B5EF4-FFF2-40B4-BE49-F238E27FC236}">
                <a16:creationId xmlns:a16="http://schemas.microsoft.com/office/drawing/2014/main" id="{4E34A3B6-BAD2-4156-BDC6-4736248BF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61898" y="569214"/>
            <a:ext cx="288036" cy="3998214"/>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3" name="Google Shape;223;g813b8d92ee_0_17"/>
          <p:cNvSpPr txBox="1">
            <a:spLocks noGrp="1"/>
          </p:cNvSpPr>
          <p:nvPr>
            <p:ph type="sldNum" sz="quarter" idx="12"/>
          </p:nvPr>
        </p:nvSpPr>
        <p:spPr>
          <a:xfrm>
            <a:off x="7975601" y="4767262"/>
            <a:ext cx="1148195" cy="273844"/>
          </a:xfrm>
          <a:prstGeom prst="rect">
            <a:avLst/>
          </a:prstGeom>
        </p:spPr>
        <p:txBody>
          <a:bodyPr spcFirstLastPara="1" vert="horz" lIns="91440" tIns="45720" rIns="91440" bIns="45720" rtlCol="0" anchor="ctr" anchorCtr="0">
            <a:normAutofit/>
          </a:bodyPr>
          <a:lstStyle/>
          <a:p>
            <a:pPr lvl="0" indent="0">
              <a:lnSpc>
                <a:spcPct val="90000"/>
              </a:lnSpc>
              <a:spcBef>
                <a:spcPts val="0"/>
              </a:spcBef>
              <a:spcAft>
                <a:spcPts val="600"/>
              </a:spcAft>
              <a:buClr>
                <a:srgbClr val="000000"/>
              </a:buClr>
              <a:buSzPts val="1200"/>
              <a:buFont typeface="Arial"/>
              <a:buNone/>
            </a:pPr>
            <a:fld id="{00000000-1234-1234-1234-123412341234}" type="slidenum">
              <a:rPr lang="en-US" sz="700" b="1" kern="1200" dirty="0">
                <a:solidFill>
                  <a:schemeClr val="accent1"/>
                </a:solidFill>
                <a:latin typeface="+mn-lt"/>
                <a:ea typeface="+mn-ea"/>
                <a:cs typeface="+mn-cs"/>
              </a:rPr>
              <a:pPr lvl="0" indent="0">
                <a:lnSpc>
                  <a:spcPct val="90000"/>
                </a:lnSpc>
                <a:spcBef>
                  <a:spcPts val="0"/>
                </a:spcBef>
                <a:spcAft>
                  <a:spcPts val="600"/>
                </a:spcAft>
                <a:buClr>
                  <a:srgbClr val="000000"/>
                </a:buClr>
                <a:buSzPts val="1200"/>
                <a:buFont typeface="Arial"/>
                <a:buNone/>
              </a:pPr>
              <a:t>19</a:t>
            </a:fld>
            <a:endParaRPr lang="en-US" sz="700" b="1" kern="1200" dirty="0">
              <a:solidFill>
                <a:schemeClr val="accent1"/>
              </a:solidFill>
              <a:latin typeface="+mn-lt"/>
              <a:ea typeface="+mn-ea"/>
              <a:cs typeface="+mn-cs"/>
            </a:endParaRPr>
          </a:p>
        </p:txBody>
      </p:sp>
      <p:sp>
        <p:nvSpPr>
          <p:cNvPr id="224" name="Google Shape;224;g813b8d92ee_0_17"/>
          <p:cNvSpPr txBox="1">
            <a:spLocks noGrp="1"/>
          </p:cNvSpPr>
          <p:nvPr>
            <p:ph type="body" idx="4294967295"/>
          </p:nvPr>
        </p:nvSpPr>
        <p:spPr>
          <a:xfrm>
            <a:off x="20204" y="4409843"/>
            <a:ext cx="3213464" cy="1262525"/>
          </a:xfrm>
          <a:prstGeom prst="rect">
            <a:avLst/>
          </a:prstGeom>
        </p:spPr>
        <p:txBody>
          <a:bodyPr spcFirstLastPara="1" vert="horz" lIns="91440" tIns="45720" rIns="91440" bIns="45720" rtlCol="0" anchor="ctr" anchorCtr="0">
            <a:normAutofit/>
          </a:bodyPr>
          <a:lstStyle/>
          <a:p>
            <a:pPr marL="457200" lvl="0" indent="-182880" defTabSz="914400">
              <a:spcBef>
                <a:spcPts val="1000"/>
              </a:spcBef>
              <a:spcAft>
                <a:spcPts val="0"/>
              </a:spcAft>
              <a:buSzPts val="1900"/>
            </a:pPr>
            <a:r>
              <a:rPr lang="en-US" sz="2000" dirty="0" err="1">
                <a:solidFill>
                  <a:schemeClr val="tx1"/>
                </a:solidFill>
                <a:latin typeface="Roboto Condensed" panose="020B0604020202020204" charset="0"/>
                <a:ea typeface="Roboto Condensed" panose="020B0604020202020204" charset="0"/>
                <a:sym typeface="Roboto Condensed"/>
              </a:rPr>
              <a:t>Autocuidado</a:t>
            </a:r>
            <a:endParaRPr lang="en-US" sz="2000" dirty="0">
              <a:solidFill>
                <a:schemeClr val="tx1"/>
              </a:solidFill>
              <a:latin typeface="Roboto Condensed" panose="020B0604020202020204" charset="0"/>
              <a:ea typeface="Roboto Condensed" panose="020B0604020202020204" charset="0"/>
            </a:endParaRPr>
          </a:p>
          <a:p>
            <a:pPr marL="0" lvl="0" indent="-182880" defTabSz="914400">
              <a:spcBef>
                <a:spcPts val="1000"/>
              </a:spcBef>
              <a:spcAft>
                <a:spcPts val="1000"/>
              </a:spcAft>
              <a:buSzPts val="2400"/>
            </a:pPr>
            <a:endParaRPr lang="en-US" sz="2000" dirty="0">
              <a:solidFill>
                <a:schemeClr val="bg1"/>
              </a:solidFill>
              <a:latin typeface="Roboto Condensed" panose="020B0604020202020204" charset="0"/>
              <a:ea typeface="Roboto Condensed" panose="020B0604020202020204" charset="0"/>
            </a:endParaRPr>
          </a:p>
        </p:txBody>
      </p:sp>
    </p:spTree>
    <p:extLst>
      <p:ext uri="{BB962C8B-B14F-4D97-AF65-F5344CB8AC3E}">
        <p14:creationId xmlns:p14="http://schemas.microsoft.com/office/powerpoint/2010/main" val="881240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22"/>
        <p:cNvGrpSpPr/>
        <p:nvPr/>
      </p:nvGrpSpPr>
      <p:grpSpPr>
        <a:xfrm>
          <a:off x="0" y="0"/>
          <a:ext cx="0" cy="0"/>
          <a:chOff x="0" y="0"/>
          <a:chExt cx="0" cy="0"/>
        </a:xfrm>
      </p:grpSpPr>
      <p:sp>
        <p:nvSpPr>
          <p:cNvPr id="141" name="Rectangle 140">
            <a:extLst>
              <a:ext uri="{FF2B5EF4-FFF2-40B4-BE49-F238E27FC236}">
                <a16:creationId xmlns:a16="http://schemas.microsoft.com/office/drawing/2014/main" id="{DB8424AB-D56B-4256-866A-5B54DE93C2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1499"/>
            <a:ext cx="6856214" cy="40005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3" name="Rectangle 142">
            <a:extLst>
              <a:ext uri="{FF2B5EF4-FFF2-40B4-BE49-F238E27FC236}">
                <a16:creationId xmlns:a16="http://schemas.microsoft.com/office/drawing/2014/main" id="{FC999C28-AD33-4EB7-A5F1-C06D10A5FD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52697" y="571499"/>
            <a:ext cx="2193988" cy="40005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45" name="Rectangle 144">
            <a:extLst>
              <a:ext uri="{FF2B5EF4-FFF2-40B4-BE49-F238E27FC236}">
                <a16:creationId xmlns:a16="http://schemas.microsoft.com/office/drawing/2014/main" id="{0864E5C9-52C9-4572-AC75-548B9B9C26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Rectangle 146">
            <a:extLst>
              <a:ext uri="{FF2B5EF4-FFF2-40B4-BE49-F238E27FC236}">
                <a16:creationId xmlns:a16="http://schemas.microsoft.com/office/drawing/2014/main" id="{45CC6500-4DBD-4C34-BC14-2387FB483B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1499"/>
            <a:ext cx="3481671" cy="40005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5" name="Google Shape;225;g813b8d92ee_0_17"/>
          <p:cNvSpPr txBox="1">
            <a:spLocks noGrp="1"/>
          </p:cNvSpPr>
          <p:nvPr>
            <p:ph type="title"/>
          </p:nvPr>
        </p:nvSpPr>
        <p:spPr>
          <a:xfrm>
            <a:off x="441864" y="973836"/>
            <a:ext cx="2444016" cy="1847741"/>
          </a:xfrm>
          <a:prstGeom prst="rect">
            <a:avLst/>
          </a:prstGeom>
        </p:spPr>
        <p:txBody>
          <a:bodyPr spcFirstLastPara="1" vert="horz" lIns="91440" tIns="45720" rIns="91440" bIns="45720" rtlCol="0" anchor="b" anchorCtr="0">
            <a:normAutofit/>
          </a:bodyPr>
          <a:lstStyle/>
          <a:p>
            <a:pPr marL="0" lvl="0" indent="0" defTabSz="914400">
              <a:spcAft>
                <a:spcPts val="0"/>
              </a:spcAft>
              <a:buSzPts val="2000"/>
            </a:pPr>
            <a:r>
              <a:rPr lang="en-US" sz="3700" spc="-100" dirty="0" err="1"/>
              <a:t>Conciliación</a:t>
            </a:r>
            <a:r>
              <a:rPr lang="en-US" sz="3700" spc="-100" dirty="0"/>
              <a:t> </a:t>
            </a:r>
            <a:br>
              <a:rPr lang="en-US" sz="3700" spc="-100" dirty="0"/>
            </a:br>
            <a:r>
              <a:rPr lang="en-US" sz="3700" spc="-100" dirty="0" err="1"/>
              <a:t>vida-trabajo</a:t>
            </a:r>
            <a:endParaRPr lang="en-US" sz="3700" spc="-100" dirty="0"/>
          </a:p>
        </p:txBody>
      </p:sp>
      <p:pic>
        <p:nvPicPr>
          <p:cNvPr id="16388" name="Picture 4" descr="Qué es el Autocuidado?">
            <a:extLst>
              <a:ext uri="{FF2B5EF4-FFF2-40B4-BE49-F238E27FC236}">
                <a16:creationId xmlns:a16="http://schemas.microsoft.com/office/drawing/2014/main" id="{43ADC823-E9A7-44B9-8D7D-AD9FABA6A26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675532" y="532935"/>
            <a:ext cx="4940401" cy="3939969"/>
          </a:xfrm>
          <a:prstGeom prst="rect">
            <a:avLst/>
          </a:prstGeom>
          <a:noFill/>
          <a:extLst>
            <a:ext uri="{909E8E84-426E-40DD-AFC4-6F175D3DCCD1}">
              <a14:hiddenFill xmlns:a14="http://schemas.microsoft.com/office/drawing/2010/main">
                <a:solidFill>
                  <a:srgbClr val="FFFFFF"/>
                </a:solidFill>
              </a14:hiddenFill>
            </a:ext>
          </a:extLst>
        </p:spPr>
      </p:pic>
      <p:sp>
        <p:nvSpPr>
          <p:cNvPr id="149" name="Rectangle 148">
            <a:extLst>
              <a:ext uri="{FF2B5EF4-FFF2-40B4-BE49-F238E27FC236}">
                <a16:creationId xmlns:a16="http://schemas.microsoft.com/office/drawing/2014/main" id="{4E34A3B6-BAD2-4156-BDC6-4736248BF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61898" y="569214"/>
            <a:ext cx="288036" cy="3998214"/>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3" name="Google Shape;223;g813b8d92ee_0_17"/>
          <p:cNvSpPr txBox="1">
            <a:spLocks noGrp="1"/>
          </p:cNvSpPr>
          <p:nvPr>
            <p:ph type="sldNum" sz="quarter" idx="12"/>
          </p:nvPr>
        </p:nvSpPr>
        <p:spPr>
          <a:xfrm>
            <a:off x="7975601" y="4767262"/>
            <a:ext cx="1148195" cy="273844"/>
          </a:xfrm>
          <a:prstGeom prst="rect">
            <a:avLst/>
          </a:prstGeom>
        </p:spPr>
        <p:txBody>
          <a:bodyPr spcFirstLastPara="1" vert="horz" lIns="91440" tIns="45720" rIns="91440" bIns="45720" rtlCol="0" anchor="ctr" anchorCtr="0">
            <a:normAutofit/>
          </a:bodyPr>
          <a:lstStyle/>
          <a:p>
            <a:pPr lvl="0" indent="0">
              <a:lnSpc>
                <a:spcPct val="90000"/>
              </a:lnSpc>
              <a:spcBef>
                <a:spcPts val="0"/>
              </a:spcBef>
              <a:spcAft>
                <a:spcPts val="600"/>
              </a:spcAft>
              <a:buClr>
                <a:srgbClr val="000000"/>
              </a:buClr>
              <a:buSzPts val="1200"/>
              <a:buFont typeface="Arial"/>
              <a:buNone/>
            </a:pPr>
            <a:fld id="{00000000-1234-1234-1234-123412341234}" type="slidenum">
              <a:rPr lang="en-US" sz="700" b="1" kern="1200" dirty="0">
                <a:solidFill>
                  <a:schemeClr val="accent1"/>
                </a:solidFill>
                <a:latin typeface="+mn-lt"/>
                <a:ea typeface="+mn-ea"/>
                <a:cs typeface="+mn-cs"/>
              </a:rPr>
              <a:pPr lvl="0" indent="0">
                <a:lnSpc>
                  <a:spcPct val="90000"/>
                </a:lnSpc>
                <a:spcBef>
                  <a:spcPts val="0"/>
                </a:spcBef>
                <a:spcAft>
                  <a:spcPts val="600"/>
                </a:spcAft>
                <a:buClr>
                  <a:srgbClr val="000000"/>
                </a:buClr>
                <a:buSzPts val="1200"/>
                <a:buFont typeface="Arial"/>
                <a:buNone/>
              </a:pPr>
              <a:t>20</a:t>
            </a:fld>
            <a:endParaRPr lang="en-US" sz="700" b="1" kern="1200" dirty="0">
              <a:solidFill>
                <a:schemeClr val="accent1"/>
              </a:solidFill>
              <a:latin typeface="+mn-lt"/>
              <a:ea typeface="+mn-ea"/>
              <a:cs typeface="+mn-cs"/>
            </a:endParaRPr>
          </a:p>
        </p:txBody>
      </p:sp>
      <p:sp>
        <p:nvSpPr>
          <p:cNvPr id="224" name="Google Shape;224;g813b8d92ee_0_17"/>
          <p:cNvSpPr txBox="1">
            <a:spLocks noGrp="1"/>
          </p:cNvSpPr>
          <p:nvPr>
            <p:ph type="body" idx="4294967295"/>
          </p:nvPr>
        </p:nvSpPr>
        <p:spPr>
          <a:xfrm>
            <a:off x="20204" y="4409843"/>
            <a:ext cx="3213464" cy="1262525"/>
          </a:xfrm>
          <a:prstGeom prst="rect">
            <a:avLst/>
          </a:prstGeom>
        </p:spPr>
        <p:txBody>
          <a:bodyPr spcFirstLastPara="1" vert="horz" lIns="91440" tIns="45720" rIns="91440" bIns="45720" rtlCol="0" anchor="ctr" anchorCtr="0">
            <a:normAutofit/>
          </a:bodyPr>
          <a:lstStyle/>
          <a:p>
            <a:pPr marL="457200" lvl="0" indent="-182880" defTabSz="914400">
              <a:spcBef>
                <a:spcPts val="1000"/>
              </a:spcBef>
              <a:spcAft>
                <a:spcPts val="0"/>
              </a:spcAft>
              <a:buSzPts val="1900"/>
            </a:pPr>
            <a:r>
              <a:rPr lang="en-US" sz="2000" dirty="0" err="1">
                <a:solidFill>
                  <a:schemeClr val="tx1"/>
                </a:solidFill>
                <a:latin typeface="Roboto Condensed" panose="020B0604020202020204" charset="0"/>
                <a:ea typeface="Roboto Condensed" panose="020B0604020202020204" charset="0"/>
                <a:sym typeface="Roboto Condensed"/>
              </a:rPr>
              <a:t>Autocuidado</a:t>
            </a:r>
            <a:endParaRPr lang="en-US" sz="2000" dirty="0">
              <a:solidFill>
                <a:schemeClr val="tx1"/>
              </a:solidFill>
              <a:latin typeface="Roboto Condensed" panose="020B0604020202020204" charset="0"/>
              <a:ea typeface="Roboto Condensed" panose="020B0604020202020204" charset="0"/>
            </a:endParaRPr>
          </a:p>
          <a:p>
            <a:pPr marL="0" lvl="0" indent="-182880" defTabSz="914400">
              <a:spcBef>
                <a:spcPts val="1000"/>
              </a:spcBef>
              <a:spcAft>
                <a:spcPts val="1000"/>
              </a:spcAft>
              <a:buSzPts val="2400"/>
            </a:pPr>
            <a:endParaRPr lang="en-US" sz="2000" dirty="0">
              <a:solidFill>
                <a:schemeClr val="bg1"/>
              </a:solidFill>
              <a:latin typeface="Roboto Condensed" panose="020B0604020202020204" charset="0"/>
              <a:ea typeface="Roboto Condensed" panose="020B0604020202020204" charset="0"/>
            </a:endParaRPr>
          </a:p>
        </p:txBody>
      </p:sp>
    </p:spTree>
    <p:extLst>
      <p:ext uri="{BB962C8B-B14F-4D97-AF65-F5344CB8AC3E}">
        <p14:creationId xmlns:p14="http://schemas.microsoft.com/office/powerpoint/2010/main" val="35718201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80"/>
        <p:cNvGrpSpPr/>
        <p:nvPr/>
      </p:nvGrpSpPr>
      <p:grpSpPr>
        <a:xfrm>
          <a:off x="0" y="0"/>
          <a:ext cx="0" cy="0"/>
          <a:chOff x="0" y="0"/>
          <a:chExt cx="0" cy="0"/>
        </a:xfrm>
      </p:grpSpPr>
      <p:sp>
        <p:nvSpPr>
          <p:cNvPr id="97" name="Rectangle 96">
            <a:extLst>
              <a:ext uri="{FF2B5EF4-FFF2-40B4-BE49-F238E27FC236}">
                <a16:creationId xmlns:a16="http://schemas.microsoft.com/office/drawing/2014/main" id="{17115F77-2FAE-4CA7-9A7F-10D5F2C8F8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1499"/>
            <a:ext cx="6856214" cy="40005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9" name="Rectangle 98">
            <a:extLst>
              <a:ext uri="{FF2B5EF4-FFF2-40B4-BE49-F238E27FC236}">
                <a16:creationId xmlns:a16="http://schemas.microsoft.com/office/drawing/2014/main" id="{5CD4C046-A04C-46CC-AFA3-6B0621F628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52697" y="571499"/>
            <a:ext cx="2193988" cy="40005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01" name="Rectangle 100">
            <a:extLst>
              <a:ext uri="{FF2B5EF4-FFF2-40B4-BE49-F238E27FC236}">
                <a16:creationId xmlns:a16="http://schemas.microsoft.com/office/drawing/2014/main" id="{BC512124-0D13-4ED9-80B7-52AE15B6B4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5" name="Picture 284">
            <a:extLst>
              <a:ext uri="{FF2B5EF4-FFF2-40B4-BE49-F238E27FC236}">
                <a16:creationId xmlns:a16="http://schemas.microsoft.com/office/drawing/2014/main" id="{CD1919DF-8748-4712-B77B-2A25C0812EA8}"/>
              </a:ext>
            </a:extLst>
          </p:cNvPr>
          <p:cNvPicPr>
            <a:picLocks noChangeAspect="1"/>
          </p:cNvPicPr>
          <p:nvPr/>
        </p:nvPicPr>
        <p:blipFill rotWithShape="1">
          <a:blip r:embed="rId3">
            <a:alphaModFix amt="35000"/>
          </a:blip>
          <a:srcRect t="12054" b="3677"/>
          <a:stretch/>
        </p:blipFill>
        <p:spPr>
          <a:xfrm>
            <a:off x="20" y="10"/>
            <a:ext cx="9143980" cy="5143490"/>
          </a:xfrm>
          <a:prstGeom prst="rect">
            <a:avLst/>
          </a:prstGeom>
        </p:spPr>
      </p:pic>
      <p:sp>
        <p:nvSpPr>
          <p:cNvPr id="281" name="Google Shape;281;p15"/>
          <p:cNvSpPr txBox="1">
            <a:spLocks noGrp="1"/>
          </p:cNvSpPr>
          <p:nvPr>
            <p:ph type="ctrTitle" idx="4294967295"/>
          </p:nvPr>
        </p:nvSpPr>
        <p:spPr>
          <a:xfrm>
            <a:off x="802386" y="973836"/>
            <a:ext cx="5486400" cy="2441448"/>
          </a:xfrm>
          <a:prstGeom prst="rect">
            <a:avLst/>
          </a:prstGeom>
        </p:spPr>
        <p:txBody>
          <a:bodyPr spcFirstLastPara="1" vert="horz" lIns="91440" tIns="45720" rIns="91440" bIns="45720" rtlCol="0" anchor="b" anchorCtr="0">
            <a:normAutofit/>
          </a:bodyPr>
          <a:lstStyle/>
          <a:p>
            <a:pPr marL="0" marR="0" lvl="0" indent="0" defTabSz="914400">
              <a:spcAft>
                <a:spcPts val="0"/>
              </a:spcAft>
              <a:buClr>
                <a:srgbClr val="FFFFFF"/>
              </a:buClr>
              <a:buSzPts val="2000"/>
            </a:pPr>
            <a:r>
              <a:rPr lang="en-US" sz="5900" b="1" i="0" u="none" strike="noStrike" cap="none" spc="-100" dirty="0" err="1">
                <a:solidFill>
                  <a:schemeClr val="tx1"/>
                </a:solidFill>
                <a:sym typeface="Roboto Condensed"/>
              </a:rPr>
              <a:t>Preguntas</a:t>
            </a:r>
            <a:endParaRPr lang="en-US" sz="5900" b="1" i="0" u="none" strike="noStrike" cap="none" spc="-100" dirty="0">
              <a:solidFill>
                <a:schemeClr val="tx1"/>
              </a:solidFill>
              <a:sym typeface="Roboto Condensed"/>
            </a:endParaRPr>
          </a:p>
        </p:txBody>
      </p:sp>
      <p:sp>
        <p:nvSpPr>
          <p:cNvPr id="282" name="Google Shape;282;p15"/>
          <p:cNvSpPr txBox="1">
            <a:spLocks noGrp="1"/>
          </p:cNvSpPr>
          <p:nvPr>
            <p:ph type="subTitle" idx="4294967295"/>
          </p:nvPr>
        </p:nvSpPr>
        <p:spPr>
          <a:xfrm>
            <a:off x="825011" y="3502684"/>
            <a:ext cx="5486400" cy="1369762"/>
          </a:xfrm>
          <a:prstGeom prst="rect">
            <a:avLst/>
          </a:prstGeom>
        </p:spPr>
        <p:txBody>
          <a:bodyPr spcFirstLastPara="1" vert="horz" lIns="91440" tIns="45720" rIns="91440" bIns="45720" rtlCol="0" anchor="t" anchorCtr="0">
            <a:normAutofit/>
          </a:bodyPr>
          <a:lstStyle/>
          <a:p>
            <a:pPr marL="0" marR="0" lvl="0" indent="0" defTabSz="914400">
              <a:spcBef>
                <a:spcPts val="1200"/>
              </a:spcBef>
              <a:spcAft>
                <a:spcPts val="0"/>
              </a:spcAft>
              <a:buSzPts val="2400"/>
              <a:buNone/>
            </a:pPr>
            <a:r>
              <a:rPr lang="en-US" sz="1800" b="1" i="0" u="none" strike="noStrike" dirty="0">
                <a:solidFill>
                  <a:schemeClr val="tx1"/>
                </a:solidFill>
                <a:sym typeface="Roboto Condensed Light"/>
              </a:rPr>
              <a:t>Adriana Martínez</a:t>
            </a:r>
          </a:p>
          <a:p>
            <a:pPr marL="0" marR="0" lvl="0" indent="0" defTabSz="914400">
              <a:spcBef>
                <a:spcPts val="1200"/>
              </a:spcBef>
              <a:spcAft>
                <a:spcPts val="0"/>
              </a:spcAft>
              <a:buSzPts val="1100"/>
              <a:buNone/>
            </a:pPr>
            <a:r>
              <a:rPr lang="en-US" sz="1800" b="0" i="0" u="none" strike="noStrike" dirty="0">
                <a:solidFill>
                  <a:schemeClr val="tx1"/>
                </a:solidFill>
                <a:sym typeface="Roboto Condensed Light"/>
              </a:rPr>
              <a:t>adriana.martinez@unam.mx</a:t>
            </a:r>
            <a:endParaRPr lang="en-US" sz="1800" b="1" i="0" u="none" strike="noStrike" dirty="0">
              <a:solidFill>
                <a:schemeClr val="tx1"/>
              </a:solidFill>
              <a:sym typeface="Roboto Condensed Light"/>
            </a:endParaRPr>
          </a:p>
        </p:txBody>
      </p:sp>
      <p:sp>
        <p:nvSpPr>
          <p:cNvPr id="283" name="Google Shape;283;p15"/>
          <p:cNvSpPr txBox="1">
            <a:spLocks noGrp="1"/>
          </p:cNvSpPr>
          <p:nvPr>
            <p:ph type="sldNum" sz="quarter" idx="12"/>
          </p:nvPr>
        </p:nvSpPr>
        <p:spPr>
          <a:xfrm>
            <a:off x="7975601" y="4767262"/>
            <a:ext cx="1148195" cy="273844"/>
          </a:xfrm>
          <a:prstGeom prst="rect">
            <a:avLst/>
          </a:prstGeom>
        </p:spPr>
        <p:txBody>
          <a:bodyPr spcFirstLastPara="1" vert="horz" lIns="91440" tIns="45720" rIns="91440" bIns="45720" rtlCol="0" anchor="ctr" anchorCtr="0">
            <a:normAutofit/>
          </a:bodyPr>
          <a:lstStyle/>
          <a:p>
            <a:pPr lvl="0" indent="0">
              <a:lnSpc>
                <a:spcPct val="90000"/>
              </a:lnSpc>
              <a:spcBef>
                <a:spcPts val="0"/>
              </a:spcBef>
              <a:spcAft>
                <a:spcPts val="600"/>
              </a:spcAft>
              <a:buSzPts val="1200"/>
              <a:buNone/>
            </a:pPr>
            <a:fld id="{00000000-1234-1234-1234-123412341234}" type="slidenum">
              <a:rPr lang="en-US" sz="700" smtClean="0">
                <a:solidFill>
                  <a:schemeClr val="tx1"/>
                </a:solidFill>
              </a:rPr>
              <a:pPr lvl="0" indent="0">
                <a:lnSpc>
                  <a:spcPct val="90000"/>
                </a:lnSpc>
                <a:spcBef>
                  <a:spcPts val="0"/>
                </a:spcBef>
                <a:spcAft>
                  <a:spcPts val="600"/>
                </a:spcAft>
                <a:buSzPts val="1200"/>
                <a:buNone/>
              </a:pPr>
              <a:t>21</a:t>
            </a:fld>
            <a:endParaRPr lang="en-US" sz="700">
              <a:solidFill>
                <a:schemeClr val="tx1"/>
              </a:solidFill>
            </a:endParaRPr>
          </a:p>
        </p:txBody>
      </p:sp>
    </p:spTree>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Marco">
  <a:themeElements>
    <a:clrScheme name="Marco">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Marco">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arco">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TotalTime>
  <Words>1117</Words>
  <Application>Microsoft Office PowerPoint</Application>
  <PresentationFormat>Presentación en pantalla (16:9)</PresentationFormat>
  <Paragraphs>97</Paragraphs>
  <Slides>21</Slides>
  <Notes>15</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21</vt:i4>
      </vt:variant>
    </vt:vector>
  </HeadingPairs>
  <TitlesOfParts>
    <vt:vector size="27" baseType="lpstr">
      <vt:lpstr>Corbel</vt:lpstr>
      <vt:lpstr>Wingdings 2</vt:lpstr>
      <vt:lpstr>Wingdings</vt:lpstr>
      <vt:lpstr>Arial</vt:lpstr>
      <vt:lpstr>Roboto Condensed</vt:lpstr>
      <vt:lpstr>Marco</vt:lpstr>
      <vt:lpstr>CONCILIACIÓN VIDA-TRABAJO ANTE LA NUEVA NORMALIDAD  Adriana Martínez</vt:lpstr>
      <vt:lpstr>CONCILIACIÓN VIDA-TRABAJO</vt:lpstr>
      <vt:lpstr>CONCILIACIÓN VIDA-TRABAJO</vt:lpstr>
      <vt:lpstr>CONCILIACIÓN VIDA-TRABAJO</vt:lpstr>
      <vt:lpstr>CONCILIACIÓN VIDA-TRABAJO</vt:lpstr>
      <vt:lpstr>CALIDAD DE VIDA-TRABAJO</vt:lpstr>
      <vt:lpstr>Presentación de PowerPoint</vt:lpstr>
      <vt:lpstr>NUEVA NORMALIDAD</vt:lpstr>
      <vt:lpstr>NUEVA NORMALIDAD ¿Cómo serán las labores?</vt:lpstr>
      <vt:lpstr>Regreso paulatino a la  NUEVA NORMALIDAD</vt:lpstr>
      <vt:lpstr>CONCILIACIÓN  VIDA-TRABAJO  ¿Por dónde empiezo?</vt:lpstr>
      <vt:lpstr>Conciliación  vida-trabajo</vt:lpstr>
      <vt:lpstr>Conciliación  vida-trabajo</vt:lpstr>
      <vt:lpstr>Conciliación  vida-trabajo</vt:lpstr>
      <vt:lpstr>Conciliación  vida-trabajo</vt:lpstr>
      <vt:lpstr>Conciliación  vida-trabajo</vt:lpstr>
      <vt:lpstr>Conciliación vida-trabajo</vt:lpstr>
      <vt:lpstr>Conciliación vida-trabajo  Niños</vt:lpstr>
      <vt:lpstr>Conciliación  vida-trabajo</vt:lpstr>
      <vt:lpstr>Conciliación  vida-trabajo</vt:lpstr>
      <vt:lpstr>Preguntas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CONCILIACIÓN VIDA-TRABAJO ANTE LA NUEVA NORMALIDAD  Adriana Martínez</dc:title>
  <dc:creator>Adriana Martínez</dc:creator>
  <cp:lastModifiedBy>Adriana Martínez</cp:lastModifiedBy>
  <cp:revision>17</cp:revision>
  <dcterms:created xsi:type="dcterms:W3CDTF">2020-07-13T18:59:28Z</dcterms:created>
  <dcterms:modified xsi:type="dcterms:W3CDTF">2020-07-13T19:46:10Z</dcterms:modified>
</cp:coreProperties>
</file>