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34"/>
  </p:notesMasterIdLst>
  <p:sldIdLst>
    <p:sldId id="256" r:id="rId2"/>
    <p:sldId id="263" r:id="rId3"/>
    <p:sldId id="264" r:id="rId4"/>
    <p:sldId id="266" r:id="rId5"/>
    <p:sldId id="265" r:id="rId6"/>
    <p:sldId id="267" r:id="rId7"/>
    <p:sldId id="273" r:id="rId8"/>
    <p:sldId id="268" r:id="rId9"/>
    <p:sldId id="283" r:id="rId10"/>
    <p:sldId id="275" r:id="rId11"/>
    <p:sldId id="276" r:id="rId12"/>
    <p:sldId id="270" r:id="rId13"/>
    <p:sldId id="281" r:id="rId14"/>
    <p:sldId id="271" r:id="rId15"/>
    <p:sldId id="286" r:id="rId16"/>
    <p:sldId id="288" r:id="rId17"/>
    <p:sldId id="289" r:id="rId18"/>
    <p:sldId id="306" r:id="rId19"/>
    <p:sldId id="307" r:id="rId20"/>
    <p:sldId id="308" r:id="rId21"/>
    <p:sldId id="309" r:id="rId22"/>
    <p:sldId id="310" r:id="rId23"/>
    <p:sldId id="311" r:id="rId24"/>
    <p:sldId id="279" r:id="rId25"/>
    <p:sldId id="296" r:id="rId26"/>
    <p:sldId id="297" r:id="rId27"/>
    <p:sldId id="298" r:id="rId28"/>
    <p:sldId id="299" r:id="rId29"/>
    <p:sldId id="295" r:id="rId30"/>
    <p:sldId id="302" r:id="rId31"/>
    <p:sldId id="303" r:id="rId32"/>
    <p:sldId id="30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009BDF-9CBB-4F0F-8F0F-565081BA825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93D67D1-F973-46EA-8985-476D1E2BA84D}">
      <dgm:prSet phldrT="[Texto]"/>
      <dgm:spPr/>
      <dgm:t>
        <a:bodyPr/>
        <a:lstStyle/>
        <a:p>
          <a:r>
            <a:rPr lang="es-ES" dirty="0" smtClean="0"/>
            <a:t>Adaptación</a:t>
          </a:r>
          <a:endParaRPr lang="es-ES" dirty="0"/>
        </a:p>
      </dgm:t>
    </dgm:pt>
    <dgm:pt modelId="{92D9A25E-BC31-4327-8C5C-9D33D6FC8042}" type="parTrans" cxnId="{3FDDE686-47F0-400D-AE6B-B31903E7CA3F}">
      <dgm:prSet/>
      <dgm:spPr/>
      <dgm:t>
        <a:bodyPr/>
        <a:lstStyle/>
        <a:p>
          <a:endParaRPr lang="es-ES"/>
        </a:p>
      </dgm:t>
    </dgm:pt>
    <dgm:pt modelId="{25C6B966-D098-44F8-A913-9E682AAFFB43}" type="sibTrans" cxnId="{3FDDE686-47F0-400D-AE6B-B31903E7CA3F}">
      <dgm:prSet/>
      <dgm:spPr/>
      <dgm:t>
        <a:bodyPr/>
        <a:lstStyle/>
        <a:p>
          <a:endParaRPr lang="es-ES"/>
        </a:p>
      </dgm:t>
    </dgm:pt>
    <dgm:pt modelId="{F6FB5BFB-D798-4476-B85C-8AEAAB494DBB}">
      <dgm:prSet phldrT="[Texto]"/>
      <dgm:spPr/>
      <dgm:t>
        <a:bodyPr/>
        <a:lstStyle/>
        <a:p>
          <a:r>
            <a:rPr lang="es-ES" dirty="0" smtClean="0"/>
            <a:t>Características inherentes al ser  humano independiente de lo social</a:t>
          </a:r>
          <a:endParaRPr lang="es-ES" dirty="0"/>
        </a:p>
      </dgm:t>
    </dgm:pt>
    <dgm:pt modelId="{BA300D8E-C8A4-4B5C-89B4-35C6200A20F7}" type="parTrans" cxnId="{EE8BF51E-2A6C-4A52-A89D-7D523D747E2F}">
      <dgm:prSet/>
      <dgm:spPr/>
      <dgm:t>
        <a:bodyPr/>
        <a:lstStyle/>
        <a:p>
          <a:endParaRPr lang="es-ES"/>
        </a:p>
      </dgm:t>
    </dgm:pt>
    <dgm:pt modelId="{57AE7ADE-8373-4BC1-B649-0AEDE9FC477C}" type="sibTrans" cxnId="{EE8BF51E-2A6C-4A52-A89D-7D523D747E2F}">
      <dgm:prSet/>
      <dgm:spPr/>
      <dgm:t>
        <a:bodyPr/>
        <a:lstStyle/>
        <a:p>
          <a:endParaRPr lang="es-ES"/>
        </a:p>
      </dgm:t>
    </dgm:pt>
    <dgm:pt modelId="{8B29B9EF-411C-4198-9D03-50454479C115}" type="pres">
      <dgm:prSet presAssocID="{73009BDF-9CBB-4F0F-8F0F-565081BA825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F3FFB02-3074-4685-B801-5C75A6425AD4}" type="pres">
      <dgm:prSet presAssocID="{993D67D1-F973-46EA-8985-476D1E2BA84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9A65E8D-69D4-467E-AD65-C8044AEB118B}" type="pres">
      <dgm:prSet presAssocID="{25C6B966-D098-44F8-A913-9E682AAFFB43}" presName="sibTrans" presStyleCnt="0"/>
      <dgm:spPr/>
    </dgm:pt>
    <dgm:pt modelId="{D67421A5-2B5F-4B2D-95C3-A97F3D9F6CEB}" type="pres">
      <dgm:prSet presAssocID="{F6FB5BFB-D798-4476-B85C-8AEAAB494DB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E8BF51E-2A6C-4A52-A89D-7D523D747E2F}" srcId="{73009BDF-9CBB-4F0F-8F0F-565081BA8252}" destId="{F6FB5BFB-D798-4476-B85C-8AEAAB494DBB}" srcOrd="1" destOrd="0" parTransId="{BA300D8E-C8A4-4B5C-89B4-35C6200A20F7}" sibTransId="{57AE7ADE-8373-4BC1-B649-0AEDE9FC477C}"/>
    <dgm:cxn modelId="{25331B2A-2702-4A9D-B44F-5261FADA4FB1}" type="presOf" srcId="{F6FB5BFB-D798-4476-B85C-8AEAAB494DBB}" destId="{D67421A5-2B5F-4B2D-95C3-A97F3D9F6CEB}" srcOrd="0" destOrd="0" presId="urn:microsoft.com/office/officeart/2005/8/layout/default"/>
    <dgm:cxn modelId="{40171AED-5CD8-4F59-A163-6923168EDF99}" type="presOf" srcId="{993D67D1-F973-46EA-8985-476D1E2BA84D}" destId="{4F3FFB02-3074-4685-B801-5C75A6425AD4}" srcOrd="0" destOrd="0" presId="urn:microsoft.com/office/officeart/2005/8/layout/default"/>
    <dgm:cxn modelId="{55E6C404-A3E3-40DB-9FB9-13CD59752E6C}" type="presOf" srcId="{73009BDF-9CBB-4F0F-8F0F-565081BA8252}" destId="{8B29B9EF-411C-4198-9D03-50454479C115}" srcOrd="0" destOrd="0" presId="urn:microsoft.com/office/officeart/2005/8/layout/default"/>
    <dgm:cxn modelId="{3FDDE686-47F0-400D-AE6B-B31903E7CA3F}" srcId="{73009BDF-9CBB-4F0F-8F0F-565081BA8252}" destId="{993D67D1-F973-46EA-8985-476D1E2BA84D}" srcOrd="0" destOrd="0" parTransId="{92D9A25E-BC31-4327-8C5C-9D33D6FC8042}" sibTransId="{25C6B966-D098-44F8-A913-9E682AAFFB43}"/>
    <dgm:cxn modelId="{08A28866-D5C0-449A-8394-0ECA55B32E2E}" type="presParOf" srcId="{8B29B9EF-411C-4198-9D03-50454479C115}" destId="{4F3FFB02-3074-4685-B801-5C75A6425AD4}" srcOrd="0" destOrd="0" presId="urn:microsoft.com/office/officeart/2005/8/layout/default"/>
    <dgm:cxn modelId="{3B8FDBA0-0CA4-45FF-868F-BDB37B2EB7FA}" type="presParOf" srcId="{8B29B9EF-411C-4198-9D03-50454479C115}" destId="{69A65E8D-69D4-467E-AD65-C8044AEB118B}" srcOrd="1" destOrd="0" presId="urn:microsoft.com/office/officeart/2005/8/layout/default"/>
    <dgm:cxn modelId="{AD628E63-BE04-42D7-9EB5-7374C4054322}" type="presParOf" srcId="{8B29B9EF-411C-4198-9D03-50454479C115}" destId="{D67421A5-2B5F-4B2D-95C3-A97F3D9F6CE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BF50BB-EBBC-4025-B897-15E8F3EC27C6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5A84DD1-A904-4BE0-949C-4157E997C6F0}">
      <dgm:prSet phldrT="[Texto]"/>
      <dgm:spPr/>
      <dgm:t>
        <a:bodyPr/>
        <a:lstStyle/>
        <a:p>
          <a:r>
            <a:rPr lang="es-ES" dirty="0" smtClean="0"/>
            <a:t>ACTIVA</a:t>
          </a:r>
          <a:endParaRPr lang="es-ES" dirty="0"/>
        </a:p>
      </dgm:t>
    </dgm:pt>
    <dgm:pt modelId="{89586E75-9830-4C31-913E-98DE1430D957}" type="parTrans" cxnId="{6F0EAE7C-CB3A-43F0-B663-DBF99D766DD6}">
      <dgm:prSet/>
      <dgm:spPr/>
      <dgm:t>
        <a:bodyPr/>
        <a:lstStyle/>
        <a:p>
          <a:endParaRPr lang="es-ES"/>
        </a:p>
      </dgm:t>
    </dgm:pt>
    <dgm:pt modelId="{BB663352-F618-4D5F-83DE-A164887A7D0C}" type="sibTrans" cxnId="{6F0EAE7C-CB3A-43F0-B663-DBF99D766DD6}">
      <dgm:prSet/>
      <dgm:spPr/>
      <dgm:t>
        <a:bodyPr/>
        <a:lstStyle/>
        <a:p>
          <a:endParaRPr lang="es-ES"/>
        </a:p>
      </dgm:t>
    </dgm:pt>
    <dgm:pt modelId="{CEFE6349-BF4B-473F-9DBE-4A9D79536A47}">
      <dgm:prSet phldrT="[Texto]"/>
      <dgm:spPr/>
      <dgm:t>
        <a:bodyPr/>
        <a:lstStyle/>
        <a:p>
          <a:r>
            <a:rPr lang="es-ES" dirty="0" smtClean="0"/>
            <a:t>PASIVA</a:t>
          </a:r>
          <a:endParaRPr lang="es-ES" dirty="0"/>
        </a:p>
      </dgm:t>
    </dgm:pt>
    <dgm:pt modelId="{EEBED01B-B8FB-46F8-9E9D-23D19EE8E73D}" type="parTrans" cxnId="{53C561EF-DBA8-4C69-A18E-9A6842424344}">
      <dgm:prSet/>
      <dgm:spPr/>
      <dgm:t>
        <a:bodyPr/>
        <a:lstStyle/>
        <a:p>
          <a:endParaRPr lang="es-ES"/>
        </a:p>
      </dgm:t>
    </dgm:pt>
    <dgm:pt modelId="{699049C4-4F0B-4785-BDF8-C6633B2DDEB0}" type="sibTrans" cxnId="{53C561EF-DBA8-4C69-A18E-9A6842424344}">
      <dgm:prSet/>
      <dgm:spPr/>
      <dgm:t>
        <a:bodyPr/>
        <a:lstStyle/>
        <a:p>
          <a:endParaRPr lang="es-ES"/>
        </a:p>
      </dgm:t>
    </dgm:pt>
    <dgm:pt modelId="{7DCB1A05-8E7E-4715-B07D-C30C94255AA5}" type="pres">
      <dgm:prSet presAssocID="{3BBF50BB-EBBC-4025-B897-15E8F3EC27C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7CC7A20-7EF1-4787-9FDD-E7CC4C6A0277}" type="pres">
      <dgm:prSet presAssocID="{3BBF50BB-EBBC-4025-B897-15E8F3EC27C6}" presName="ribbon" presStyleLbl="node1" presStyleIdx="0" presStyleCnt="1"/>
      <dgm:spPr/>
    </dgm:pt>
    <dgm:pt modelId="{1806305D-C673-4737-9B94-D7871B744DA0}" type="pres">
      <dgm:prSet presAssocID="{3BBF50BB-EBBC-4025-B897-15E8F3EC27C6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4D0C82-519E-41A4-B2E2-7CEF7F437945}" type="pres">
      <dgm:prSet presAssocID="{3BBF50BB-EBBC-4025-B897-15E8F3EC27C6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F0EAE7C-CB3A-43F0-B663-DBF99D766DD6}" srcId="{3BBF50BB-EBBC-4025-B897-15E8F3EC27C6}" destId="{25A84DD1-A904-4BE0-949C-4157E997C6F0}" srcOrd="0" destOrd="0" parTransId="{89586E75-9830-4C31-913E-98DE1430D957}" sibTransId="{BB663352-F618-4D5F-83DE-A164887A7D0C}"/>
    <dgm:cxn modelId="{0D4EC86D-C2A0-4868-BFF9-AF45557AE484}" type="presOf" srcId="{3BBF50BB-EBBC-4025-B897-15E8F3EC27C6}" destId="{7DCB1A05-8E7E-4715-B07D-C30C94255AA5}" srcOrd="0" destOrd="0" presId="urn:microsoft.com/office/officeart/2005/8/layout/arrow6"/>
    <dgm:cxn modelId="{D3156A52-596A-428B-8544-2A863E7FB7BE}" type="presOf" srcId="{25A84DD1-A904-4BE0-949C-4157E997C6F0}" destId="{1806305D-C673-4737-9B94-D7871B744DA0}" srcOrd="0" destOrd="0" presId="urn:microsoft.com/office/officeart/2005/8/layout/arrow6"/>
    <dgm:cxn modelId="{8C127A59-BF03-4825-9130-DCFFAFA84DD1}" type="presOf" srcId="{CEFE6349-BF4B-473F-9DBE-4A9D79536A47}" destId="{324D0C82-519E-41A4-B2E2-7CEF7F437945}" srcOrd="0" destOrd="0" presId="urn:microsoft.com/office/officeart/2005/8/layout/arrow6"/>
    <dgm:cxn modelId="{53C561EF-DBA8-4C69-A18E-9A6842424344}" srcId="{3BBF50BB-EBBC-4025-B897-15E8F3EC27C6}" destId="{CEFE6349-BF4B-473F-9DBE-4A9D79536A47}" srcOrd="1" destOrd="0" parTransId="{EEBED01B-B8FB-46F8-9E9D-23D19EE8E73D}" sibTransId="{699049C4-4F0B-4785-BDF8-C6633B2DDEB0}"/>
    <dgm:cxn modelId="{9D1092CB-13F9-4E57-BF63-0619199E1885}" type="presParOf" srcId="{7DCB1A05-8E7E-4715-B07D-C30C94255AA5}" destId="{07CC7A20-7EF1-4787-9FDD-E7CC4C6A0277}" srcOrd="0" destOrd="0" presId="urn:microsoft.com/office/officeart/2005/8/layout/arrow6"/>
    <dgm:cxn modelId="{59E49FB0-EB85-43F2-8418-8028D4764501}" type="presParOf" srcId="{7DCB1A05-8E7E-4715-B07D-C30C94255AA5}" destId="{1806305D-C673-4737-9B94-D7871B744DA0}" srcOrd="1" destOrd="0" presId="urn:microsoft.com/office/officeart/2005/8/layout/arrow6"/>
    <dgm:cxn modelId="{83678098-DB63-4A50-BB3C-098EDA1207D7}" type="presParOf" srcId="{7DCB1A05-8E7E-4715-B07D-C30C94255AA5}" destId="{324D0C82-519E-41A4-B2E2-7CEF7F43794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917341-DB01-4B3E-9096-904407D7412D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1517B50-FBB9-4C56-89F9-715D72260435}">
      <dgm:prSet phldrT="[Texto]"/>
      <dgm:spPr/>
      <dgm:t>
        <a:bodyPr/>
        <a:lstStyle/>
        <a:p>
          <a:r>
            <a:rPr lang="es-MX" dirty="0" smtClean="0"/>
            <a:t>Es una forma de abuso de poder que tiene por finalidad excluir o someter al otro.</a:t>
          </a:r>
        </a:p>
        <a:p>
          <a:r>
            <a:rPr lang="es-MX" dirty="0" smtClean="0"/>
            <a:t> Puede manifestarse como agresión física, acoso sexual </a:t>
          </a:r>
          <a:r>
            <a:rPr lang="es-MX" dirty="0" smtClean="0"/>
            <a:t> hostigamiento o acoso,  y </a:t>
          </a:r>
          <a:r>
            <a:rPr lang="es-MX" dirty="0" smtClean="0"/>
            <a:t>violencia psicológica.</a:t>
          </a:r>
        </a:p>
        <a:p>
          <a:r>
            <a:rPr lang="es-MX" dirty="0" smtClean="0"/>
            <a:t> </a:t>
          </a:r>
          <a:endParaRPr lang="es-MX" dirty="0"/>
        </a:p>
      </dgm:t>
    </dgm:pt>
    <dgm:pt modelId="{05362960-A6D9-4C31-8A5B-7F251DF6362F}" type="parTrans" cxnId="{F42DCDB4-B7A1-4280-B326-C631D8B58C82}">
      <dgm:prSet/>
      <dgm:spPr/>
      <dgm:t>
        <a:bodyPr/>
        <a:lstStyle/>
        <a:p>
          <a:endParaRPr lang="es-MX"/>
        </a:p>
      </dgm:t>
    </dgm:pt>
    <dgm:pt modelId="{651D1FBC-5609-46DD-BE53-9B414A40F243}" type="sibTrans" cxnId="{F42DCDB4-B7A1-4280-B326-C631D8B58C82}">
      <dgm:prSet/>
      <dgm:spPr/>
      <dgm:t>
        <a:bodyPr/>
        <a:lstStyle/>
        <a:p>
          <a:endParaRPr lang="es-MX"/>
        </a:p>
      </dgm:t>
    </dgm:pt>
    <dgm:pt modelId="{49628DAA-1C24-472A-B18F-07D274A21C67}">
      <dgm:prSet/>
      <dgm:spPr/>
      <dgm:t>
        <a:bodyPr/>
        <a:lstStyle/>
        <a:p>
          <a:r>
            <a:rPr lang="es-MX" dirty="0" smtClean="0"/>
            <a:t>Aquellos actos de hostigamiento, acoso o malos tratos en contra del trabajador, que pueden dañar su integridad o salud.</a:t>
          </a:r>
        </a:p>
        <a:p>
          <a:r>
            <a:rPr lang="es-MX" dirty="0" smtClean="0"/>
            <a:t>Puede ejercerse por acción u omisión. </a:t>
          </a:r>
        </a:p>
        <a:p>
          <a:r>
            <a:rPr lang="es-MX" dirty="0" smtClean="0"/>
            <a:t>Afecta la salud y el bienestar de las personas que trabajan. </a:t>
          </a:r>
        </a:p>
        <a:p>
          <a:r>
            <a:rPr lang="es-MX" dirty="0" smtClean="0"/>
            <a:t>Configura una violación a los derechos humanos y laborales </a:t>
          </a:r>
        </a:p>
        <a:p>
          <a:endParaRPr lang="es-MX" dirty="0" smtClean="0"/>
        </a:p>
        <a:p>
          <a:endParaRPr lang="es-MX" dirty="0"/>
        </a:p>
      </dgm:t>
    </dgm:pt>
    <dgm:pt modelId="{59BF2D8A-7C28-4218-9E61-716DC5975630}" type="sibTrans" cxnId="{96E5916B-FBF2-414D-B3AE-637AC7AFF2DD}">
      <dgm:prSet/>
      <dgm:spPr/>
      <dgm:t>
        <a:bodyPr/>
        <a:lstStyle/>
        <a:p>
          <a:endParaRPr lang="es-MX"/>
        </a:p>
      </dgm:t>
    </dgm:pt>
    <dgm:pt modelId="{36747961-B451-4FEF-93AD-558747BB1F0F}" type="parTrans" cxnId="{96E5916B-FBF2-414D-B3AE-637AC7AFF2DD}">
      <dgm:prSet/>
      <dgm:spPr/>
      <dgm:t>
        <a:bodyPr/>
        <a:lstStyle/>
        <a:p>
          <a:endParaRPr lang="es-MX"/>
        </a:p>
      </dgm:t>
    </dgm:pt>
    <dgm:pt modelId="{901C079E-4D63-41A6-9363-8B81F1167CA5}" type="pres">
      <dgm:prSet presAssocID="{D0917341-DB01-4B3E-9096-904407D7412D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62C987FA-F3D0-41EE-B53F-E4093B89D2EE}" type="pres">
      <dgm:prSet presAssocID="{D0917341-DB01-4B3E-9096-904407D7412D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DEC981-B1A7-4FCA-A71E-FBCD387D5322}" type="pres">
      <dgm:prSet presAssocID="{D0917341-DB01-4B3E-9096-904407D7412D}" presName="LeftNode" presStyleLbl="bgImgPlace1" presStyleIdx="0" presStyleCnt="2" custScaleX="407249" custScaleY="87061" custLinFactNeighborX="45673" custLinFactNeighborY="-31633">
        <dgm:presLayoutVars>
          <dgm:chMax val="2"/>
          <dgm:chPref val="2"/>
        </dgm:presLayoutVars>
      </dgm:prSet>
      <dgm:spPr/>
      <dgm:t>
        <a:bodyPr/>
        <a:lstStyle/>
        <a:p>
          <a:endParaRPr lang="es-MX"/>
        </a:p>
      </dgm:t>
    </dgm:pt>
    <dgm:pt modelId="{C8A424F0-6CFE-4FB4-8124-966A729670C5}" type="pres">
      <dgm:prSet presAssocID="{D0917341-DB01-4B3E-9096-904407D7412D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093EB2B-D70A-43CB-878B-B73E98EAA808}" type="pres">
      <dgm:prSet presAssocID="{D0917341-DB01-4B3E-9096-904407D7412D}" presName="RightNode" presStyleLbl="bgImgPlace1" presStyleIdx="1" presStyleCnt="2" custScaleX="388365" custScaleY="91351" custLinFactX="-8093" custLinFactNeighborX="-100000" custLinFactNeighborY="26507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AA26A791-16A0-4098-83B3-2FB60B025C79}" type="pres">
      <dgm:prSet presAssocID="{D0917341-DB01-4B3E-9096-904407D7412D}" presName="TopArrow" presStyleLbl="node1" presStyleIdx="0" presStyleCnt="2" custLinFactNeighborX="-47329" custLinFactNeighborY="-46410"/>
      <dgm:spPr/>
    </dgm:pt>
    <dgm:pt modelId="{6284FBCE-2918-450F-B47A-08A8AC8A5D7D}" type="pres">
      <dgm:prSet presAssocID="{D0917341-DB01-4B3E-9096-904407D7412D}" presName="BottomArrow" presStyleLbl="node1" presStyleIdx="1" presStyleCnt="2" custLinFactNeighborX="-35679" custLinFactNeighborY="7282"/>
      <dgm:spPr/>
    </dgm:pt>
  </dgm:ptLst>
  <dgm:cxnLst>
    <dgm:cxn modelId="{384E6D7D-AEFF-41FF-84DB-299E5AD89CD6}" type="presOf" srcId="{81517B50-FBB9-4C56-89F9-715D72260435}" destId="{62C987FA-F3D0-41EE-B53F-E4093B89D2EE}" srcOrd="0" destOrd="0" presId="urn:microsoft.com/office/officeart/2009/layout/ReverseList"/>
    <dgm:cxn modelId="{866CE5F5-940C-4085-A446-AC0FE7B29CB3}" type="presOf" srcId="{49628DAA-1C24-472A-B18F-07D274A21C67}" destId="{C093EB2B-D70A-43CB-878B-B73E98EAA808}" srcOrd="1" destOrd="0" presId="urn:microsoft.com/office/officeart/2009/layout/ReverseList"/>
    <dgm:cxn modelId="{96E5916B-FBF2-414D-B3AE-637AC7AFF2DD}" srcId="{D0917341-DB01-4B3E-9096-904407D7412D}" destId="{49628DAA-1C24-472A-B18F-07D274A21C67}" srcOrd="1" destOrd="0" parTransId="{36747961-B451-4FEF-93AD-558747BB1F0F}" sibTransId="{59BF2D8A-7C28-4218-9E61-716DC5975630}"/>
    <dgm:cxn modelId="{F42DCDB4-B7A1-4280-B326-C631D8B58C82}" srcId="{D0917341-DB01-4B3E-9096-904407D7412D}" destId="{81517B50-FBB9-4C56-89F9-715D72260435}" srcOrd="0" destOrd="0" parTransId="{05362960-A6D9-4C31-8A5B-7F251DF6362F}" sibTransId="{651D1FBC-5609-46DD-BE53-9B414A40F243}"/>
    <dgm:cxn modelId="{00BB035E-E900-4D61-B93B-E5B787AB7602}" type="presOf" srcId="{D0917341-DB01-4B3E-9096-904407D7412D}" destId="{901C079E-4D63-41A6-9363-8B81F1167CA5}" srcOrd="0" destOrd="0" presId="urn:microsoft.com/office/officeart/2009/layout/ReverseList"/>
    <dgm:cxn modelId="{3AB340FC-7220-4CBC-8ECB-AAE1C2E62C85}" type="presOf" srcId="{49628DAA-1C24-472A-B18F-07D274A21C67}" destId="{C8A424F0-6CFE-4FB4-8124-966A729670C5}" srcOrd="0" destOrd="0" presId="urn:microsoft.com/office/officeart/2009/layout/ReverseList"/>
    <dgm:cxn modelId="{5B3FAB7F-C20C-40B3-9B35-FFD19EF26941}" type="presOf" srcId="{81517B50-FBB9-4C56-89F9-715D72260435}" destId="{2ADEC981-B1A7-4FCA-A71E-FBCD387D5322}" srcOrd="1" destOrd="0" presId="urn:microsoft.com/office/officeart/2009/layout/ReverseList"/>
    <dgm:cxn modelId="{AD773982-5275-4342-B054-C19F67C747B7}" type="presParOf" srcId="{901C079E-4D63-41A6-9363-8B81F1167CA5}" destId="{62C987FA-F3D0-41EE-B53F-E4093B89D2EE}" srcOrd="0" destOrd="0" presId="urn:microsoft.com/office/officeart/2009/layout/ReverseList"/>
    <dgm:cxn modelId="{5B46526C-E87F-44F8-9A5C-B7F865594D66}" type="presParOf" srcId="{901C079E-4D63-41A6-9363-8B81F1167CA5}" destId="{2ADEC981-B1A7-4FCA-A71E-FBCD387D5322}" srcOrd="1" destOrd="0" presId="urn:microsoft.com/office/officeart/2009/layout/ReverseList"/>
    <dgm:cxn modelId="{B2FCFB84-D071-4E58-994D-894893703FC5}" type="presParOf" srcId="{901C079E-4D63-41A6-9363-8B81F1167CA5}" destId="{C8A424F0-6CFE-4FB4-8124-966A729670C5}" srcOrd="2" destOrd="0" presId="urn:microsoft.com/office/officeart/2009/layout/ReverseList"/>
    <dgm:cxn modelId="{90E912B0-5030-4AE2-8C1A-23864513033A}" type="presParOf" srcId="{901C079E-4D63-41A6-9363-8B81F1167CA5}" destId="{C093EB2B-D70A-43CB-878B-B73E98EAA808}" srcOrd="3" destOrd="0" presId="urn:microsoft.com/office/officeart/2009/layout/ReverseList"/>
    <dgm:cxn modelId="{4543D353-1A6B-423A-BBD0-97C6D66DB038}" type="presParOf" srcId="{901C079E-4D63-41A6-9363-8B81F1167CA5}" destId="{AA26A791-16A0-4098-83B3-2FB60B025C79}" srcOrd="4" destOrd="0" presId="urn:microsoft.com/office/officeart/2009/layout/ReverseList"/>
    <dgm:cxn modelId="{C946F2C2-499A-421A-8727-C5D039800A47}" type="presParOf" srcId="{901C079E-4D63-41A6-9363-8B81F1167CA5}" destId="{6284FBCE-2918-450F-B47A-08A8AC8A5D7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FFB02-3074-4685-B801-5C75A6425AD4}">
      <dsp:nvSpPr>
        <dsp:cNvPr id="0" name=""/>
        <dsp:cNvSpPr/>
      </dsp:nvSpPr>
      <dsp:spPr>
        <a:xfrm>
          <a:off x="0" y="447395"/>
          <a:ext cx="2100216" cy="12601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Adaptación</a:t>
          </a:r>
          <a:endParaRPr lang="es-ES" sz="1700" kern="1200" dirty="0"/>
        </a:p>
      </dsp:txBody>
      <dsp:txXfrm>
        <a:off x="0" y="447395"/>
        <a:ext cx="2100216" cy="1260129"/>
      </dsp:txXfrm>
    </dsp:sp>
    <dsp:sp modelId="{D67421A5-2B5F-4B2D-95C3-A97F3D9F6CEB}">
      <dsp:nvSpPr>
        <dsp:cNvPr id="0" name=""/>
        <dsp:cNvSpPr/>
      </dsp:nvSpPr>
      <dsp:spPr>
        <a:xfrm>
          <a:off x="0" y="1917546"/>
          <a:ext cx="2100216" cy="12601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Características inherentes al ser  humano independiente de lo social</a:t>
          </a:r>
          <a:endParaRPr lang="es-ES" sz="1700" kern="1200" dirty="0"/>
        </a:p>
      </dsp:txBody>
      <dsp:txXfrm>
        <a:off x="0" y="1917546"/>
        <a:ext cx="2100216" cy="1260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C7A20-7EF1-4787-9FDD-E7CC4C6A0277}">
      <dsp:nvSpPr>
        <dsp:cNvPr id="0" name=""/>
        <dsp:cNvSpPr/>
      </dsp:nvSpPr>
      <dsp:spPr>
        <a:xfrm>
          <a:off x="653256" y="0"/>
          <a:ext cx="8294687" cy="3317875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6305D-C673-4737-9B94-D7871B744DA0}">
      <dsp:nvSpPr>
        <dsp:cNvPr id="0" name=""/>
        <dsp:cNvSpPr/>
      </dsp:nvSpPr>
      <dsp:spPr>
        <a:xfrm>
          <a:off x="1648618" y="580628"/>
          <a:ext cx="2737246" cy="162575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6916" rIns="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100" kern="1200" dirty="0" smtClean="0"/>
            <a:t>ACTIVA</a:t>
          </a:r>
          <a:endParaRPr lang="es-ES" sz="6100" kern="1200" dirty="0"/>
        </a:p>
      </dsp:txBody>
      <dsp:txXfrm>
        <a:off x="1648618" y="580628"/>
        <a:ext cx="2737246" cy="1625758"/>
      </dsp:txXfrm>
    </dsp:sp>
    <dsp:sp modelId="{324D0C82-519E-41A4-B2E2-7CEF7F437945}">
      <dsp:nvSpPr>
        <dsp:cNvPr id="0" name=""/>
        <dsp:cNvSpPr/>
      </dsp:nvSpPr>
      <dsp:spPr>
        <a:xfrm>
          <a:off x="4800600" y="1111488"/>
          <a:ext cx="3234928" cy="162575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6916" rIns="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100" kern="1200" dirty="0" smtClean="0"/>
            <a:t>PASIVA</a:t>
          </a:r>
          <a:endParaRPr lang="es-ES" sz="6100" kern="1200" dirty="0"/>
        </a:p>
      </dsp:txBody>
      <dsp:txXfrm>
        <a:off x="4800600" y="1111488"/>
        <a:ext cx="3234928" cy="1625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EC981-B1A7-4FCA-A71E-FBCD387D5322}">
      <dsp:nvSpPr>
        <dsp:cNvPr id="0" name=""/>
        <dsp:cNvSpPr/>
      </dsp:nvSpPr>
      <dsp:spPr>
        <a:xfrm rot="16200000">
          <a:off x="2239725" y="-2198441"/>
          <a:ext cx="2444775" cy="698862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Es una forma de abuso de poder que tiene por finalidad excluir o someter al otro.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 Puede manifestarse como agresión física, acoso sexual </a:t>
          </a:r>
          <a:r>
            <a:rPr lang="es-MX" sz="1800" kern="1200" dirty="0" smtClean="0"/>
            <a:t> hostigamiento o acoso,  y </a:t>
          </a:r>
          <a:r>
            <a:rPr lang="es-MX" sz="1800" kern="1200" dirty="0" smtClean="0"/>
            <a:t>violencia psicológica.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 </a:t>
          </a:r>
          <a:endParaRPr lang="es-MX" sz="1800" kern="1200" dirty="0"/>
        </a:p>
      </dsp:txBody>
      <dsp:txXfrm rot="5400000">
        <a:off x="87165" y="192851"/>
        <a:ext cx="6869262" cy="2206043"/>
      </dsp:txXfrm>
    </dsp:sp>
    <dsp:sp modelId="{C093EB2B-D70A-43CB-878B-B73E98EAA808}">
      <dsp:nvSpPr>
        <dsp:cNvPr id="0" name=""/>
        <dsp:cNvSpPr/>
      </dsp:nvSpPr>
      <dsp:spPr>
        <a:xfrm rot="5400000">
          <a:off x="2049662" y="-403771"/>
          <a:ext cx="2565244" cy="666456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107950" rIns="64770" bIns="10795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Aquellos actos de hostigamiento, acoso o malos tratos en contra del trabajador, que pueden dañar su integridad o salud.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Puede ejercerse por acción u omisión.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Afecta la salud y el bienestar de las personas que trabajan.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Configura una violación a los derechos humanos y laborales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700" kern="1200" dirty="0"/>
        </a:p>
      </dsp:txBody>
      <dsp:txXfrm rot="-5400000">
        <a:off x="1" y="1771137"/>
        <a:ext cx="6539321" cy="2314750"/>
      </dsp:txXfrm>
    </dsp:sp>
    <dsp:sp modelId="{AA26A791-16A0-4098-83B3-2FB60B025C79}">
      <dsp:nvSpPr>
        <dsp:cNvPr id="0" name=""/>
        <dsp:cNvSpPr/>
      </dsp:nvSpPr>
      <dsp:spPr>
        <a:xfrm>
          <a:off x="1829089" y="-832546"/>
          <a:ext cx="1793980" cy="179389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4FBCE-2918-450F-B47A-08A8AC8A5D7D}">
      <dsp:nvSpPr>
        <dsp:cNvPr id="0" name=""/>
        <dsp:cNvSpPr/>
      </dsp:nvSpPr>
      <dsp:spPr>
        <a:xfrm rot="10800000">
          <a:off x="2038088" y="2704630"/>
          <a:ext cx="1793980" cy="179389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47FFE-9608-4FEA-9AB4-44A33845EDB5}" type="datetimeFigureOut">
              <a:rPr lang="es-MX" smtClean="0"/>
              <a:t>18/07/2020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BFAA5-7B0F-4E45-9207-2B5EF77DCA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1824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507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652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Shape 5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Shape 6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Shape 6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9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9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16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8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76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01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335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6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331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29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173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71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871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190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3076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2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3200" dirty="0" smtClean="0"/>
              <a:t>La violencia laboral, un riesgo psicosocial emergente en el teletrabajo en tiempos de COVID-19</a:t>
            </a:r>
            <a:endParaRPr lang="es-MX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dirty="0" smtClean="0"/>
              <a:t>Sara Unda  Rojas</a:t>
            </a:r>
          </a:p>
          <a:p>
            <a:pPr algn="r"/>
            <a:r>
              <a:rPr lang="es-MX" dirty="0" smtClean="0"/>
              <a:t>FES Zaragoza UNAM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485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Conocer la diferencia entre Agresión y </a:t>
            </a:r>
            <a:r>
              <a:rPr lang="es-MX" dirty="0" smtClean="0"/>
              <a:t>Violencia</a:t>
            </a:r>
          </a:p>
          <a:p>
            <a:r>
              <a:rPr lang="es-MX" dirty="0" smtClean="0"/>
              <a:t>Conocer la definición de Violencia laboral y sus diferentes manifestaciones</a:t>
            </a:r>
            <a:endParaRPr lang="es-MX" dirty="0" smtClean="0"/>
          </a:p>
          <a:p>
            <a:r>
              <a:rPr lang="es-MX" dirty="0" smtClean="0"/>
              <a:t>Identificar las  características de la  </a:t>
            </a:r>
            <a:r>
              <a:rPr lang="es-MX" dirty="0" smtClean="0"/>
              <a:t>violencia laboral dentro del teletrabajo o </a:t>
            </a:r>
            <a:r>
              <a:rPr lang="es-MX" dirty="0" smtClean="0"/>
              <a:t>h</a:t>
            </a:r>
            <a:r>
              <a:rPr lang="es-MX" dirty="0" smtClean="0"/>
              <a:t>ome-</a:t>
            </a:r>
            <a:r>
              <a:rPr lang="es-MX" dirty="0" err="1" smtClean="0"/>
              <a:t>oficce</a:t>
            </a:r>
            <a:endParaRPr lang="es-MX" dirty="0" smtClean="0"/>
          </a:p>
          <a:p>
            <a:r>
              <a:rPr lang="es-MX" dirty="0" smtClean="0"/>
              <a:t>Conocer las características </a:t>
            </a:r>
            <a:r>
              <a:rPr lang="es-MX" dirty="0" smtClean="0"/>
              <a:t>y </a:t>
            </a:r>
            <a:r>
              <a:rPr lang="es-MX" dirty="0" smtClean="0"/>
              <a:t>sus manifestaciones en la </a:t>
            </a:r>
            <a:r>
              <a:rPr lang="es-MX" dirty="0" smtClean="0"/>
              <a:t>organización y las posibles repercusiones para la familia</a:t>
            </a:r>
            <a:endParaRPr lang="es-MX" dirty="0" smtClean="0"/>
          </a:p>
          <a:p>
            <a:r>
              <a:rPr lang="es-MX" dirty="0" smtClean="0"/>
              <a:t>Conocer e identificar las posibles consecuencias en la salud del trabajador  o trabajadora </a:t>
            </a:r>
            <a:endParaRPr lang="es-MX" dirty="0" smtClean="0"/>
          </a:p>
          <a:p>
            <a:r>
              <a:rPr lang="es-MX" dirty="0" smtClean="0"/>
              <a:t>Conocer algunas  características de </a:t>
            </a:r>
            <a:r>
              <a:rPr lang="es-MX" dirty="0" smtClean="0"/>
              <a:t>prevención e Intervención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90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Agresión Biológica</a:t>
            </a:r>
            <a:endParaRPr lang="es-MX" dirty="0"/>
          </a:p>
        </p:txBody>
      </p:sp>
      <p:pic>
        <p:nvPicPr>
          <p:cNvPr id="1030" name="Picture 6" descr="Resultado de imagen para evolucion del homb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91" y="2342314"/>
            <a:ext cx="571500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793373694"/>
              </p:ext>
            </p:extLst>
          </p:nvPr>
        </p:nvGraphicFramePr>
        <p:xfrm>
          <a:off x="8059783" y="1853754"/>
          <a:ext cx="2100216" cy="3625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" descr="Resultado de imagen para evolucion del homb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287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419" dirty="0"/>
              <a:t>Violencia  </a:t>
            </a:r>
            <a:endParaRPr dirty="0"/>
          </a:p>
        </p:txBody>
      </p:sp>
      <p:pic>
        <p:nvPicPr>
          <p:cNvPr id="451" name="Shape 451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18455" r="20653"/>
          <a:stretch/>
        </p:blipFill>
        <p:spPr>
          <a:xfrm>
            <a:off x="6229978" y="0"/>
            <a:ext cx="5263327" cy="64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495" y="1758462"/>
            <a:ext cx="5425483" cy="377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5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Violencia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614243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4370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title"/>
          </p:nvPr>
        </p:nvSpPr>
        <p:spPr>
          <a:xfrm>
            <a:off x="1592300" y="466867"/>
            <a:ext cx="102728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419"/>
              <a:t>Clases de violencia según el daño causado</a:t>
            </a:r>
            <a:endParaRPr/>
          </a:p>
        </p:txBody>
      </p:sp>
      <p:sp>
        <p:nvSpPr>
          <p:cNvPr id="484" name="Shape 484"/>
          <p:cNvSpPr/>
          <p:nvPr/>
        </p:nvSpPr>
        <p:spPr>
          <a:xfrm>
            <a:off x="9579409" y="3748683"/>
            <a:ext cx="1227600" cy="6332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419" sz="2400" dirty="0"/>
              <a:t>Física</a:t>
            </a:r>
            <a:endParaRPr sz="2400" dirty="0"/>
          </a:p>
          <a:p>
            <a:endParaRPr sz="2400" dirty="0"/>
          </a:p>
        </p:txBody>
      </p:sp>
      <p:sp>
        <p:nvSpPr>
          <p:cNvPr id="485" name="Shape 485"/>
          <p:cNvSpPr/>
          <p:nvPr/>
        </p:nvSpPr>
        <p:spPr>
          <a:xfrm>
            <a:off x="757353" y="2379067"/>
            <a:ext cx="1792400" cy="691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s-419" sz="2400" dirty="0"/>
              <a:t>Emocional</a:t>
            </a:r>
            <a:endParaRPr sz="2400" dirty="0"/>
          </a:p>
        </p:txBody>
      </p:sp>
      <p:sp>
        <p:nvSpPr>
          <p:cNvPr id="486" name="Shape 486"/>
          <p:cNvSpPr/>
          <p:nvPr/>
        </p:nvSpPr>
        <p:spPr>
          <a:xfrm>
            <a:off x="600890" y="4523163"/>
            <a:ext cx="1171787" cy="60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s-419" sz="2400" dirty="0"/>
              <a:t>Sexual</a:t>
            </a:r>
            <a:endParaRPr sz="2400" dirty="0"/>
          </a:p>
        </p:txBody>
      </p:sp>
      <p:sp>
        <p:nvSpPr>
          <p:cNvPr id="487" name="Shape 487"/>
          <p:cNvSpPr/>
          <p:nvPr/>
        </p:nvSpPr>
        <p:spPr>
          <a:xfrm>
            <a:off x="6939840" y="1649116"/>
            <a:ext cx="1674055" cy="40863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s-419" sz="2400"/>
              <a:t>Económica</a:t>
            </a:r>
            <a:endParaRPr sz="2400" dirty="0"/>
          </a:p>
        </p:txBody>
      </p:sp>
      <p:sp>
        <p:nvSpPr>
          <p:cNvPr id="489" name="Shape 489"/>
          <p:cNvSpPr txBox="1"/>
          <p:nvPr/>
        </p:nvSpPr>
        <p:spPr>
          <a:xfrm>
            <a:off x="2742292" y="1799267"/>
            <a:ext cx="2620400" cy="9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419" sz="2400" dirty="0"/>
              <a:t>Acción u omisión que puede causar un daño psicológico.</a:t>
            </a:r>
            <a:endParaRPr sz="2400" dirty="0"/>
          </a:p>
        </p:txBody>
      </p:sp>
      <p:sp>
        <p:nvSpPr>
          <p:cNvPr id="492" name="Shape 492"/>
          <p:cNvSpPr txBox="1"/>
          <p:nvPr/>
        </p:nvSpPr>
        <p:spPr>
          <a:xfrm>
            <a:off x="1772678" y="3786633"/>
            <a:ext cx="4009144" cy="2009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/>
            <a:r>
              <a:rPr lang="es-419" sz="2400" dirty="0"/>
              <a:t>Es cualquier comportamiento en el que una persona es utilizada para obtener estimulación o gratificación sexual.</a:t>
            </a:r>
            <a:endParaRPr sz="2400" dirty="0"/>
          </a:p>
        </p:txBody>
      </p:sp>
      <p:sp>
        <p:nvSpPr>
          <p:cNvPr id="494" name="Shape 494"/>
          <p:cNvSpPr txBox="1"/>
          <p:nvPr/>
        </p:nvSpPr>
        <p:spPr>
          <a:xfrm>
            <a:off x="8048578" y="1955433"/>
            <a:ext cx="3428800" cy="18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/>
            <a:r>
              <a:rPr lang="es-419" sz="2400" dirty="0"/>
              <a:t>Consiste en la utilización ilegal o no autorizada de los recursos económicos o las propiedades de una persona.</a:t>
            </a:r>
            <a:endParaRPr sz="2400" dirty="0"/>
          </a:p>
        </p:txBody>
      </p:sp>
      <p:sp>
        <p:nvSpPr>
          <p:cNvPr id="2" name="CuadroTexto 1"/>
          <p:cNvSpPr txBox="1"/>
          <p:nvPr/>
        </p:nvSpPr>
        <p:spPr>
          <a:xfrm flipH="1">
            <a:off x="6231986" y="4343933"/>
            <a:ext cx="4262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cualquier </a:t>
            </a:r>
            <a:r>
              <a:rPr lang="es-MX" sz="2400" dirty="0"/>
              <a:t>acción que ocasiona un daño no accidental, utilizando la fuerza </a:t>
            </a:r>
            <a:r>
              <a:rPr lang="es-MX" sz="2400" b="1" dirty="0"/>
              <a:t>física</a:t>
            </a:r>
            <a:r>
              <a:rPr lang="es-MX" sz="2400" dirty="0"/>
              <a:t> o algún objeto que pueda causar o no lesiones.</a:t>
            </a:r>
          </a:p>
        </p:txBody>
      </p:sp>
    </p:spTree>
    <p:extLst>
      <p:ext uri="{BB962C8B-B14F-4D97-AF65-F5344CB8AC3E}">
        <p14:creationId xmlns:p14="http://schemas.microsoft.com/office/powerpoint/2010/main" val="284056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Entorno Social y condiciones  sociales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738400" y="1803637"/>
            <a:ext cx="4637907" cy="4238563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Afecta a todos los trabajadores del mundo (OIT)</a:t>
            </a:r>
          </a:p>
          <a:p>
            <a:r>
              <a:rPr lang="es-MX" dirty="0" smtClean="0"/>
              <a:t>Producto de la deshumanización</a:t>
            </a:r>
          </a:p>
          <a:p>
            <a:r>
              <a:rPr lang="es-MX" dirty="0" smtClean="0"/>
              <a:t>Alta </a:t>
            </a:r>
            <a:r>
              <a:rPr lang="es-MX" dirty="0" smtClean="0"/>
              <a:t>competencia entre los trabajadores</a:t>
            </a:r>
          </a:p>
          <a:p>
            <a:r>
              <a:rPr lang="es-MX" dirty="0" smtClean="0"/>
              <a:t>Formas </a:t>
            </a:r>
            <a:r>
              <a:rPr lang="es-MX" dirty="0" smtClean="0"/>
              <a:t>de </a:t>
            </a:r>
            <a:r>
              <a:rPr lang="es-MX" dirty="0" smtClean="0"/>
              <a:t>control desmedido </a:t>
            </a:r>
          </a:p>
          <a:p>
            <a:r>
              <a:rPr lang="es-MX" dirty="0" smtClean="0"/>
              <a:t>Precarización del trabajo</a:t>
            </a:r>
          </a:p>
          <a:p>
            <a:r>
              <a:rPr lang="es-MX" dirty="0"/>
              <a:t>Ausencia de  políticas   de prevención de riesgos  </a:t>
            </a:r>
            <a:endParaRPr lang="es-MX" dirty="0" smtClean="0"/>
          </a:p>
          <a:p>
            <a:r>
              <a:rPr lang="es-MX" dirty="0" smtClean="0"/>
              <a:t>Falta </a:t>
            </a:r>
            <a:r>
              <a:rPr lang="es-MX" dirty="0" smtClean="0"/>
              <a:t>de responsabilidad de los  gobiernos y las </a:t>
            </a:r>
            <a:r>
              <a:rPr lang="es-MX" dirty="0" smtClean="0"/>
              <a:t>empresas</a:t>
            </a:r>
          </a:p>
          <a:p>
            <a:r>
              <a:rPr lang="es-MX" dirty="0" smtClean="0"/>
              <a:t>Pandemia del COVID-19</a:t>
            </a:r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4" name="AutoShape 2" descr="Resultado de imagen para causas psicologicas del mobb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330" y="1803637"/>
            <a:ext cx="3665764" cy="33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04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836022"/>
            <a:ext cx="4371033" cy="5222463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6100355" y="666206"/>
            <a:ext cx="5248002" cy="5467894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s-ES" altLang="es-ES" sz="2800" b="1" dirty="0">
                <a:solidFill>
                  <a:srgbClr val="0000FF"/>
                </a:solidFill>
              </a:rPr>
              <a:t>Conflicto.</a:t>
            </a:r>
            <a:r>
              <a:rPr lang="es-ES" altLang="es-ES" sz="2800" b="1" dirty="0"/>
              <a:t> </a:t>
            </a:r>
            <a:r>
              <a:rPr lang="es-ES_tradnl" altLang="es-ES" sz="2800" b="1" dirty="0">
                <a:cs typeface="Times New Roman" panose="02020603050405020304" pitchFamily="18" charset="0"/>
              </a:rPr>
              <a:t>Proceso que se inicia cuando una parte percibe que la otra ha frustrado o va a frustrar algún evento relevante para ella. </a:t>
            </a:r>
          </a:p>
          <a:p>
            <a:pPr>
              <a:lnSpc>
                <a:spcPct val="130000"/>
              </a:lnSpc>
            </a:pPr>
            <a:r>
              <a:rPr lang="es-ES" altLang="es-ES" sz="2800" b="1" dirty="0" smtClean="0">
                <a:solidFill>
                  <a:srgbClr val="008000"/>
                </a:solidFill>
              </a:rPr>
              <a:t>Violencia.</a:t>
            </a:r>
            <a:r>
              <a:rPr lang="es-ES" altLang="es-ES" sz="2800" b="1" dirty="0" smtClean="0"/>
              <a:t> Agresión extrema (física) para hacer daño intenso al agredido, e incluso la muerte. Un tipo de agresión.</a:t>
            </a:r>
          </a:p>
          <a:p>
            <a:pPr>
              <a:lnSpc>
                <a:spcPct val="30000"/>
              </a:lnSpc>
            </a:pPr>
            <a:endParaRPr lang="es-ES_tradnl" altLang="es-ES" sz="2800" b="1" dirty="0"/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433721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Formas </a:t>
            </a:r>
            <a:r>
              <a:rPr lang="es-MX" dirty="0"/>
              <a:t>de la violencia </a:t>
            </a:r>
            <a:r>
              <a:rPr lang="es-MX" dirty="0" smtClean="0"/>
              <a:t>laboral 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a</a:t>
            </a:r>
            <a:r>
              <a:rPr lang="es-MX" sz="3600" dirty="0" smtClean="0"/>
              <a:t>) </a:t>
            </a:r>
            <a:r>
              <a:rPr lang="es-MX" sz="3600" dirty="0"/>
              <a:t>Agresión </a:t>
            </a:r>
            <a:r>
              <a:rPr lang="es-MX" sz="3600" dirty="0" smtClean="0"/>
              <a:t>física</a:t>
            </a:r>
            <a:endParaRPr lang="es-MX" sz="3600" dirty="0" smtClean="0"/>
          </a:p>
          <a:p>
            <a:r>
              <a:rPr lang="es-MX" sz="3600" dirty="0" smtClean="0"/>
              <a:t>b)Acoso </a:t>
            </a:r>
            <a:r>
              <a:rPr lang="es-MX" sz="3600" dirty="0" smtClean="0"/>
              <a:t>psicológico, hostigamiento o </a:t>
            </a:r>
            <a:r>
              <a:rPr lang="es-MX" sz="3600" dirty="0" err="1" smtClean="0"/>
              <a:t>mobbing</a:t>
            </a:r>
            <a:endParaRPr lang="es-MX" sz="3600" dirty="0"/>
          </a:p>
          <a:p>
            <a:r>
              <a:rPr lang="es-MX" sz="3600" dirty="0" smtClean="0"/>
              <a:t>c) </a:t>
            </a:r>
            <a:r>
              <a:rPr lang="es-MX" sz="3600" dirty="0"/>
              <a:t>Acoso </a:t>
            </a:r>
            <a:r>
              <a:rPr lang="es-MX" sz="3600" dirty="0" smtClean="0"/>
              <a:t>por razones de género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31551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57234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Violencia Laboral</a:t>
            </a:r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871" y="3004457"/>
            <a:ext cx="3206347" cy="234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282046904"/>
              </p:ext>
            </p:extLst>
          </p:nvPr>
        </p:nvGraphicFramePr>
        <p:xfrm>
          <a:off x="1058092" y="1941057"/>
          <a:ext cx="6988628" cy="4367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999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Violencia Laboral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La  violencia  laboral  es  toda acción  que  manifieste  abuso  de  poder,  ejercida  en el  lugar de  trabajo por  el  empleador, personal  jerárquico o  en  quien  sea  delegada  la  función  de  mando,  un  tercero  vinculado directa o  indirectamente  a  el  o  quien  tenga  influencias  de  cualquier  tipo sobre la  superioridad.</a:t>
            </a:r>
          </a:p>
          <a:p>
            <a:r>
              <a:rPr lang="es-MX" dirty="0" smtClean="0"/>
              <a:t>Esta  </a:t>
            </a:r>
            <a:r>
              <a:rPr lang="es-MX" dirty="0"/>
              <a:t>acción  ejercida </a:t>
            </a:r>
            <a:r>
              <a:rPr lang="es-MX" dirty="0" smtClean="0"/>
              <a:t>atenta  </a:t>
            </a:r>
            <a:r>
              <a:rPr lang="es-MX" dirty="0"/>
              <a:t>contra  su  dignidad e integridad física, sexual,  psicológica o  social  mediante  </a:t>
            </a:r>
            <a:r>
              <a:rPr lang="es-MX" dirty="0" smtClean="0"/>
              <a:t>amenazas, </a:t>
            </a:r>
            <a:r>
              <a:rPr lang="es-MX" dirty="0"/>
              <a:t>intimidación, maltrato,  persecución , menosprecio, insultos,  bromas  sarcásticas reiteradas,  </a:t>
            </a:r>
            <a:r>
              <a:rPr lang="es-MX" dirty="0" smtClean="0"/>
              <a:t>discriminación, desvalorización  </a:t>
            </a:r>
            <a:r>
              <a:rPr lang="es-MX" dirty="0"/>
              <a:t>de  la  tarea realizada, imposición,  acoso,  acoso  sexual,  inequidad  salarial, </a:t>
            </a:r>
            <a:r>
              <a:rPr lang="es-MX" dirty="0" smtClean="0"/>
              <a:t>golpes</a:t>
            </a:r>
            <a:r>
              <a:rPr lang="es-MX" dirty="0"/>
              <a:t>, vejaciones  entre  otros (</a:t>
            </a:r>
            <a:r>
              <a:rPr lang="es-MX" dirty="0" err="1"/>
              <a:t>Inmujeres</a:t>
            </a:r>
            <a:r>
              <a:rPr lang="es-MX" dirty="0"/>
              <a:t> </a:t>
            </a:r>
            <a:r>
              <a:rPr lang="es-MX" dirty="0" smtClean="0"/>
              <a:t>, CDMX.)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547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Afectaciones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el caso de México, 80 por ciento de trabajadores mexicanos han padecido algún tipo de violencia psicológica (maltrato, humillación, insultos o </a:t>
            </a:r>
            <a:r>
              <a:rPr lang="es-MX" dirty="0" smtClean="0"/>
              <a:t>gritos) SPSS,  </a:t>
            </a:r>
          </a:p>
          <a:p>
            <a:r>
              <a:rPr lang="es-MX" dirty="0" smtClean="0"/>
              <a:t>Según OCC mundial 44</a:t>
            </a:r>
            <a:r>
              <a:rPr lang="es-MX" dirty="0"/>
              <a:t>% de los profesionistas han sufrido acoso </a:t>
            </a:r>
            <a:r>
              <a:rPr lang="es-MX" dirty="0" smtClean="0"/>
              <a:t>laboral.</a:t>
            </a:r>
          </a:p>
          <a:p>
            <a:r>
              <a:rPr lang="es-MX" dirty="0" smtClean="0"/>
              <a:t> </a:t>
            </a:r>
            <a:r>
              <a:rPr lang="es-MX" dirty="0"/>
              <a:t>65% ha sido testigo de casos de </a:t>
            </a:r>
            <a:r>
              <a:rPr lang="es-MX" dirty="0" err="1"/>
              <a:t>mobbing</a:t>
            </a:r>
            <a:r>
              <a:rPr lang="es-MX" dirty="0"/>
              <a:t> </a:t>
            </a:r>
            <a:endParaRPr lang="es-MX" dirty="0" smtClean="0"/>
          </a:p>
          <a:p>
            <a:r>
              <a:rPr lang="es-MX" dirty="0" smtClean="0"/>
              <a:t>45</a:t>
            </a:r>
            <a:r>
              <a:rPr lang="es-MX" dirty="0"/>
              <a:t>% dirigido a </a:t>
            </a:r>
            <a:r>
              <a:rPr lang="es-MX" dirty="0" smtClean="0"/>
              <a:t>superiores, 32</a:t>
            </a:r>
            <a:r>
              <a:rPr lang="es-MX" dirty="0"/>
              <a:t>% compañeros </a:t>
            </a:r>
            <a:endParaRPr lang="es-MX" dirty="0" smtClean="0"/>
          </a:p>
          <a:p>
            <a:r>
              <a:rPr lang="es-MX" dirty="0"/>
              <a:t>23% misma área laboral </a:t>
            </a:r>
            <a:r>
              <a:rPr lang="es-MX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7136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7237" y="867832"/>
            <a:ext cx="9601196" cy="1303867"/>
          </a:xfrm>
        </p:spPr>
        <p:txBody>
          <a:bodyPr/>
          <a:lstStyle/>
          <a:p>
            <a:r>
              <a:rPr lang="es-MX" dirty="0" smtClean="0"/>
              <a:t>Condiciones laborales propicias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Abuso del Poder</a:t>
            </a:r>
          </a:p>
          <a:p>
            <a:r>
              <a:rPr lang="es-MX" dirty="0" smtClean="0"/>
              <a:t>Liderazgo  Autoritario y centralizado</a:t>
            </a:r>
          </a:p>
          <a:p>
            <a:r>
              <a:rPr lang="es-MX" dirty="0" smtClean="0"/>
              <a:t>Conflictos Interpersonales crónicos</a:t>
            </a:r>
          </a:p>
          <a:p>
            <a:r>
              <a:rPr lang="es-MX" dirty="0" smtClean="0"/>
              <a:t>Toma  de  decisiones  centralizada</a:t>
            </a:r>
          </a:p>
          <a:p>
            <a:r>
              <a:rPr lang="es-MX" dirty="0" smtClean="0"/>
              <a:t>Problemas de Comunicación</a:t>
            </a:r>
          </a:p>
          <a:p>
            <a:r>
              <a:rPr lang="es-MX" dirty="0" smtClean="0"/>
              <a:t>Clima laboral hostil</a:t>
            </a:r>
          </a:p>
          <a:p>
            <a:r>
              <a:rPr lang="es-MX" dirty="0" smtClean="0"/>
              <a:t>Cultura laboral  violenta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14710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8401" y="391886"/>
            <a:ext cx="5438006" cy="914400"/>
          </a:xfrm>
        </p:spPr>
        <p:txBody>
          <a:bodyPr>
            <a:normAutofit/>
          </a:bodyPr>
          <a:lstStyle/>
          <a:p>
            <a:r>
              <a:rPr lang="es-MX" dirty="0" smtClean="0"/>
              <a:t>Tipos de </a:t>
            </a:r>
            <a:r>
              <a:rPr lang="es-MX" dirty="0" smtClean="0"/>
              <a:t>acoso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3143" y="1306286"/>
            <a:ext cx="5891348" cy="4735914"/>
          </a:xfrm>
        </p:spPr>
        <p:txBody>
          <a:bodyPr>
            <a:normAutofit fontScale="92500" lnSpcReduction="10000"/>
          </a:bodyPr>
          <a:lstStyle/>
          <a:p>
            <a:r>
              <a:rPr lang="es-MX" b="1" dirty="0"/>
              <a:t>Ascendente</a:t>
            </a:r>
          </a:p>
          <a:p>
            <a:r>
              <a:rPr lang="es-MX" dirty="0" smtClean="0"/>
              <a:t>El </a:t>
            </a:r>
            <a:r>
              <a:rPr lang="es-MX" dirty="0"/>
              <a:t>que ejercen uno o varios subordinados sobre aquella persona que ostenta un rango jerárquico superior en la organización. </a:t>
            </a:r>
          </a:p>
          <a:p>
            <a:r>
              <a:rPr lang="es-MX" b="1" dirty="0" smtClean="0"/>
              <a:t>Descendente</a:t>
            </a:r>
            <a:r>
              <a:rPr lang="es-MX" dirty="0" smtClean="0"/>
              <a:t> </a:t>
            </a:r>
            <a:endParaRPr lang="es-MX" dirty="0"/>
          </a:p>
          <a:p>
            <a:r>
              <a:rPr lang="es-MX" dirty="0"/>
              <a:t>•Pretende minar el ámbito psicológico del trabajador acosado para destacar frente a sus subordinados, para mantener su posición en la jerarquía laboral o puede tratarse de una estrategia empresarial </a:t>
            </a:r>
            <a:endParaRPr lang="es-MX" dirty="0" smtClean="0"/>
          </a:p>
          <a:p>
            <a:r>
              <a:rPr lang="es-MX" b="1" dirty="0" smtClean="0"/>
              <a:t>Horizontal</a:t>
            </a:r>
          </a:p>
          <a:p>
            <a:r>
              <a:rPr lang="es-MX" dirty="0" smtClean="0"/>
              <a:t>Un </a:t>
            </a:r>
            <a:r>
              <a:rPr lang="es-MX" dirty="0"/>
              <a:t>trabajador/a se ve acosado/a por un compañero con el mismo nivel jerárquico. </a:t>
            </a:r>
            <a:endParaRPr lang="es-MX" dirty="0" smtClean="0"/>
          </a:p>
          <a:p>
            <a:r>
              <a:rPr lang="es-MX" b="1" dirty="0" smtClean="0"/>
              <a:t>Mixto</a:t>
            </a:r>
          </a:p>
          <a:p>
            <a:r>
              <a:rPr lang="es-MX" dirty="0" smtClean="0"/>
              <a:t>Superior </a:t>
            </a:r>
            <a:r>
              <a:rPr lang="es-MX" dirty="0"/>
              <a:t>jerárquico y grupo de trabajo 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698" y="1761475"/>
            <a:ext cx="4014651" cy="2875839"/>
          </a:xfrm>
          <a:prstGeom prst="rect">
            <a:avLst/>
          </a:prstGeom>
        </p:spPr>
      </p:pic>
      <p:sp>
        <p:nvSpPr>
          <p:cNvPr id="6" name="Flecha abajo 5"/>
          <p:cNvSpPr/>
          <p:nvPr/>
        </p:nvSpPr>
        <p:spPr>
          <a:xfrm rot="10800000">
            <a:off x="6089575" y="1502228"/>
            <a:ext cx="589135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Flecha abajo 6"/>
          <p:cNvSpPr/>
          <p:nvPr/>
        </p:nvSpPr>
        <p:spPr>
          <a:xfrm>
            <a:off x="836023" y="2834639"/>
            <a:ext cx="602198" cy="10045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 derecha 7"/>
          <p:cNvSpPr/>
          <p:nvPr/>
        </p:nvSpPr>
        <p:spPr>
          <a:xfrm>
            <a:off x="4885509" y="4153988"/>
            <a:ext cx="978408" cy="4833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 abajo 8"/>
          <p:cNvSpPr/>
          <p:nvPr/>
        </p:nvSpPr>
        <p:spPr>
          <a:xfrm>
            <a:off x="5956662" y="567377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 derecha 9"/>
          <p:cNvSpPr/>
          <p:nvPr/>
        </p:nvSpPr>
        <p:spPr>
          <a:xfrm>
            <a:off x="5834522" y="574625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 abajo 10"/>
          <p:cNvSpPr/>
          <p:nvPr/>
        </p:nvSpPr>
        <p:spPr>
          <a:xfrm rot="10800000">
            <a:off x="5956663" y="531658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 derecha 11"/>
          <p:cNvSpPr/>
          <p:nvPr/>
        </p:nvSpPr>
        <p:spPr>
          <a:xfrm rot="10800000">
            <a:off x="5585027" y="5736166"/>
            <a:ext cx="8347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8334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Acoso sexual y por razones de  género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1" y="1693408"/>
            <a:ext cx="2667000" cy="213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1693408"/>
            <a:ext cx="3214059" cy="178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148" y="1739330"/>
            <a:ext cx="2597423" cy="212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743" y="3512518"/>
            <a:ext cx="2181405" cy="2539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981" y="3912392"/>
            <a:ext cx="2794203" cy="185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853" y="3912392"/>
            <a:ext cx="3416753" cy="222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Características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38400" y="1967593"/>
            <a:ext cx="8907829" cy="4074607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Chistes </a:t>
            </a:r>
            <a:r>
              <a:rPr lang="es-MX" dirty="0"/>
              <a:t>de contenido sexual sobre la mujer</a:t>
            </a:r>
          </a:p>
          <a:p>
            <a:r>
              <a:rPr lang="es-MX" dirty="0"/>
              <a:t>- Piropos / comentarios sexuales sobre las trabajadoras</a:t>
            </a:r>
          </a:p>
          <a:p>
            <a:r>
              <a:rPr lang="es-MX" dirty="0"/>
              <a:t>- Pedir reiteradamente citas</a:t>
            </a:r>
          </a:p>
          <a:p>
            <a:r>
              <a:rPr lang="es-MX" dirty="0"/>
              <a:t>- Acercamiento excesivo</a:t>
            </a:r>
          </a:p>
          <a:p>
            <a:r>
              <a:rPr lang="es-MX" dirty="0"/>
              <a:t>- Hacer gestos y miradas insinuantes </a:t>
            </a:r>
            <a:endParaRPr lang="es-MX" dirty="0" smtClean="0"/>
          </a:p>
          <a:p>
            <a:r>
              <a:rPr lang="es-MX" b="1" dirty="0" smtClean="0"/>
              <a:t>Intermedio</a:t>
            </a:r>
          </a:p>
          <a:p>
            <a:r>
              <a:rPr lang="es-MX" dirty="0"/>
              <a:t>Hacer preguntas sobre su vida sexual - Hacer insinuaciones sexuales - Pedir abiertamente relaciones </a:t>
            </a:r>
            <a:r>
              <a:rPr lang="es-MX" dirty="0" smtClean="0"/>
              <a:t>sexuales. Presionar </a:t>
            </a:r>
            <a:r>
              <a:rPr lang="es-MX" dirty="0"/>
              <a:t>después de la ruptura sentimental con un compañero </a:t>
            </a:r>
            <a:endParaRPr lang="es-MX" dirty="0" smtClean="0"/>
          </a:p>
          <a:p>
            <a:r>
              <a:rPr lang="es-MX" b="1" dirty="0" smtClean="0"/>
              <a:t>Grave</a:t>
            </a:r>
          </a:p>
          <a:p>
            <a:r>
              <a:rPr lang="es-MX" dirty="0"/>
              <a:t>Abrazos, besos no deseados - Tocamientos, pellizcos - Acorralamientos - Presiones para obtener sexo a cambio de mejoras o amenazas - Realizar actos sexuales bajo presión de despido - Asalto sexual </a:t>
            </a:r>
            <a:endParaRPr lang="es-MX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6" y="4655128"/>
            <a:ext cx="1828800" cy="151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2" y="612321"/>
            <a:ext cx="2867025" cy="145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695891"/>
            <a:ext cx="2196874" cy="167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863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Acoso por razones de género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38400" y="1902279"/>
            <a:ext cx="9374000" cy="4139921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Comportamiento realizado en función del sexo de una persona para atentar contra su dignidad y crear un entorno intimidatorio, degradante u ofensivo</a:t>
            </a:r>
            <a:r>
              <a:rPr lang="es-ES_tradnl" altLang="es-ES" dirty="0" smtClean="0"/>
              <a:t>.</a:t>
            </a:r>
          </a:p>
          <a:p>
            <a:r>
              <a:rPr lang="es-MX" altLang="es-ES" dirty="0"/>
              <a:t>1. Más amplio que acoso sexual (no sólo fin sexual).</a:t>
            </a:r>
          </a:p>
          <a:p>
            <a:r>
              <a:rPr lang="es-MX" altLang="es-ES" dirty="0"/>
              <a:t>2. En línea con acoso psicológico (incorpora diferencia de sexo de víctima).</a:t>
            </a:r>
          </a:p>
          <a:p>
            <a:r>
              <a:rPr lang="es-MX" altLang="es-ES" dirty="0"/>
              <a:t>3. Es violencia de género, al igual que acoso sexual.</a:t>
            </a:r>
          </a:p>
          <a:p>
            <a:r>
              <a:rPr lang="es-MX" dirty="0" smtClean="0"/>
              <a:t>Homofobia</a:t>
            </a:r>
          </a:p>
          <a:p>
            <a:r>
              <a:rPr lang="es-MX" dirty="0" smtClean="0"/>
              <a:t>Misoginia</a:t>
            </a:r>
          </a:p>
          <a:p>
            <a:r>
              <a:rPr lang="es-MX" dirty="0" smtClean="0"/>
              <a:t>Machismo</a:t>
            </a:r>
          </a:p>
          <a:p>
            <a:r>
              <a:rPr lang="es-MX" dirty="0" smtClean="0"/>
              <a:t>Discriminación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35457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Teletrabajo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738400" y="1867989"/>
            <a:ext cx="5772743" cy="4174211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Medidas de Confinamiento tienen sus problemas</a:t>
            </a:r>
          </a:p>
          <a:p>
            <a:r>
              <a:rPr lang="es-MX" dirty="0"/>
              <a:t>Los hogares se han convertido en un espacio multidisciplinar para la socialización, donde se educa, se cuida y a la vez se realiza el llamado trabajo </a:t>
            </a:r>
            <a:r>
              <a:rPr lang="es-MX" i="1" dirty="0"/>
              <a:t>“productivo”,</a:t>
            </a:r>
            <a:r>
              <a:rPr lang="es-MX" dirty="0"/>
              <a:t> </a:t>
            </a:r>
            <a:r>
              <a:rPr lang="es-MX" dirty="0" smtClean="0"/>
              <a:t>con efecto </a:t>
            </a:r>
            <a:r>
              <a:rPr lang="es-MX" dirty="0"/>
              <a:t>directo en el </a:t>
            </a:r>
            <a:r>
              <a:rPr lang="es-MX" dirty="0" smtClean="0"/>
              <a:t>trabajo</a:t>
            </a:r>
            <a:r>
              <a:rPr lang="es-MX" dirty="0"/>
              <a:t> </a:t>
            </a:r>
            <a:r>
              <a:rPr lang="es-MX" dirty="0" smtClean="0"/>
              <a:t>del hogar exacerbándolo.</a:t>
            </a:r>
          </a:p>
          <a:p>
            <a:r>
              <a:rPr lang="es-MX" dirty="0" smtClean="0"/>
              <a:t>La afectaciones son principalmente hacia las mujeres</a:t>
            </a:r>
          </a:p>
          <a:p>
            <a:r>
              <a:rPr lang="es-MX" dirty="0"/>
              <a:t>Como señala ONU </a:t>
            </a:r>
            <a:r>
              <a:rPr lang="es-MX" dirty="0" smtClean="0"/>
              <a:t>“</a:t>
            </a:r>
            <a:r>
              <a:rPr lang="es-MX" dirty="0"/>
              <a:t>el coronavirus golpea tres veces a las mujeres, por la salud, por la violencia doméstica y por cuidar a otros”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897" y="2024742"/>
            <a:ext cx="3880476" cy="25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23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Teletrabajo nuevas condiciones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127863" y="1828800"/>
            <a:ext cx="6984536" cy="421340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Hogares son  </a:t>
            </a:r>
            <a:r>
              <a:rPr lang="es-MX" dirty="0"/>
              <a:t>improvisados “centros de trabajo”, </a:t>
            </a:r>
            <a:endParaRPr lang="es-MX" dirty="0" smtClean="0"/>
          </a:p>
          <a:p>
            <a:r>
              <a:rPr lang="es-MX" dirty="0" smtClean="0"/>
              <a:t>Nuevos </a:t>
            </a:r>
            <a:r>
              <a:rPr lang="es-MX" dirty="0"/>
              <a:t>derechos y obligaciones y, también, nuevos riesgos laborales </a:t>
            </a:r>
            <a:r>
              <a:rPr lang="es-MX" dirty="0" smtClean="0"/>
              <a:t>emergentes.</a:t>
            </a:r>
          </a:p>
          <a:p>
            <a:r>
              <a:rPr lang="es-MX" dirty="0" smtClean="0"/>
              <a:t>En un contexto no  tradicional el teletrabajo ha </a:t>
            </a:r>
            <a:r>
              <a:rPr lang="es-MX" dirty="0"/>
              <a:t>llegado para quedarse</a:t>
            </a:r>
            <a:r>
              <a:rPr lang="es-MX" dirty="0" smtClean="0"/>
              <a:t>.</a:t>
            </a:r>
          </a:p>
          <a:p>
            <a:r>
              <a:rPr lang="es-MX" dirty="0" smtClean="0"/>
              <a:t>Puede </a:t>
            </a:r>
            <a:r>
              <a:rPr lang="es-MX" dirty="0"/>
              <a:t>ser muy nocivo si no se ponen límites y preservan los </a:t>
            </a:r>
            <a:r>
              <a:rPr lang="es-MX" dirty="0" smtClean="0"/>
              <a:t>derechos de </a:t>
            </a:r>
            <a:r>
              <a:rPr lang="es-MX" dirty="0"/>
              <a:t>la persona trabajadora (intimidad, desconexión digital, etc</a:t>
            </a:r>
            <a:r>
              <a:rPr lang="es-MX" dirty="0" smtClean="0"/>
              <a:t>.)</a:t>
            </a:r>
          </a:p>
          <a:p>
            <a:r>
              <a:rPr lang="es-MX" dirty="0" smtClean="0"/>
              <a:t> Descuidan las </a:t>
            </a:r>
            <a:r>
              <a:rPr lang="es-MX" dirty="0"/>
              <a:t>obligaciones empresariales en materia de prevención de riesgos de trabajo (ergonómicos, psicosociales, etc.) que no desaparecen por </a:t>
            </a:r>
            <a:r>
              <a:rPr lang="es-MX" dirty="0" err="1"/>
              <a:t>teletrabajar</a:t>
            </a:r>
            <a:r>
              <a:rPr lang="es-MX" dirty="0"/>
              <a:t>.</a:t>
            </a:r>
          </a:p>
        </p:txBody>
      </p:sp>
      <p:pic>
        <p:nvPicPr>
          <p:cNvPr id="1026" name="Picture 2" descr="https://www.workplacesrespond.org/wp-content/uploads/2020/04/CV11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" y="2339507"/>
            <a:ext cx="2939142" cy="195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63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Convenio 190 (OIT, 2019)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808514" y="2272937"/>
            <a:ext cx="8303886" cy="3769263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“…el </a:t>
            </a:r>
            <a:r>
              <a:rPr lang="es-MX" dirty="0"/>
              <a:t>derecho de toda persona a un mundo del trabajo libre de violencia y acoso, incluidos la violencia y el acoso por razón de </a:t>
            </a:r>
            <a:r>
              <a:rPr lang="es-MX" dirty="0" smtClean="0"/>
              <a:t>género</a:t>
            </a:r>
            <a:r>
              <a:rPr lang="es-MX" dirty="0"/>
              <a:t> </a:t>
            </a:r>
            <a:r>
              <a:rPr lang="es-MX" dirty="0" smtClean="0"/>
              <a:t>(…) y pueden </a:t>
            </a:r>
            <a:r>
              <a:rPr lang="es-MX" dirty="0"/>
              <a:t>constituir una violación o un abuso de los derechos humanos, y que la violencia y el acoso son una amenaza para la igualdad de oportunidades, y son inaceptables e incompatibles con el trabajo </a:t>
            </a:r>
            <a:r>
              <a:rPr lang="es-MX" dirty="0" smtClean="0"/>
              <a:t>decente (…)  y afectan </a:t>
            </a:r>
            <a:r>
              <a:rPr lang="es-MX" dirty="0"/>
              <a:t>de manera desproporcionada a las mujeres y las </a:t>
            </a:r>
            <a:r>
              <a:rPr lang="es-MX" dirty="0" smtClean="0"/>
              <a:t>niñas </a:t>
            </a:r>
            <a:r>
              <a:rPr lang="es-MX" dirty="0"/>
              <a:t>(además) la violencia doméstica puede afectar al empleo, la productividad así como la seguridad y salud,  </a:t>
            </a:r>
            <a:r>
              <a:rPr lang="es-MX" dirty="0" smtClean="0"/>
              <a:t>(por lo que) </a:t>
            </a:r>
            <a:r>
              <a:rPr lang="es-MX" dirty="0"/>
              <a:t>es indispensable </a:t>
            </a:r>
            <a:r>
              <a:rPr lang="es-MX" dirty="0" smtClean="0"/>
              <a:t>acabar </a:t>
            </a:r>
            <a:r>
              <a:rPr lang="es-MX" dirty="0"/>
              <a:t>con la violencia y el acoso en el mundo del </a:t>
            </a:r>
            <a:r>
              <a:rPr lang="es-MX" dirty="0" smtClean="0"/>
              <a:t>trabajo”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91" y="798100"/>
            <a:ext cx="2670761" cy="213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31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8400" y="798100"/>
            <a:ext cx="9374000" cy="1056826"/>
          </a:xfrm>
        </p:spPr>
        <p:txBody>
          <a:bodyPr/>
          <a:lstStyle/>
          <a:p>
            <a:r>
              <a:rPr lang="es-MX" dirty="0" smtClean="0"/>
              <a:t>Violencia de género por el teletrabajo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738400" y="1854926"/>
            <a:ext cx="9374000" cy="4187274"/>
          </a:xfrm>
        </p:spPr>
        <p:txBody>
          <a:bodyPr>
            <a:normAutofit/>
          </a:bodyPr>
          <a:lstStyle/>
          <a:p>
            <a:r>
              <a:rPr lang="es-MX" dirty="0"/>
              <a:t>La violencia de género, </a:t>
            </a:r>
            <a:r>
              <a:rPr lang="es-MX" dirty="0" smtClean="0"/>
              <a:t>se presenta en </a:t>
            </a:r>
            <a:r>
              <a:rPr lang="es-MX" dirty="0"/>
              <a:t>su versión doméstica, en el contexto laboral del teletrabajo y se coloca entre los riesgos de género emergentes </a:t>
            </a:r>
            <a:r>
              <a:rPr lang="es-MX" dirty="0" smtClean="0"/>
              <a:t>que </a:t>
            </a:r>
            <a:r>
              <a:rPr lang="es-MX" dirty="0"/>
              <a:t>llegaron con el </a:t>
            </a:r>
            <a:r>
              <a:rPr lang="es-MX" dirty="0" smtClean="0"/>
              <a:t>COVID-19.</a:t>
            </a:r>
          </a:p>
          <a:p>
            <a:r>
              <a:rPr lang="es-MX" dirty="0" smtClean="0"/>
              <a:t>Afecta mas  a las </a:t>
            </a:r>
            <a:r>
              <a:rPr lang="es-MX" dirty="0" err="1" smtClean="0"/>
              <a:t>teletrabajadoras</a:t>
            </a:r>
            <a:r>
              <a:rPr lang="es-MX" dirty="0"/>
              <a:t>, en la preservación de su derecho a la intimidad y su vida privada. </a:t>
            </a:r>
            <a:r>
              <a:rPr lang="es-MX" dirty="0" smtClean="0"/>
              <a:t>Están  mas expuestas  </a:t>
            </a:r>
            <a:r>
              <a:rPr lang="es-MX" dirty="0"/>
              <a:t>al acoso por razón de sexo o de género, en el ámbito laboral</a:t>
            </a:r>
            <a:r>
              <a:rPr lang="es-MX" dirty="0" smtClean="0"/>
              <a:t>.</a:t>
            </a:r>
          </a:p>
          <a:p>
            <a:r>
              <a:rPr lang="es-MX" dirty="0" smtClean="0"/>
              <a:t>Por ejemplo los </a:t>
            </a:r>
            <a:r>
              <a:rPr lang="es-MX" dirty="0"/>
              <a:t>programas informáticos de vigilancia y control en remoto pueden convertirse en nuevas herramientas de acoso e intromisión en la intimidad de las mujeres.</a:t>
            </a: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790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violencia doméstica se </a:t>
            </a:r>
            <a:r>
              <a:rPr lang="es-MX" dirty="0"/>
              <a:t>traslada </a:t>
            </a:r>
            <a:r>
              <a:rPr lang="es-MX" dirty="0" smtClean="0"/>
              <a:t>a violencia </a:t>
            </a:r>
            <a:r>
              <a:rPr lang="es-MX" dirty="0"/>
              <a:t>en el trabajo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6476999" cy="3318936"/>
          </a:xfrm>
        </p:spPr>
        <p:txBody>
          <a:bodyPr/>
          <a:lstStyle/>
          <a:p>
            <a:r>
              <a:rPr lang="es-MX" dirty="0" smtClean="0"/>
              <a:t>Las mujeres están </a:t>
            </a:r>
            <a:r>
              <a:rPr lang="es-MX" dirty="0"/>
              <a:t>cargando con gran parte de la carga en el hogar, debido al cierre de las instalaciones escolares y de cuidado </a:t>
            </a:r>
            <a:r>
              <a:rPr lang="es-MX" dirty="0" smtClean="0"/>
              <a:t>infantil. Enfrentan </a:t>
            </a:r>
            <a:r>
              <a:rPr lang="es-MX" dirty="0"/>
              <a:t>altos riesgos de pérdida de trabajo e ingresos, </a:t>
            </a:r>
            <a:r>
              <a:rPr lang="es-MX" dirty="0" smtClean="0"/>
              <a:t>y mayores </a:t>
            </a:r>
            <a:r>
              <a:rPr lang="es-MX" dirty="0"/>
              <a:t>riesgos de violencia, explotación, abuso o acoso en tiempos de crisis y </a:t>
            </a:r>
            <a:r>
              <a:rPr lang="es-MX" dirty="0" smtClean="0"/>
              <a:t>cuarentena.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091" y="2822529"/>
            <a:ext cx="3209381" cy="193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44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err="1" smtClean="0"/>
              <a:t>Ciberacoso</a:t>
            </a:r>
            <a:r>
              <a:rPr lang="es-MX" dirty="0" smtClean="0"/>
              <a:t> nueva  forma de violencia laboral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2" y="2556932"/>
            <a:ext cx="6855822" cy="3318936"/>
          </a:xfrm>
        </p:spPr>
        <p:txBody>
          <a:bodyPr>
            <a:normAutofit fontScale="85000" lnSpcReduction="20000"/>
          </a:bodyPr>
          <a:lstStyle/>
          <a:p>
            <a:r>
              <a:rPr lang="es-MX" dirty="0"/>
              <a:t> </a:t>
            </a:r>
            <a:r>
              <a:rPr lang="es-MX" dirty="0" smtClean="0"/>
              <a:t>Conductas </a:t>
            </a:r>
            <a:r>
              <a:rPr lang="es-MX" dirty="0"/>
              <a:t>agresivas llevadas a cabo a través </a:t>
            </a:r>
            <a:r>
              <a:rPr lang="es-MX" dirty="0" smtClean="0"/>
              <a:t>delas </a:t>
            </a:r>
            <a:r>
              <a:rPr lang="es-MX" dirty="0"/>
              <a:t>tecnologías de la información y de la comunicación, y puede incluir imágenes/videoclips, </a:t>
            </a:r>
            <a:r>
              <a:rPr lang="es-MX" dirty="0" smtClean="0"/>
              <a:t>correos electrónicos </a:t>
            </a:r>
            <a:r>
              <a:rPr lang="es-MX" dirty="0"/>
              <a:t>o sitios de redes </a:t>
            </a:r>
            <a:r>
              <a:rPr lang="es-MX" dirty="0" smtClean="0"/>
              <a:t>sociales.</a:t>
            </a:r>
          </a:p>
          <a:p>
            <a:r>
              <a:rPr lang="es-MX" dirty="0" smtClean="0"/>
              <a:t>Es un </a:t>
            </a:r>
            <a:r>
              <a:rPr lang="es-MX" dirty="0"/>
              <a:t>fenómeno relativamente reciente e inexplorado, </a:t>
            </a:r>
            <a:endParaRPr lang="es-MX" dirty="0" smtClean="0"/>
          </a:p>
          <a:p>
            <a:r>
              <a:rPr lang="es-MX" dirty="0" smtClean="0"/>
              <a:t>Pretende ofender </a:t>
            </a:r>
            <a:r>
              <a:rPr lang="es-MX" dirty="0"/>
              <a:t>o excluir socialmente a la víctima o a afectar negativamente a su </a:t>
            </a:r>
            <a:r>
              <a:rPr lang="es-MX" dirty="0" smtClean="0"/>
              <a:t>trabajo.</a:t>
            </a:r>
          </a:p>
          <a:p>
            <a:r>
              <a:rPr lang="es-MX" dirty="0" smtClean="0"/>
              <a:t>“El </a:t>
            </a:r>
            <a:r>
              <a:rPr lang="es-MX" dirty="0" err="1"/>
              <a:t>ciberacoso</a:t>
            </a:r>
            <a:r>
              <a:rPr lang="es-MX" dirty="0"/>
              <a:t> directo implica que el autor dirige reiteradamente comunicaciones electrónicas indeseadas a la víctima", mientras que "el </a:t>
            </a:r>
            <a:r>
              <a:rPr lang="es-MX" dirty="0" err="1"/>
              <a:t>ciberacoso</a:t>
            </a:r>
            <a:r>
              <a:rPr lang="es-MX" dirty="0"/>
              <a:t> indirecto implica dirigir comunicaciones electrónicas indeseadas en una sola vez o reiteradamente"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2661435"/>
            <a:ext cx="2625633" cy="276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60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982663"/>
            <a:ext cx="9601200" cy="6096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Consecuencias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8384722" y="816430"/>
            <a:ext cx="2841171" cy="3458709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La </a:t>
            </a:r>
            <a:r>
              <a:rPr lang="es-MX" dirty="0"/>
              <a:t>violencia impacta en las personas de manera general. No sólo afecta en el desempeño laboral y en las relaciones interpersonales, sino que se manifiesta en el deterioro de la salud y en la prevalencia de otros riesgos psicosociales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1387929" y="1926772"/>
            <a:ext cx="24329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Individuales:</a:t>
            </a:r>
            <a:endParaRPr lang="es-MX" b="1" dirty="0"/>
          </a:p>
          <a:p>
            <a:r>
              <a:rPr lang="es-MX" dirty="0"/>
              <a:t>1. Psicológicas (ansiedad, baja autoestima, distorsiones cognitivas, </a:t>
            </a:r>
            <a:r>
              <a:rPr lang="es-MX" dirty="0" smtClean="0"/>
              <a:t>depresión etc..).</a:t>
            </a:r>
            <a:endParaRPr lang="es-MX" dirty="0"/>
          </a:p>
          <a:p>
            <a:r>
              <a:rPr lang="es-MX" dirty="0" smtClean="0"/>
              <a:t>2</a:t>
            </a:r>
            <a:r>
              <a:rPr lang="es-MX" dirty="0"/>
              <a:t>. Sociales (desconfianza, aislamiento, rencor, etc.).</a:t>
            </a:r>
          </a:p>
          <a:p>
            <a:r>
              <a:rPr lang="es-MX" dirty="0" smtClean="0"/>
              <a:t>3</a:t>
            </a:r>
            <a:r>
              <a:rPr lang="es-MX" dirty="0"/>
              <a:t>. </a:t>
            </a:r>
            <a:r>
              <a:rPr lang="es-MX" dirty="0" smtClean="0"/>
              <a:t>Psicosomáticas (dolores de cabeza, gastritis, colitis etc.</a:t>
            </a:r>
            <a:endParaRPr lang="es-MX" dirty="0"/>
          </a:p>
          <a:p>
            <a:r>
              <a:rPr lang="es-MX" dirty="0" smtClean="0"/>
              <a:t>4</a:t>
            </a:r>
            <a:r>
              <a:rPr lang="es-MX" dirty="0"/>
              <a:t>. Laborales (baja </a:t>
            </a:r>
            <a:r>
              <a:rPr lang="es-MX" dirty="0" smtClean="0"/>
              <a:t>motivación.</a:t>
            </a:r>
          </a:p>
          <a:p>
            <a:r>
              <a:rPr lang="es-MX" dirty="0" smtClean="0"/>
              <a:t>5. Estrés y estrés  postraumático</a:t>
            </a:r>
          </a:p>
          <a:p>
            <a:r>
              <a:rPr lang="es-MX" dirty="0" smtClean="0"/>
              <a:t>6. Incluso Suicidio</a:t>
            </a:r>
          </a:p>
          <a:p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4416878" y="1926772"/>
            <a:ext cx="2416629" cy="139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b="1" dirty="0" smtClean="0"/>
              <a:t>Organizacionales</a:t>
            </a:r>
            <a:endParaRPr lang="es-ES_tradnl" altLang="es-ES" b="1" dirty="0"/>
          </a:p>
          <a:p>
            <a:pPr marL="0" lvl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s-ES_tradnl" altLang="es-ES" dirty="0"/>
              <a:t>1. Bajo </a:t>
            </a:r>
            <a:r>
              <a:rPr lang="es-ES_tradnl" altLang="es-ES" dirty="0" smtClean="0"/>
              <a:t>rendimiento</a:t>
            </a:r>
            <a:r>
              <a:rPr lang="es-ES_tradnl" altLang="es-ES" dirty="0"/>
              <a:t>.</a:t>
            </a:r>
          </a:p>
          <a:p>
            <a:pPr marL="0" lvl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dirty="0" smtClean="0"/>
              <a:t>2</a:t>
            </a:r>
            <a:r>
              <a:rPr lang="es-ES_tradnl" altLang="es-ES" dirty="0"/>
              <a:t>. Más accidentes.</a:t>
            </a:r>
          </a:p>
          <a:p>
            <a:pPr marL="0" lvl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dirty="0" smtClean="0"/>
              <a:t>3</a:t>
            </a:r>
            <a:r>
              <a:rPr lang="es-ES_tradnl" altLang="es-ES" dirty="0"/>
              <a:t>. Absentismo.</a:t>
            </a:r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5249635" y="4924745"/>
            <a:ext cx="30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Sociales y familiares</a:t>
            </a:r>
          </a:p>
          <a:p>
            <a:r>
              <a:rPr lang="es-MX" dirty="0" smtClean="0"/>
              <a:t>Problemas  sociales </a:t>
            </a:r>
          </a:p>
          <a:p>
            <a:r>
              <a:rPr lang="es-MX" dirty="0" smtClean="0"/>
              <a:t>y desajustes  en su  adaptación</a:t>
            </a:r>
            <a:endParaRPr lang="es-MX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497" y="4171675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111" y="3114995"/>
            <a:ext cx="25336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64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290638"/>
            <a:ext cx="8482693" cy="435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390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1314450"/>
            <a:ext cx="74485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95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319213"/>
            <a:ext cx="75438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686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1333500"/>
            <a:ext cx="753427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505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972" y="636816"/>
            <a:ext cx="8132989" cy="547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657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Shape 5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1"/>
            <a:ext cx="11379112" cy="6451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1689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Shape 658"/>
          <p:cNvSpPr txBox="1">
            <a:spLocks noGrp="1"/>
          </p:cNvSpPr>
          <p:nvPr>
            <p:ph type="title" idx="4294967295"/>
          </p:nvPr>
        </p:nvSpPr>
        <p:spPr>
          <a:xfrm>
            <a:off x="0" y="-984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s-41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Respuestas sindicales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Shape 659"/>
          <p:cNvSpPr/>
          <p:nvPr/>
        </p:nvSpPr>
        <p:spPr>
          <a:xfrm>
            <a:off x="6619741" y="1343048"/>
            <a:ext cx="4391695" cy="4413808"/>
          </a:xfrm>
          <a:prstGeom prst="verticalScroll">
            <a:avLst>
              <a:gd name="adj" fmla="val 12500"/>
            </a:avLst>
          </a:prstGeom>
          <a:solidFill>
            <a:srgbClr val="3399FF"/>
          </a:solidFill>
          <a:ln w="9525" cap="flat" cmpd="sng">
            <a:solidFill>
              <a:srgbClr val="0033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marL="287859" indent="-279393" algn="ctr">
              <a:buClr>
                <a:schemeClr val="lt1"/>
              </a:buClr>
              <a:buSzPts val="1500"/>
              <a:buFont typeface="Noto Sans Symbols"/>
              <a:buChar char="✓"/>
            </a:pPr>
            <a:r>
              <a:rPr lang="es-419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Reivindicación de carácter salarial.</a:t>
            </a:r>
            <a:endParaRPr sz="1500"/>
          </a:p>
          <a:p>
            <a:pPr marL="287859" indent="-279393" algn="ctr">
              <a:buClr>
                <a:schemeClr val="lt1"/>
              </a:buClr>
              <a:buSzPts val="1500"/>
              <a:buFont typeface="Noto Sans Symbols"/>
              <a:buChar char="✓"/>
            </a:pPr>
            <a:r>
              <a:rPr lang="es-419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Atención a la violencia de tipo horizontal.</a:t>
            </a:r>
            <a:endParaRPr sz="1500"/>
          </a:p>
          <a:p>
            <a:pPr marL="287859" indent="-279393" algn="ctr">
              <a:buClr>
                <a:schemeClr val="lt1"/>
              </a:buClr>
              <a:buSzPts val="1500"/>
              <a:buFont typeface="Noto Sans Symbols"/>
              <a:buChar char="✓"/>
            </a:pPr>
            <a:r>
              <a:rPr lang="es-419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Repercusión individual y colectiva.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Shape 660" descr="Resultado de imagen para dirigente sindica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657" y="1665002"/>
            <a:ext cx="5277201" cy="37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Shape 661"/>
          <p:cNvSpPr txBox="1"/>
          <p:nvPr/>
        </p:nvSpPr>
        <p:spPr>
          <a:xfrm>
            <a:off x="8847786" y="6297770"/>
            <a:ext cx="27689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t" anchorCtr="0">
            <a:noAutofit/>
          </a:bodyPr>
          <a:lstStyle/>
          <a:p>
            <a:r>
              <a:rPr lang="es-419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(Gómez-Palavecino, 2014)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7482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375022"/>
          </a:xfrm>
        </p:spPr>
        <p:txBody>
          <a:bodyPr>
            <a:noAutofit/>
          </a:bodyPr>
          <a:lstStyle/>
          <a:p>
            <a:r>
              <a:rPr lang="es-MX" sz="8000" dirty="0" smtClean="0"/>
              <a:t>GRACIAS</a:t>
            </a:r>
            <a:endParaRPr lang="es-MX" sz="8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s-MX" sz="4000" dirty="0" smtClean="0"/>
          </a:p>
          <a:p>
            <a:pPr algn="ctr"/>
            <a:endParaRPr lang="es-MX" sz="4000" dirty="0"/>
          </a:p>
          <a:p>
            <a:pPr algn="ctr"/>
            <a:r>
              <a:rPr lang="es-MX" sz="4000" dirty="0" smtClean="0"/>
              <a:t>saraunda@unam.mx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1689653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2025</TotalTime>
  <Words>1467</Words>
  <Application>Microsoft Office PowerPoint</Application>
  <PresentationFormat>Panorámica</PresentationFormat>
  <Paragraphs>147</Paragraphs>
  <Slides>32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Garamond</vt:lpstr>
      <vt:lpstr>Noto Sans Symbols</vt:lpstr>
      <vt:lpstr>Times New Roman</vt:lpstr>
      <vt:lpstr>Orgánico</vt:lpstr>
      <vt:lpstr>La violencia laboral, un riesgo psicosocial emergente en el teletrabajo en tiempos de COVID-19</vt:lpstr>
      <vt:lpstr>Objetivos</vt:lpstr>
      <vt:lpstr>Agresión Biológica</vt:lpstr>
      <vt:lpstr>Violencia  </vt:lpstr>
      <vt:lpstr>Violencia</vt:lpstr>
      <vt:lpstr>Clases de violencia según el daño causado</vt:lpstr>
      <vt:lpstr>Entorno Social y condiciones  sociales</vt:lpstr>
      <vt:lpstr>Presentación de PowerPoint</vt:lpstr>
      <vt:lpstr>Formas de la violencia laboral </vt:lpstr>
      <vt:lpstr>Violencia Laboral</vt:lpstr>
      <vt:lpstr>Violencia Laboral</vt:lpstr>
      <vt:lpstr>Afectaciones </vt:lpstr>
      <vt:lpstr>Condiciones laborales propicias</vt:lpstr>
      <vt:lpstr>Tipos de acoso</vt:lpstr>
      <vt:lpstr>Acoso sexual y por razones de  género</vt:lpstr>
      <vt:lpstr>Características</vt:lpstr>
      <vt:lpstr>Acoso por razones de género </vt:lpstr>
      <vt:lpstr>El Teletrabajo</vt:lpstr>
      <vt:lpstr>El Teletrabajo nuevas condiciones</vt:lpstr>
      <vt:lpstr>Convenio 190 (OIT, 2019)</vt:lpstr>
      <vt:lpstr>Violencia de género por el teletrabajo</vt:lpstr>
      <vt:lpstr>La violencia doméstica se traslada a violencia en el trabajo </vt:lpstr>
      <vt:lpstr>Ciberacoso nueva  forma de violencia laboral</vt:lpstr>
      <vt:lpstr>Consecuencias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Respuestas sindicales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sobre Factores Psicosociales, Estrés y Salud Mental en el Trabajo IMSS  La relación entre la violencia en el trabajo  (Hostigamiento, acoso, Mobbing,  y los efectos  en  manifestaciones de estrés</dc:title>
  <dc:creator>Sara Unda</dc:creator>
  <cp:lastModifiedBy>Sara Unda</cp:lastModifiedBy>
  <cp:revision>74</cp:revision>
  <dcterms:created xsi:type="dcterms:W3CDTF">2018-08-20T02:25:22Z</dcterms:created>
  <dcterms:modified xsi:type="dcterms:W3CDTF">2020-07-19T00:21:24Z</dcterms:modified>
</cp:coreProperties>
</file>