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8" r:id="rId5"/>
    <p:sldId id="257" r:id="rId6"/>
  </p:sldIdLst>
  <p:sldSz cx="6858000" cy="9144000" type="letter"/>
  <p:notesSz cx="6985000" cy="9271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65">
          <p15:clr>
            <a:srgbClr val="A4A3A4"/>
          </p15:clr>
        </p15:guide>
        <p15:guide id="2" pos="166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1A0D840-E4E0-5B8F-03D6-5CD492521128}" name="María Fernanda Torres Casis" initials="MC" userId="S::fernanda.torres@iecm.mx::047c8f16-333b-4021-9824-f339f8ef496b" providerId="AD"/>
  <p188:author id="{A610788F-023C-705E-E9EF-42C7A130A225}" name="Arturo Araiza Muñoz" initials="AM" userId="S::arturo.araiza@iecm.mx::e4e1cb04-7b6b-4230-9fdf-1d1dac1a18ab" providerId="AD"/>
  <p188:author id="{DFECAFD0-F775-BE06-F8BB-409B3D817D1D}" name="Usuario invitado" initials="Ui" userId="S::urn:spo:anon#d05c7690664d5940fb4a450710f6386b63552c6ba0989198ff072bf401e96382::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uis Ambrosio" initials="L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BB57D6-D32F-4443-A840-348AEFED8C74}" v="2" dt="2025-10-17T19:24:43.6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00" d="100"/>
          <a:sy n="200" d="100"/>
        </p:scale>
        <p:origin x="474" y="144"/>
      </p:cViewPr>
      <p:guideLst>
        <p:guide orient="horz" pos="5465"/>
        <p:guide pos="16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úl Alberto Herrera Ramírez" userId="S::raul.herrera@iecm.mx::fc82812a-0547-43dd-b6cf-ff69627316c9" providerId="AD" clId="Web-{01AC707A-240F-FD9C-3AF8-A85E77D7A860}"/>
    <pc:docChg chg="modSld">
      <pc:chgData name="Raúl Alberto Herrera Ramírez" userId="S::raul.herrera@iecm.mx::fc82812a-0547-43dd-b6cf-ff69627316c9" providerId="AD" clId="Web-{01AC707A-240F-FD9C-3AF8-A85E77D7A860}" dt="2025-10-15T22:43:33.503" v="14" actId="1076"/>
      <pc:docMkLst>
        <pc:docMk/>
      </pc:docMkLst>
      <pc:sldChg chg="modSp">
        <pc:chgData name="Raúl Alberto Herrera Ramírez" userId="S::raul.herrera@iecm.mx::fc82812a-0547-43dd-b6cf-ff69627316c9" providerId="AD" clId="Web-{01AC707A-240F-FD9C-3AF8-A85E77D7A860}" dt="2025-10-15T22:43:33.503" v="14" actId="1076"/>
        <pc:sldMkLst>
          <pc:docMk/>
          <pc:sldMk cId="61473846" sldId="257"/>
        </pc:sldMkLst>
        <pc:spChg chg="mod">
          <ac:chgData name="Raúl Alberto Herrera Ramírez" userId="S::raul.herrera@iecm.mx::fc82812a-0547-43dd-b6cf-ff69627316c9" providerId="AD" clId="Web-{01AC707A-240F-FD9C-3AF8-A85E77D7A860}" dt="2025-10-15T22:43:33.503" v="14" actId="1076"/>
          <ac:spMkLst>
            <pc:docMk/>
            <pc:sldMk cId="61473846" sldId="257"/>
            <ac:spMk id="4" creationId="{4C64F657-D7A1-06FC-2CEC-3942114D46A4}"/>
          </ac:spMkLst>
        </pc:spChg>
      </pc:sldChg>
    </pc:docChg>
  </pc:docChgLst>
  <pc:docChgLst>
    <pc:chgData name="Raúl Alberto Herrera Ramírez" userId="S::raul.herrera@iecm.mx::fc82812a-0547-43dd-b6cf-ff69627316c9" providerId="AD" clId="Web-{DBF9540E-A62F-404D-F6A0-C3C0163E8655}"/>
    <pc:docChg chg="modSld">
      <pc:chgData name="Raúl Alberto Herrera Ramírez" userId="S::raul.herrera@iecm.mx::fc82812a-0547-43dd-b6cf-ff69627316c9" providerId="AD" clId="Web-{DBF9540E-A62F-404D-F6A0-C3C0163E8655}" dt="2025-10-15T23:12:56.035" v="1" actId="20577"/>
      <pc:docMkLst>
        <pc:docMk/>
      </pc:docMkLst>
      <pc:sldChg chg="modSp">
        <pc:chgData name="Raúl Alberto Herrera Ramírez" userId="S::raul.herrera@iecm.mx::fc82812a-0547-43dd-b6cf-ff69627316c9" providerId="AD" clId="Web-{DBF9540E-A62F-404D-F6A0-C3C0163E8655}" dt="2025-10-15T23:12:56.035" v="1" actId="20577"/>
        <pc:sldMkLst>
          <pc:docMk/>
          <pc:sldMk cId="61473846" sldId="257"/>
        </pc:sldMkLst>
        <pc:spChg chg="mod">
          <ac:chgData name="Raúl Alberto Herrera Ramírez" userId="S::raul.herrera@iecm.mx::fc82812a-0547-43dd-b6cf-ff69627316c9" providerId="AD" clId="Web-{DBF9540E-A62F-404D-F6A0-C3C0163E8655}" dt="2025-10-15T23:12:56.035" v="1" actId="20577"/>
          <ac:spMkLst>
            <pc:docMk/>
            <pc:sldMk cId="61473846" sldId="257"/>
            <ac:spMk id="4" creationId="{4C64F657-D7A1-06FC-2CEC-3942114D46A4}"/>
          </ac:spMkLst>
        </pc:spChg>
      </pc:sldChg>
    </pc:docChg>
  </pc:docChgLst>
  <pc:docChgLst>
    <pc:chgData name="José Jonathan Ibarra Vargas" userId="0c210353-6507-4691-85d2-7b015df6f3fa" providerId="ADAL" clId="{C293DE6A-B1EF-44FE-9F6E-A52381155448}"/>
    <pc:docChg chg="modSld">
      <pc:chgData name="José Jonathan Ibarra Vargas" userId="0c210353-6507-4691-85d2-7b015df6f3fa" providerId="ADAL" clId="{C293DE6A-B1EF-44FE-9F6E-A52381155448}" dt="2025-10-17T22:19:55.493" v="30" actId="6549"/>
      <pc:docMkLst>
        <pc:docMk/>
      </pc:docMkLst>
      <pc:sldChg chg="addSp modSp mod">
        <pc:chgData name="José Jonathan Ibarra Vargas" userId="0c210353-6507-4691-85d2-7b015df6f3fa" providerId="ADAL" clId="{C293DE6A-B1EF-44FE-9F6E-A52381155448}" dt="2025-10-17T22:19:55.493" v="30" actId="6549"/>
        <pc:sldMkLst>
          <pc:docMk/>
          <pc:sldMk cId="61473846" sldId="257"/>
        </pc:sldMkLst>
        <pc:spChg chg="add mod">
          <ac:chgData name="José Jonathan Ibarra Vargas" userId="0c210353-6507-4691-85d2-7b015df6f3fa" providerId="ADAL" clId="{C293DE6A-B1EF-44FE-9F6E-A52381155448}" dt="2025-10-17T19:23:14.631" v="8" actId="255"/>
          <ac:spMkLst>
            <pc:docMk/>
            <pc:sldMk cId="61473846" sldId="257"/>
            <ac:spMk id="6" creationId="{68E0E79B-E360-39CF-2C21-683DDE7012BC}"/>
          </ac:spMkLst>
        </pc:spChg>
        <pc:graphicFrameChg chg="mod modGraphic">
          <ac:chgData name="José Jonathan Ibarra Vargas" userId="0c210353-6507-4691-85d2-7b015df6f3fa" providerId="ADAL" clId="{C293DE6A-B1EF-44FE-9F6E-A52381155448}" dt="2025-10-17T22:19:55.493" v="30" actId="6549"/>
          <ac:graphicFrameMkLst>
            <pc:docMk/>
            <pc:sldMk cId="61473846" sldId="257"/>
            <ac:graphicFrameMk id="5" creationId="{34F586A0-703F-7609-712E-A89E054894CE}"/>
          </ac:graphicFrameMkLst>
        </pc:graphicFrameChg>
      </pc:sldChg>
      <pc:sldChg chg="modSp mod">
        <pc:chgData name="José Jonathan Ibarra Vargas" userId="0c210353-6507-4691-85d2-7b015df6f3fa" providerId="ADAL" clId="{C293DE6A-B1EF-44FE-9F6E-A52381155448}" dt="2025-10-17T22:19:37.593" v="28" actId="6549"/>
        <pc:sldMkLst>
          <pc:docMk/>
          <pc:sldMk cId="1567069015" sldId="258"/>
        </pc:sldMkLst>
        <pc:graphicFrameChg chg="mod modGraphic">
          <ac:chgData name="José Jonathan Ibarra Vargas" userId="0c210353-6507-4691-85d2-7b015df6f3fa" providerId="ADAL" clId="{C293DE6A-B1EF-44FE-9F6E-A52381155448}" dt="2025-10-17T22:19:37.593" v="28" actId="6549"/>
          <ac:graphicFrameMkLst>
            <pc:docMk/>
            <pc:sldMk cId="1567069015" sldId="258"/>
            <ac:graphicFrameMk id="147" creationId="{01437AAF-447A-8E21-4898-D8482E2C1D0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26833" cy="4640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56551" y="1"/>
            <a:ext cx="3026833" cy="4640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4E7282-369B-4D6C-87BB-C6E114127644}" type="datetimeFigureOut">
              <a:rPr lang="es-ES" smtClean="0"/>
              <a:t>17/10/2025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189163" y="696913"/>
            <a:ext cx="2606675" cy="3475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98500" y="4403467"/>
            <a:ext cx="5588000" cy="4172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05449"/>
            <a:ext cx="3026833" cy="4640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56551" y="8805449"/>
            <a:ext cx="3026833" cy="4640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F2F8A7-8039-4DAD-AF80-1698DAC1C5E9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20B3E-A8BF-1A65-3669-08162AA5E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A46331EA-26B7-F4C0-150E-0E37495A86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A54FF22E-46C8-C97B-D3E3-A04148058C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BD84ACA7-0034-CFCA-50AC-0B68DDC9D9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F2F8A7-8039-4DAD-AF80-1698DAC1C5E9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5825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0F3A-83F9-48CE-B311-AEAD6E648666}" type="datetimeFigureOut">
              <a:rPr lang="es-MX" smtClean="0"/>
              <a:pPr/>
              <a:t>17/10/2025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DBBFC-211F-407D-B523-6664B1F207F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0F3A-83F9-48CE-B311-AEAD6E648666}" type="datetimeFigureOut">
              <a:rPr lang="es-MX" smtClean="0"/>
              <a:pPr/>
              <a:t>17/10/2025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DBBFC-211F-407D-B523-6664B1F207F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0F3A-83F9-48CE-B311-AEAD6E648666}" type="datetimeFigureOut">
              <a:rPr lang="es-MX" smtClean="0"/>
              <a:pPr/>
              <a:t>17/10/2025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DBBFC-211F-407D-B523-6664B1F207F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0F3A-83F9-48CE-B311-AEAD6E648666}" type="datetimeFigureOut">
              <a:rPr lang="es-MX" smtClean="0"/>
              <a:pPr/>
              <a:t>17/10/2025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DBBFC-211F-407D-B523-6664B1F207F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0F3A-83F9-48CE-B311-AEAD6E648666}" type="datetimeFigureOut">
              <a:rPr lang="es-MX" smtClean="0"/>
              <a:pPr/>
              <a:t>17/10/2025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DBBFC-211F-407D-B523-6664B1F207F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0F3A-83F9-48CE-B311-AEAD6E648666}" type="datetimeFigureOut">
              <a:rPr lang="es-MX" smtClean="0"/>
              <a:pPr/>
              <a:t>17/10/2025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DBBFC-211F-407D-B523-6664B1F207F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0F3A-83F9-48CE-B311-AEAD6E648666}" type="datetimeFigureOut">
              <a:rPr lang="es-MX" smtClean="0"/>
              <a:pPr/>
              <a:t>17/10/2025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DBBFC-211F-407D-B523-6664B1F207F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0F3A-83F9-48CE-B311-AEAD6E648666}" type="datetimeFigureOut">
              <a:rPr lang="es-MX" smtClean="0"/>
              <a:pPr/>
              <a:t>17/10/2025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DBBFC-211F-407D-B523-6664B1F207F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0F3A-83F9-48CE-B311-AEAD6E648666}" type="datetimeFigureOut">
              <a:rPr lang="es-MX" smtClean="0"/>
              <a:pPr/>
              <a:t>17/10/2025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DBBFC-211F-407D-B523-6664B1F207F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0F3A-83F9-48CE-B311-AEAD6E648666}" type="datetimeFigureOut">
              <a:rPr lang="es-MX" smtClean="0"/>
              <a:pPr/>
              <a:t>17/10/2025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DBBFC-211F-407D-B523-6664B1F207F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0F3A-83F9-48CE-B311-AEAD6E648666}" type="datetimeFigureOut">
              <a:rPr lang="es-MX" smtClean="0"/>
              <a:pPr/>
              <a:t>17/10/2025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DBBFC-211F-407D-B523-6664B1F207F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B0F3A-83F9-48CE-B311-AEAD6E648666}" type="datetimeFigureOut">
              <a:rPr lang="es-MX" smtClean="0"/>
              <a:pPr/>
              <a:t>17/10/2025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DBBFC-211F-407D-B523-6664B1F207F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F16EB-3D9D-FDB8-AD71-73224DA8B1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>
            <a:extLst>
              <a:ext uri="{FF2B5EF4-FFF2-40B4-BE49-F238E27FC236}">
                <a16:creationId xmlns:a16="http://schemas.microsoft.com/office/drawing/2014/main" id="{FB07E689-BF12-59B3-68C6-5C5E13F65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6354" y="772161"/>
            <a:ext cx="6192688" cy="42560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z="1000" b="1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Solicitud de registro para participar como persona </a:t>
            </a:r>
            <a:endParaRPr lang="es-ES" sz="1000" b="1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1000" b="1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responsable de mesa receptora de opinión en la Consulta de </a:t>
            </a:r>
            <a:r>
              <a:rPr lang="es-MX" sz="1000" b="1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Presupuesto Participativo 2025</a:t>
            </a:r>
            <a:endParaRPr lang="es-MX" sz="1000" b="1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9" name="98 Grupo">
            <a:extLst>
              <a:ext uri="{FF2B5EF4-FFF2-40B4-BE49-F238E27FC236}">
                <a16:creationId xmlns:a16="http://schemas.microsoft.com/office/drawing/2014/main" id="{AD91A141-F34F-41F0-F1E6-D0FD0E17EABF}"/>
              </a:ext>
            </a:extLst>
          </p:cNvPr>
          <p:cNvGrpSpPr/>
          <p:nvPr/>
        </p:nvGrpSpPr>
        <p:grpSpPr>
          <a:xfrm>
            <a:off x="305786" y="8078638"/>
            <a:ext cx="2823679" cy="307777"/>
            <a:chOff x="2538924" y="8043334"/>
            <a:chExt cx="1907287" cy="332032"/>
          </a:xfrm>
        </p:grpSpPr>
        <p:sp>
          <p:nvSpPr>
            <p:cNvPr id="195" name="194 CuadroTexto">
              <a:extLst>
                <a:ext uri="{FF2B5EF4-FFF2-40B4-BE49-F238E27FC236}">
                  <a16:creationId xmlns:a16="http://schemas.microsoft.com/office/drawing/2014/main" id="{490C3EA3-8EE2-6AA0-A91C-D9C04BF514AA}"/>
                </a:ext>
              </a:extLst>
            </p:cNvPr>
            <p:cNvSpPr txBox="1"/>
            <p:nvPr/>
          </p:nvSpPr>
          <p:spPr>
            <a:xfrm>
              <a:off x="2903411" y="8043334"/>
              <a:ext cx="947638" cy="332032"/>
            </a:xfrm>
            <a:prstGeom prst="rect">
              <a:avLst/>
            </a:prstGeom>
            <a:noFill/>
          </p:spPr>
          <p:txBody>
            <a:bodyPr wrap="none" lIns="91440" tIns="45720" rIns="91440" bIns="45720" rtlCol="0" anchor="t">
              <a:spAutoFit/>
            </a:bodyPr>
            <a:lstStyle/>
            <a:p>
              <a:pPr algn="ctr"/>
              <a:r>
                <a:rPr lang="es-MX" sz="800">
                  <a:latin typeface="Arial"/>
                  <a:cs typeface="Arial"/>
                </a:rPr>
                <a:t>Nombre completo y firma *</a:t>
              </a:r>
              <a:endParaRPr lang="es-MX" sz="600"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s-MX" sz="60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97" name="196 Conector recto">
              <a:extLst>
                <a:ext uri="{FF2B5EF4-FFF2-40B4-BE49-F238E27FC236}">
                  <a16:creationId xmlns:a16="http://schemas.microsoft.com/office/drawing/2014/main" id="{82819D95-DD96-7825-EBC3-32C85CC635FE}"/>
                </a:ext>
              </a:extLst>
            </p:cNvPr>
            <p:cNvCxnSpPr/>
            <p:nvPr/>
          </p:nvCxnSpPr>
          <p:spPr>
            <a:xfrm>
              <a:off x="2538924" y="8106119"/>
              <a:ext cx="190728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8" name="177 CuadroTexto">
            <a:extLst>
              <a:ext uri="{FF2B5EF4-FFF2-40B4-BE49-F238E27FC236}">
                <a16:creationId xmlns:a16="http://schemas.microsoft.com/office/drawing/2014/main" id="{289F8E89-FB5B-116C-9EA7-B3644E972D93}"/>
              </a:ext>
            </a:extLst>
          </p:cNvPr>
          <p:cNvSpPr txBox="1"/>
          <p:nvPr/>
        </p:nvSpPr>
        <p:spPr>
          <a:xfrm>
            <a:off x="287749" y="1189042"/>
            <a:ext cx="6256470" cy="2154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s-MX" sz="800" b="1">
                <a:latin typeface="Arial"/>
                <a:cs typeface="Arial"/>
              </a:rPr>
              <a:t>Instrucciones: </a:t>
            </a:r>
            <a:r>
              <a:rPr lang="es-MX" sz="800">
                <a:latin typeface="Arial"/>
                <a:cs typeface="Arial"/>
              </a:rPr>
              <a:t>Lea cuidadosamente, los datos requeridos, posteriormente verifique que la información contenida sea la correcta.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1C384A0-4B4F-C789-80DE-8A985E209515}"/>
              </a:ext>
            </a:extLst>
          </p:cNvPr>
          <p:cNvSpPr txBox="1"/>
          <p:nvPr/>
        </p:nvSpPr>
        <p:spPr>
          <a:xfrm>
            <a:off x="5291683" y="603769"/>
            <a:ext cx="141277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" b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Folio:</a:t>
            </a:r>
            <a:r>
              <a:rPr lang="es-MX" sz="900" b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______________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A7135806-4F46-5425-CA95-BFF5F27F121A}"/>
              </a:ext>
            </a:extLst>
          </p:cNvPr>
          <p:cNvSpPr/>
          <p:nvPr/>
        </p:nvSpPr>
        <p:spPr>
          <a:xfrm>
            <a:off x="199293" y="8329306"/>
            <a:ext cx="643338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700" dirty="0">
                <a:latin typeface="Arial" pitchFamily="34" charset="0"/>
                <a:cs typeface="Arial" pitchFamily="34" charset="0"/>
              </a:rPr>
              <a:t>*Al firmar: </a:t>
            </a:r>
          </a:p>
          <a:p>
            <a:pPr algn="just"/>
            <a:r>
              <a:rPr lang="es-ES" sz="650" dirty="0">
                <a:latin typeface="Arial" pitchFamily="34" charset="0"/>
                <a:cs typeface="Arial" pitchFamily="34" charset="0"/>
              </a:rPr>
              <a:t>Declaro bajo protesta de decir verdad que la información proporcionada es verdadera. Manifiesto conocer las condiciones de riesgo y medidas sanitarias que se llevarán a cabo durante el proceso de integración de las Mesas Receptoras de Opinión. </a:t>
            </a:r>
            <a:r>
              <a:rPr lang="es-MX" sz="650" dirty="0">
                <a:latin typeface="Arial" pitchFamily="34" charset="0"/>
                <a:cs typeface="Arial" pitchFamily="34" charset="0"/>
              </a:rPr>
              <a:t>Acepto que por medio de diversos medios electrónicos (correo electrónico, teléfono celular, entre otros.) se me notifique toda la información del proceso de selección de responsables de MRO; así como, recibir indicaciones y avisos; por lo que es mi responsabilidad mantenerme en comunicación por las vías citadas</a:t>
            </a:r>
            <a:r>
              <a:rPr lang="es-ES" sz="65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r"/>
            <a:endParaRPr lang="es-ES" sz="650" dirty="0"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  <a:p>
            <a:pPr algn="r"/>
            <a:r>
              <a:rPr lang="es-ES" sz="650" dirty="0">
                <a:latin typeface="Arial" pitchFamily="34" charset="0"/>
                <a:cs typeface="Arial" pitchFamily="34" charset="0"/>
              </a:rPr>
              <a:t>Documento de referencia: </a:t>
            </a:r>
            <a:r>
              <a:rPr lang="es-ES" sz="650" dirty="0" err="1">
                <a:latin typeface="Arial" pitchFamily="34" charset="0"/>
                <a:cs typeface="Arial" pitchFamily="34" charset="0"/>
              </a:rPr>
              <a:t>DEPCyC</a:t>
            </a:r>
            <a:r>
              <a:rPr lang="es-ES" sz="650" dirty="0">
                <a:latin typeface="Arial" pitchFamily="34" charset="0"/>
                <a:cs typeface="Arial" pitchFamily="34" charset="0"/>
              </a:rPr>
              <a:t>/ES/01</a:t>
            </a:r>
          </a:p>
        </p:txBody>
      </p:sp>
      <p:graphicFrame>
        <p:nvGraphicFramePr>
          <p:cNvPr id="147" name="146 Tabla">
            <a:extLst>
              <a:ext uri="{FF2B5EF4-FFF2-40B4-BE49-F238E27FC236}">
                <a16:creationId xmlns:a16="http://schemas.microsoft.com/office/drawing/2014/main" id="{01437AAF-447A-8E21-4898-D8482E2C1D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005131"/>
              </p:ext>
            </p:extLst>
          </p:nvPr>
        </p:nvGraphicFramePr>
        <p:xfrm>
          <a:off x="296651" y="4656"/>
          <a:ext cx="6407807" cy="8299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91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48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19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9945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endParaRPr lang="es-ES" sz="8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800" b="0" dirty="0">
                        <a:latin typeface="+mn-lt"/>
                        <a:cs typeface="+mn-cs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dirty="0">
                          <a:latin typeface="Arial"/>
                          <a:cs typeface="Arial"/>
                        </a:rPr>
                        <a:t>Código: DEPCyC/FR/20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Revisión: 00</a:t>
                      </a:r>
                    </a:p>
                    <a:p>
                      <a:pPr marL="0" marR="0" lv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s-MX" sz="800" b="0" dirty="0">
                          <a:latin typeface="Arial"/>
                          <a:cs typeface="Arial"/>
                        </a:rPr>
                        <a:t>Fecha de revisión: 16/10/2025</a:t>
                      </a:r>
                    </a:p>
                    <a:p>
                      <a:pPr marL="0" marR="0" lv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s-MX" sz="800" b="0" dirty="0">
                        <a:latin typeface="Arial"/>
                        <a:cs typeface="Arial"/>
                      </a:endParaRPr>
                    </a:p>
                    <a:p>
                      <a:pPr marL="0" marR="0" lv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s-MX" sz="800" b="0" dirty="0">
                        <a:latin typeface="Arial"/>
                        <a:cs typeface="Arial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2 Subtítulo">
            <a:extLst>
              <a:ext uri="{FF2B5EF4-FFF2-40B4-BE49-F238E27FC236}">
                <a16:creationId xmlns:a16="http://schemas.microsoft.com/office/drawing/2014/main" id="{6AE1031B-7337-C837-F784-1CD123FD45D2}"/>
              </a:ext>
            </a:extLst>
          </p:cNvPr>
          <p:cNvSpPr txBox="1">
            <a:spLocks/>
          </p:cNvSpPr>
          <p:nvPr/>
        </p:nvSpPr>
        <p:spPr>
          <a:xfrm>
            <a:off x="2264405" y="604996"/>
            <a:ext cx="2303158" cy="295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spcBef>
                <a:spcPct val="20000"/>
              </a:spcBef>
              <a:defRPr/>
            </a:pPr>
            <a:r>
              <a:rPr lang="es-ES" sz="800">
                <a:latin typeface="Arial"/>
                <a:cs typeface="Arial"/>
              </a:rPr>
              <a:t>                              </a:t>
            </a:r>
            <a:r>
              <a:rPr lang="es-ES" sz="1000" b="1">
                <a:latin typeface="Arial"/>
                <a:cs typeface="Arial"/>
              </a:rPr>
              <a:t>Formato 2</a:t>
            </a:r>
            <a:endParaRPr kumimoji="0" lang="es-MX" sz="10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22" name="Imagen 21" descr="logo oficial negro-04 (1)">
            <a:extLst>
              <a:ext uri="{FF2B5EF4-FFF2-40B4-BE49-F238E27FC236}">
                <a16:creationId xmlns:a16="http://schemas.microsoft.com/office/drawing/2014/main" id="{FE08DC81-A3BB-513F-AE5E-3CB15C5BEE6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77" t="10620" b="12508"/>
          <a:stretch>
            <a:fillRect/>
          </a:stretch>
        </p:blipFill>
        <p:spPr bwMode="auto">
          <a:xfrm>
            <a:off x="282522" y="139013"/>
            <a:ext cx="1358900" cy="791845"/>
          </a:xfrm>
          <a:prstGeom prst="rect">
            <a:avLst/>
          </a:prstGeom>
          <a:noFill/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573599-9A96-A403-D252-139DA5919E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7263" y="1602106"/>
            <a:ext cx="2615411" cy="152413"/>
          </a:xfrm>
          <a:prstGeom prst="rect">
            <a:avLst/>
          </a:prstGeom>
        </p:spPr>
      </p:pic>
      <p:sp>
        <p:nvSpPr>
          <p:cNvPr id="21" name="2 Subtítulo">
            <a:extLst>
              <a:ext uri="{FF2B5EF4-FFF2-40B4-BE49-F238E27FC236}">
                <a16:creationId xmlns:a16="http://schemas.microsoft.com/office/drawing/2014/main" id="{FFC7FDA3-FCB7-819C-C437-91FAC356135A}"/>
              </a:ext>
            </a:extLst>
          </p:cNvPr>
          <p:cNvSpPr txBox="1">
            <a:spLocks/>
          </p:cNvSpPr>
          <p:nvPr/>
        </p:nvSpPr>
        <p:spPr>
          <a:xfrm>
            <a:off x="246224" y="3750822"/>
            <a:ext cx="5555189" cy="1758521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spcBef>
                <a:spcPct val="20000"/>
              </a:spcBef>
              <a:spcAft>
                <a:spcPts val="250"/>
              </a:spcAft>
              <a:defRPr/>
            </a:pPr>
            <a:endParaRPr lang="es-ES" sz="700">
              <a:latin typeface="Arial"/>
              <a:cs typeface="Arial"/>
            </a:endParaRPr>
          </a:p>
          <a:p>
            <a:pPr algn="just">
              <a:spcBef>
                <a:spcPct val="20000"/>
              </a:spcBef>
              <a:spcAft>
                <a:spcPts val="250"/>
              </a:spcAft>
              <a:defRPr/>
            </a:pPr>
            <a:r>
              <a:rPr lang="es-ES" sz="700">
                <a:latin typeface="Arial"/>
                <a:cs typeface="Arial"/>
              </a:rPr>
              <a:t>A) ¿Desempeña actualmente empleo, cargo o comisión en la Administración Pública Federal o Local ya sea central, desconcentrada o paraestatal, a partir del nivel de enlace o superior?</a:t>
            </a:r>
          </a:p>
          <a:p>
            <a:pPr algn="just">
              <a:spcBef>
                <a:spcPct val="20000"/>
              </a:spcBef>
              <a:spcAft>
                <a:spcPts val="250"/>
              </a:spcAft>
              <a:defRPr/>
            </a:pPr>
            <a:r>
              <a:rPr lang="es-ES" sz="700">
                <a:latin typeface="Arial"/>
                <a:cs typeface="Arial"/>
              </a:rPr>
              <a:t>B) ¿Es o ha sido dirigente de algún partido político, en los últimos tres años anteriores, al día de la jornada consultiva 2025 (17 de agosto de 2025)?</a:t>
            </a:r>
            <a:endParaRPr kumimoji="0" lang="es-MX" sz="7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20000"/>
              </a:spcBef>
              <a:spcAft>
                <a:spcPts val="50"/>
              </a:spcAft>
              <a:defRPr/>
            </a:pPr>
            <a:r>
              <a:rPr lang="es-ES" sz="700">
                <a:latin typeface="Arial"/>
                <a:cs typeface="Arial"/>
              </a:rPr>
              <a:t>C) ¿Actualmente es integrante de alguna Comisión de Participación Comunitaria (COPACO)? En caso afirmativo, ¿En cuál? _______________________</a:t>
            </a:r>
          </a:p>
          <a:p>
            <a:pPr algn="just">
              <a:spcBef>
                <a:spcPts val="100"/>
              </a:spcBef>
              <a:spcAft>
                <a:spcPts val="250"/>
              </a:spcAft>
              <a:defRPr/>
            </a:pPr>
            <a:r>
              <a:rPr lang="es-ES" sz="500" b="1">
                <a:latin typeface="Arial"/>
                <a:cs typeface="Arial"/>
              </a:rPr>
              <a:t>(En  caso afirmativo, no se le podrá designar en esa UT).</a:t>
            </a:r>
          </a:p>
          <a:p>
            <a:pPr algn="just">
              <a:spcBef>
                <a:spcPct val="20000"/>
              </a:spcBef>
              <a:spcAft>
                <a:spcPts val="50"/>
              </a:spcAft>
              <a:defRPr/>
            </a:pPr>
            <a:r>
              <a:rPr lang="es-ES" sz="700">
                <a:latin typeface="Arial"/>
                <a:cs typeface="Arial"/>
              </a:rPr>
              <a:t>D) ¿Tiene algún parentesco de cualquier tipo con algún integrante de alguna COPACO? En caso afirmativo, ¿En cuál? _______________________</a:t>
            </a:r>
          </a:p>
          <a:p>
            <a:pPr algn="just">
              <a:spcBef>
                <a:spcPts val="100"/>
              </a:spcBef>
              <a:spcAft>
                <a:spcPts val="250"/>
              </a:spcAft>
              <a:defRPr/>
            </a:pPr>
            <a:r>
              <a:rPr lang="es-ES" sz="500" b="1">
                <a:latin typeface="Arial"/>
                <a:cs typeface="Arial"/>
              </a:rPr>
              <a:t>(En caso afirmativo, no se le podrá designar en esa UT).</a:t>
            </a:r>
          </a:p>
          <a:p>
            <a:pPr algn="just">
              <a:spcBef>
                <a:spcPct val="20000"/>
              </a:spcBef>
              <a:spcAft>
                <a:spcPts val="50"/>
              </a:spcAft>
              <a:defRPr/>
            </a:pPr>
            <a:r>
              <a:rPr lang="es-ES" sz="700">
                <a:latin typeface="Arial"/>
                <a:cs typeface="Arial"/>
              </a:rPr>
              <a:t>E) ¿Tiene registrado algún proyecto dictaminado viable sobre el presupuesto participativo para la jornada consultiva en la Unidad Territorial en que usted ha indicado como su domicilio legal? </a:t>
            </a:r>
          </a:p>
          <a:p>
            <a:pPr algn="just">
              <a:spcBef>
                <a:spcPts val="100"/>
              </a:spcBef>
              <a:spcAft>
                <a:spcPts val="250"/>
              </a:spcAft>
              <a:defRPr/>
            </a:pPr>
            <a:r>
              <a:rPr lang="es-ES" sz="500" b="1">
                <a:latin typeface="Arial"/>
                <a:cs typeface="Arial"/>
              </a:rPr>
              <a:t>(En caso afirmativo, no se le podrá designar en esa UT).</a:t>
            </a:r>
          </a:p>
          <a:p>
            <a:pPr algn="just">
              <a:spcBef>
                <a:spcPts val="100"/>
              </a:spcBef>
              <a:spcAft>
                <a:spcPts val="250"/>
              </a:spcAft>
              <a:defRPr/>
            </a:pPr>
            <a:endParaRPr lang="es-ES" sz="500" b="1">
              <a:latin typeface="Arial"/>
              <a:cs typeface="Arial"/>
            </a:endParaRPr>
          </a:p>
        </p:txBody>
      </p:sp>
      <p:grpSp>
        <p:nvGrpSpPr>
          <p:cNvPr id="23" name="98 Grupo">
            <a:extLst>
              <a:ext uri="{FF2B5EF4-FFF2-40B4-BE49-F238E27FC236}">
                <a16:creationId xmlns:a16="http://schemas.microsoft.com/office/drawing/2014/main" id="{6079E74F-BCAB-6D28-15C1-1B8F48710245}"/>
              </a:ext>
            </a:extLst>
          </p:cNvPr>
          <p:cNvGrpSpPr/>
          <p:nvPr/>
        </p:nvGrpSpPr>
        <p:grpSpPr>
          <a:xfrm>
            <a:off x="3445424" y="8135601"/>
            <a:ext cx="3187250" cy="307777"/>
            <a:chOff x="2419162" y="8106119"/>
            <a:chExt cx="2152865" cy="332032"/>
          </a:xfrm>
        </p:grpSpPr>
        <p:sp>
          <p:nvSpPr>
            <p:cNvPr id="24" name="194 CuadroTexto">
              <a:extLst>
                <a:ext uri="{FF2B5EF4-FFF2-40B4-BE49-F238E27FC236}">
                  <a16:creationId xmlns:a16="http://schemas.microsoft.com/office/drawing/2014/main" id="{46BC0A9C-B150-D982-E2D3-EA84948ED702}"/>
                </a:ext>
              </a:extLst>
            </p:cNvPr>
            <p:cNvSpPr txBox="1"/>
            <p:nvPr/>
          </p:nvSpPr>
          <p:spPr>
            <a:xfrm>
              <a:off x="2419162" y="8106119"/>
              <a:ext cx="2152865" cy="3320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s-MX" sz="700" dirty="0">
                  <a:latin typeface="Arial"/>
                  <a:cs typeface="Arial"/>
                </a:rPr>
                <a:t>Nombre, cargo y firma del personal adscrito al ÓD, que revisó la información proporcionada por la persona aspirante a responsable de MRO</a:t>
              </a:r>
              <a:endParaRPr lang="es-MX" sz="6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5" name="196 Conector recto">
              <a:extLst>
                <a:ext uri="{FF2B5EF4-FFF2-40B4-BE49-F238E27FC236}">
                  <a16:creationId xmlns:a16="http://schemas.microsoft.com/office/drawing/2014/main" id="{856CFCB8-BD64-1C3D-4B06-4A2AAAB8EA24}"/>
                </a:ext>
              </a:extLst>
            </p:cNvPr>
            <p:cNvCxnSpPr/>
            <p:nvPr/>
          </p:nvCxnSpPr>
          <p:spPr>
            <a:xfrm>
              <a:off x="2538924" y="8106119"/>
              <a:ext cx="190728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F3B8388-80FF-ED17-59E5-6667353EE644}"/>
              </a:ext>
            </a:extLst>
          </p:cNvPr>
          <p:cNvSpPr txBox="1"/>
          <p:nvPr/>
        </p:nvSpPr>
        <p:spPr>
          <a:xfrm>
            <a:off x="265104" y="1407995"/>
            <a:ext cx="6478873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" dirty="0">
                <a:latin typeface="Arial" panose="020B0604020202020204" pitchFamily="34" charset="0"/>
                <a:cs typeface="Arial" panose="020B0604020202020204" pitchFamily="34" charset="0"/>
              </a:rPr>
              <a:t>Fecha: _____/_____/_____ 			  Clave de Elector:</a:t>
            </a:r>
          </a:p>
          <a:p>
            <a:endParaRPr lang="es-MX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AutoNum type="arabicPeriod"/>
            </a:pPr>
            <a:r>
              <a:rPr lang="es-MX" sz="800" b="1" dirty="0">
                <a:latin typeface="Arial" panose="020B0604020202020204" pitchFamily="34" charset="0"/>
                <a:cs typeface="Arial" panose="020B0604020202020204" pitchFamily="34" charset="0"/>
              </a:rPr>
              <a:t>Datos Generales</a:t>
            </a:r>
          </a:p>
          <a:p>
            <a:endParaRPr lang="es-MX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600" dirty="0">
                <a:latin typeface="Arial" panose="020B0604020202020204" pitchFamily="34" charset="0"/>
                <a:cs typeface="Arial" panose="020B0604020202020204" pitchFamily="34" charset="0"/>
              </a:rPr>
              <a:t>PRIMER APELLIDO 		SEGUNDO APELLIDO  		NOMBRES </a:t>
            </a:r>
          </a:p>
          <a:p>
            <a:endParaRPr lang="es-MX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600" dirty="0">
                <a:latin typeface="Arial" panose="020B0604020202020204" pitchFamily="34" charset="0"/>
                <a:cs typeface="Arial" panose="020B0604020202020204" pitchFamily="34" charset="0"/>
              </a:rPr>
              <a:t>|_________________________________________________________________________________________________________________________________________________|</a:t>
            </a:r>
          </a:p>
          <a:p>
            <a:endParaRPr lang="es-MX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600" dirty="0">
                <a:latin typeface="Arial" panose="020B0604020202020204" pitchFamily="34" charset="0"/>
                <a:cs typeface="Arial" panose="020B0604020202020204" pitchFamily="34" charset="0"/>
              </a:rPr>
              <a:t>SEXO      EDAD      ¿CUENTA CON CREDENCIAL PARA VOTAR VIGENTE?    ¿SABE LEER Y ESCRIBIR?      ÚLTIMA ESCOLARIDAD                 OCUPACION</a:t>
            </a:r>
          </a:p>
          <a:p>
            <a:endParaRPr lang="es-MX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600" dirty="0">
                <a:latin typeface="Arial" panose="020B0604020202020204" pitchFamily="34" charset="0"/>
                <a:cs typeface="Arial" panose="020B0604020202020204" pitchFamily="34" charset="0"/>
              </a:rPr>
              <a:t>|______|______|        |____________________________|	|_____________|	     |________________________|        |________________________|</a:t>
            </a:r>
          </a:p>
          <a:p>
            <a:pPr algn="ctr"/>
            <a:br>
              <a:rPr lang="es-MX" sz="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600" dirty="0">
                <a:latin typeface="Arial" panose="020B0604020202020204" pitchFamily="34" charset="0"/>
                <a:cs typeface="Arial" panose="020B0604020202020204" pitchFamily="34" charset="0"/>
              </a:rPr>
              <a:t>DOMICILIO: (calle, numero exterior e interior)</a:t>
            </a:r>
          </a:p>
          <a:p>
            <a:r>
              <a:rPr lang="es-MX" sz="600" dirty="0">
                <a:latin typeface="Arial" panose="020B0604020202020204" pitchFamily="34" charset="0"/>
                <a:cs typeface="Arial" panose="020B0604020202020204" pitchFamily="34" charset="0"/>
              </a:rPr>
              <a:t>|_________________________________________________________________________________________________________________________________________________|</a:t>
            </a:r>
          </a:p>
          <a:p>
            <a:pPr algn="ctr"/>
            <a:br>
              <a:rPr lang="es-MX" sz="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600" dirty="0">
                <a:latin typeface="Arial" panose="020B0604020202020204" pitchFamily="34" charset="0"/>
                <a:cs typeface="Arial" panose="020B0604020202020204" pitchFamily="34" charset="0"/>
              </a:rPr>
              <a:t>DEMARCACIÓN TERRITORIAL, ALCALDÍA O MUNICIPIO	CLAVE Y UNIDAD TERRITORIAL O MUNICIPIO</a:t>
            </a:r>
          </a:p>
          <a:p>
            <a:r>
              <a:rPr lang="es-MX" sz="600" dirty="0">
                <a:latin typeface="Arial" panose="020B0604020202020204" pitchFamily="34" charset="0"/>
                <a:cs typeface="Arial" panose="020B0604020202020204" pitchFamily="34" charset="0"/>
              </a:rPr>
              <a:t>|_________________________________________________________________________________________________________________________________________________|</a:t>
            </a:r>
          </a:p>
          <a:p>
            <a:br>
              <a:rPr lang="es-MX" sz="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600" dirty="0">
                <a:latin typeface="Arial" panose="020B0604020202020204" pitchFamily="34" charset="0"/>
                <a:cs typeface="Arial" panose="020B0604020202020204" pitchFamily="34" charset="0"/>
              </a:rPr>
              <a:t>TELEFONO (1) |___________________| TELEFONO (2) |__________________|  CORREO ELECTRONICO PERSONAL |________________________________________________|</a:t>
            </a:r>
          </a:p>
          <a:p>
            <a:endParaRPr lang="es-MX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600" dirty="0">
                <a:latin typeface="Arial" panose="020B0604020202020204" pitchFamily="34" charset="0"/>
                <a:cs typeface="Arial" panose="020B0604020202020204" pitchFamily="34" charset="0"/>
              </a:rPr>
              <a:t>¿VIVE CON ALGUN TIPO DE DISCAPACIDAD?______________             </a:t>
            </a:r>
            <a:r>
              <a:rPr lang="es-MX" sz="600" dirty="0">
                <a:latin typeface="Arial"/>
                <a:cs typeface="Arial"/>
              </a:rPr>
              <a:t>DESCRIBA EL TIPO DE APOYO QUE, EN SU CASO, REQUIERE: _________________________________|</a:t>
            </a:r>
          </a:p>
          <a:p>
            <a:endParaRPr lang="es-MX" sz="600" dirty="0">
              <a:latin typeface="Arial"/>
              <a:cs typeface="Arial"/>
            </a:endParaRPr>
          </a:p>
          <a:p>
            <a:r>
              <a:rPr lang="es-MX" sz="600" dirty="0">
                <a:latin typeface="Arial"/>
                <a:cs typeface="Arial"/>
              </a:rPr>
              <a:t> |_________________________________________________________________________________________________________________________________________________|</a:t>
            </a:r>
          </a:p>
          <a:p>
            <a:endParaRPr lang="es-MX" sz="600" dirty="0">
              <a:latin typeface="Arial"/>
              <a:cs typeface="Arial"/>
            </a:endParaRPr>
          </a:p>
          <a:p>
            <a:pPr marL="228600" indent="-228600">
              <a:buAutoNum type="arabicPeriod" startAt="2"/>
            </a:pPr>
            <a:r>
              <a:rPr lang="es-MX" sz="800" b="1" dirty="0">
                <a:latin typeface="Arial" panose="020B0604020202020204" pitchFamily="34" charset="0"/>
                <a:cs typeface="Arial" panose="020B0604020202020204" pitchFamily="34" charset="0"/>
              </a:rPr>
              <a:t>Criterios para la designación  </a:t>
            </a:r>
            <a:r>
              <a:rPr lang="es-MX" sz="700" dirty="0">
                <a:solidFill>
                  <a:schemeClr val="tx1"/>
                </a:solidFill>
                <a:latin typeface="Arial"/>
                <a:cs typeface="Arial"/>
              </a:rPr>
              <a:t>Nota importante: NO podrá designarse como persona responsable de MRO, a quien responda afirmativamente las preguntas A), B) (Revisar la tabla 7 de la Estrategia).</a:t>
            </a:r>
          </a:p>
          <a:p>
            <a:pPr marL="228600" indent="-228600">
              <a:buAutoNum type="arabicPeriod" startAt="2"/>
            </a:pPr>
            <a:endParaRPr lang="es-MX" sz="700" dirty="0">
              <a:latin typeface="Arial"/>
              <a:cs typeface="Arial"/>
            </a:endParaRPr>
          </a:p>
          <a:p>
            <a:pPr marL="228600" indent="-228600">
              <a:buAutoNum type="arabicPeriod" startAt="2"/>
            </a:pPr>
            <a:endParaRPr lang="es-MX" sz="7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228600" indent="-228600">
              <a:buAutoNum type="arabicPeriod" startAt="2"/>
            </a:pPr>
            <a:endParaRPr lang="es-MX" sz="700" dirty="0">
              <a:latin typeface="Arial"/>
              <a:cs typeface="Arial"/>
            </a:endParaRPr>
          </a:p>
          <a:p>
            <a:pPr marL="228600" indent="-228600">
              <a:buAutoNum type="arabicPeriod" startAt="2"/>
            </a:pPr>
            <a:endParaRPr lang="es-MX" sz="7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228600" indent="-228600">
              <a:buAutoNum type="arabicPeriod" startAt="2"/>
            </a:pPr>
            <a:endParaRPr lang="es-MX" sz="700" dirty="0">
              <a:latin typeface="Arial"/>
              <a:cs typeface="Arial"/>
            </a:endParaRPr>
          </a:p>
          <a:p>
            <a:pPr marL="228600" indent="-228600">
              <a:buAutoNum type="arabicPeriod" startAt="2"/>
            </a:pPr>
            <a:endParaRPr lang="es-MX" sz="7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228600" indent="-228600">
              <a:buAutoNum type="arabicPeriod" startAt="2"/>
            </a:pPr>
            <a:endParaRPr lang="es-MX" sz="700" dirty="0">
              <a:latin typeface="Arial"/>
              <a:cs typeface="Arial"/>
            </a:endParaRPr>
          </a:p>
          <a:p>
            <a:pPr marL="228600" indent="-228600">
              <a:buAutoNum type="arabicPeriod" startAt="2"/>
            </a:pPr>
            <a:endParaRPr lang="es-MX" sz="7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228600" indent="-228600">
              <a:buAutoNum type="arabicPeriod" startAt="2"/>
            </a:pPr>
            <a:endParaRPr lang="es-MX" sz="700" dirty="0">
              <a:latin typeface="Arial"/>
              <a:cs typeface="Arial"/>
            </a:endParaRPr>
          </a:p>
          <a:p>
            <a:pPr marL="228600" indent="-228600">
              <a:buAutoNum type="arabicPeriod" startAt="2"/>
            </a:pPr>
            <a:endParaRPr lang="es-MX" sz="7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228600" indent="-228600">
              <a:buAutoNum type="arabicPeriod" startAt="2"/>
            </a:pPr>
            <a:endParaRPr lang="es-MX" sz="700" dirty="0">
              <a:latin typeface="Arial"/>
              <a:cs typeface="Arial"/>
            </a:endParaRPr>
          </a:p>
          <a:p>
            <a:pPr marL="228600" indent="-228600">
              <a:buAutoNum type="arabicPeriod" startAt="2"/>
            </a:pPr>
            <a:endParaRPr lang="es-MX" sz="7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228600" indent="-228600">
              <a:buAutoNum type="arabicPeriod" startAt="2"/>
            </a:pPr>
            <a:endParaRPr lang="es-MX" sz="700" dirty="0">
              <a:latin typeface="Arial"/>
              <a:cs typeface="Arial"/>
            </a:endParaRPr>
          </a:p>
          <a:p>
            <a:pPr marL="228600" indent="-228600">
              <a:buAutoNum type="arabicPeriod" startAt="2"/>
            </a:pPr>
            <a:endParaRPr lang="es-MX" sz="7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228600" indent="-228600">
              <a:buAutoNum type="arabicPeriod" startAt="2"/>
            </a:pPr>
            <a:endParaRPr lang="es-MX" sz="700" dirty="0">
              <a:latin typeface="Arial"/>
              <a:cs typeface="Arial"/>
            </a:endParaRPr>
          </a:p>
          <a:p>
            <a:pPr marL="228600" indent="-228600">
              <a:buAutoNum type="arabicPeriod" startAt="2"/>
            </a:pPr>
            <a:endParaRPr lang="es-MX" sz="7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228600" indent="-228600">
              <a:buFontTx/>
              <a:buAutoNum type="arabicPeriod" startAt="2"/>
            </a:pPr>
            <a:r>
              <a:rPr lang="es-MX" sz="800" b="1" dirty="0">
                <a:latin typeface="Arial"/>
                <a:cs typeface="Arial"/>
              </a:rPr>
              <a:t>Experiencia   	</a:t>
            </a:r>
            <a:r>
              <a:rPr kumimoji="0" lang="es-MX" sz="7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En este apartado se representará </a:t>
            </a:r>
            <a:r>
              <a:rPr lang="es-MX" sz="700" dirty="0">
                <a:latin typeface="Arial"/>
                <a:cs typeface="Arial"/>
              </a:rPr>
              <a:t>la información </a:t>
            </a:r>
            <a:r>
              <a:rPr kumimoji="0" lang="es-MX" sz="7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obtenida de la persona solicitante (basado en la Tabla 15 de la Estrategia 2025)</a:t>
            </a:r>
            <a:r>
              <a:rPr lang="es-MX" sz="700" dirty="0">
                <a:latin typeface="Arial"/>
                <a:cs typeface="Arial"/>
              </a:rPr>
              <a:t>.</a:t>
            </a:r>
            <a:endParaRPr lang="es-MX" sz="800" dirty="0">
              <a:latin typeface="Arial"/>
              <a:cs typeface="Arial"/>
            </a:endParaRP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292D2C93-37DE-2E69-B061-8E94BDE901F3}"/>
              </a:ext>
            </a:extLst>
          </p:cNvPr>
          <p:cNvGrpSpPr/>
          <p:nvPr/>
        </p:nvGrpSpPr>
        <p:grpSpPr>
          <a:xfrm>
            <a:off x="5820293" y="3855735"/>
            <a:ext cx="765341" cy="1656683"/>
            <a:chOff x="5839256" y="3754413"/>
            <a:chExt cx="765341" cy="1656683"/>
          </a:xfrm>
        </p:grpSpPr>
        <p:sp>
          <p:nvSpPr>
            <p:cNvPr id="26" name="162 CuadroTexto">
              <a:extLst>
                <a:ext uri="{FF2B5EF4-FFF2-40B4-BE49-F238E27FC236}">
                  <a16:creationId xmlns:a16="http://schemas.microsoft.com/office/drawing/2014/main" id="{35463A9C-553D-C8E5-A9B8-F21BC0AB35F0}"/>
                </a:ext>
              </a:extLst>
            </p:cNvPr>
            <p:cNvSpPr txBox="1"/>
            <p:nvPr/>
          </p:nvSpPr>
          <p:spPr>
            <a:xfrm>
              <a:off x="6258997" y="3754413"/>
              <a:ext cx="345600" cy="200055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ysDot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700">
                  <a:latin typeface="Arial" pitchFamily="34" charset="0"/>
                  <a:cs typeface="Arial" pitchFamily="34" charset="0"/>
                </a:rPr>
                <a:t>No</a:t>
              </a:r>
            </a:p>
          </p:txBody>
        </p:sp>
        <p:sp>
          <p:nvSpPr>
            <p:cNvPr id="27" name="161 CuadroTexto">
              <a:extLst>
                <a:ext uri="{FF2B5EF4-FFF2-40B4-BE49-F238E27FC236}">
                  <a16:creationId xmlns:a16="http://schemas.microsoft.com/office/drawing/2014/main" id="{2C51C3D4-6D16-5A23-32CC-C6521817CDF6}"/>
                </a:ext>
              </a:extLst>
            </p:cNvPr>
            <p:cNvSpPr txBox="1"/>
            <p:nvPr/>
          </p:nvSpPr>
          <p:spPr>
            <a:xfrm>
              <a:off x="5839256" y="3769468"/>
              <a:ext cx="344056" cy="200055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ysDot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700">
                  <a:latin typeface="Arial" pitchFamily="34" charset="0"/>
                  <a:cs typeface="Arial" pitchFamily="34" charset="0"/>
                </a:rPr>
                <a:t>Sí</a:t>
              </a:r>
            </a:p>
          </p:txBody>
        </p:sp>
        <p:sp>
          <p:nvSpPr>
            <p:cNvPr id="28" name="162 CuadroTexto">
              <a:extLst>
                <a:ext uri="{FF2B5EF4-FFF2-40B4-BE49-F238E27FC236}">
                  <a16:creationId xmlns:a16="http://schemas.microsoft.com/office/drawing/2014/main" id="{FD800C5B-E74B-2577-4BC3-86FB72E88E5C}"/>
                </a:ext>
              </a:extLst>
            </p:cNvPr>
            <p:cNvSpPr txBox="1"/>
            <p:nvPr/>
          </p:nvSpPr>
          <p:spPr>
            <a:xfrm>
              <a:off x="6258997" y="4074735"/>
              <a:ext cx="345600" cy="200055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ysDot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700">
                  <a:latin typeface="Arial" pitchFamily="34" charset="0"/>
                  <a:cs typeface="Arial" pitchFamily="34" charset="0"/>
                </a:rPr>
                <a:t>No</a:t>
              </a:r>
            </a:p>
          </p:txBody>
        </p:sp>
        <p:sp>
          <p:nvSpPr>
            <p:cNvPr id="29" name="161 CuadroTexto">
              <a:extLst>
                <a:ext uri="{FF2B5EF4-FFF2-40B4-BE49-F238E27FC236}">
                  <a16:creationId xmlns:a16="http://schemas.microsoft.com/office/drawing/2014/main" id="{F75088F2-C126-1554-4B17-13AC62491AEF}"/>
                </a:ext>
              </a:extLst>
            </p:cNvPr>
            <p:cNvSpPr txBox="1"/>
            <p:nvPr/>
          </p:nvSpPr>
          <p:spPr>
            <a:xfrm>
              <a:off x="5842623" y="4071305"/>
              <a:ext cx="344056" cy="200055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ysDot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700">
                  <a:latin typeface="Arial" pitchFamily="34" charset="0"/>
                  <a:cs typeface="Arial" pitchFamily="34" charset="0"/>
                </a:rPr>
                <a:t>Sí</a:t>
              </a:r>
            </a:p>
          </p:txBody>
        </p:sp>
        <p:sp>
          <p:nvSpPr>
            <p:cNvPr id="30" name="162 CuadroTexto">
              <a:extLst>
                <a:ext uri="{FF2B5EF4-FFF2-40B4-BE49-F238E27FC236}">
                  <a16:creationId xmlns:a16="http://schemas.microsoft.com/office/drawing/2014/main" id="{F7F61EEB-09AA-6DC8-D269-67971C02BFA8}"/>
                </a:ext>
              </a:extLst>
            </p:cNvPr>
            <p:cNvSpPr txBox="1"/>
            <p:nvPr/>
          </p:nvSpPr>
          <p:spPr>
            <a:xfrm>
              <a:off x="6258997" y="4788851"/>
              <a:ext cx="345600" cy="200055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ysDot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700">
                  <a:latin typeface="Arial" pitchFamily="34" charset="0"/>
                  <a:cs typeface="Arial" pitchFamily="34" charset="0"/>
                </a:rPr>
                <a:t>No</a:t>
              </a:r>
            </a:p>
          </p:txBody>
        </p:sp>
        <p:sp>
          <p:nvSpPr>
            <p:cNvPr id="31" name="161 CuadroTexto">
              <a:extLst>
                <a:ext uri="{FF2B5EF4-FFF2-40B4-BE49-F238E27FC236}">
                  <a16:creationId xmlns:a16="http://schemas.microsoft.com/office/drawing/2014/main" id="{503F23E4-39D3-D2F5-94A9-6A17D2F8F073}"/>
                </a:ext>
              </a:extLst>
            </p:cNvPr>
            <p:cNvSpPr txBox="1"/>
            <p:nvPr/>
          </p:nvSpPr>
          <p:spPr>
            <a:xfrm>
              <a:off x="5842623" y="4790858"/>
              <a:ext cx="344056" cy="200055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ysDot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700">
                  <a:latin typeface="Arial" pitchFamily="34" charset="0"/>
                  <a:cs typeface="Arial" pitchFamily="34" charset="0"/>
                </a:rPr>
                <a:t>Sí</a:t>
              </a:r>
            </a:p>
          </p:txBody>
        </p:sp>
        <p:sp>
          <p:nvSpPr>
            <p:cNvPr id="32" name="162 CuadroTexto">
              <a:extLst>
                <a:ext uri="{FF2B5EF4-FFF2-40B4-BE49-F238E27FC236}">
                  <a16:creationId xmlns:a16="http://schemas.microsoft.com/office/drawing/2014/main" id="{B8332CFB-539D-68CF-49FA-63A00B29E3CD}"/>
                </a:ext>
              </a:extLst>
            </p:cNvPr>
            <p:cNvSpPr txBox="1"/>
            <p:nvPr/>
          </p:nvSpPr>
          <p:spPr>
            <a:xfrm>
              <a:off x="6258997" y="5211041"/>
              <a:ext cx="345600" cy="200055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ysDot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700">
                  <a:latin typeface="Arial" pitchFamily="34" charset="0"/>
                  <a:cs typeface="Arial" pitchFamily="34" charset="0"/>
                </a:rPr>
                <a:t>No</a:t>
              </a:r>
            </a:p>
          </p:txBody>
        </p:sp>
        <p:sp>
          <p:nvSpPr>
            <p:cNvPr id="34" name="161 CuadroTexto">
              <a:extLst>
                <a:ext uri="{FF2B5EF4-FFF2-40B4-BE49-F238E27FC236}">
                  <a16:creationId xmlns:a16="http://schemas.microsoft.com/office/drawing/2014/main" id="{D1DD1047-9428-52E0-A636-DFE1996561EC}"/>
                </a:ext>
              </a:extLst>
            </p:cNvPr>
            <p:cNvSpPr txBox="1"/>
            <p:nvPr/>
          </p:nvSpPr>
          <p:spPr>
            <a:xfrm>
              <a:off x="5839256" y="5211041"/>
              <a:ext cx="344056" cy="200055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ysDot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700">
                  <a:latin typeface="Arial" pitchFamily="34" charset="0"/>
                  <a:cs typeface="Arial" pitchFamily="34" charset="0"/>
                </a:rPr>
                <a:t>Sí</a:t>
              </a:r>
            </a:p>
          </p:txBody>
        </p:sp>
        <p:sp>
          <p:nvSpPr>
            <p:cNvPr id="35" name="162 CuadroTexto">
              <a:extLst>
                <a:ext uri="{FF2B5EF4-FFF2-40B4-BE49-F238E27FC236}">
                  <a16:creationId xmlns:a16="http://schemas.microsoft.com/office/drawing/2014/main" id="{C5A32A73-58A3-B647-69E4-8479F9C4345C}"/>
                </a:ext>
              </a:extLst>
            </p:cNvPr>
            <p:cNvSpPr txBox="1"/>
            <p:nvPr/>
          </p:nvSpPr>
          <p:spPr>
            <a:xfrm>
              <a:off x="6258997" y="4400819"/>
              <a:ext cx="345600" cy="200055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ysDot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700">
                  <a:latin typeface="Arial" pitchFamily="34" charset="0"/>
                  <a:cs typeface="Arial" pitchFamily="34" charset="0"/>
                </a:rPr>
                <a:t>No</a:t>
              </a:r>
            </a:p>
          </p:txBody>
        </p:sp>
        <p:sp>
          <p:nvSpPr>
            <p:cNvPr id="36" name="161 CuadroTexto">
              <a:extLst>
                <a:ext uri="{FF2B5EF4-FFF2-40B4-BE49-F238E27FC236}">
                  <a16:creationId xmlns:a16="http://schemas.microsoft.com/office/drawing/2014/main" id="{EB346118-AEF7-DBA4-5E08-F04B1BF82784}"/>
                </a:ext>
              </a:extLst>
            </p:cNvPr>
            <p:cNvSpPr txBox="1"/>
            <p:nvPr/>
          </p:nvSpPr>
          <p:spPr>
            <a:xfrm>
              <a:off x="5842623" y="4400819"/>
              <a:ext cx="344056" cy="200055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ysDot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700">
                  <a:latin typeface="Arial" pitchFamily="34" charset="0"/>
                  <a:cs typeface="Arial" pitchFamily="34" charset="0"/>
                </a:rPr>
                <a:t>Sí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67069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146 Tabla">
            <a:extLst>
              <a:ext uri="{FF2B5EF4-FFF2-40B4-BE49-F238E27FC236}">
                <a16:creationId xmlns:a16="http://schemas.microsoft.com/office/drawing/2014/main" id="{34F586A0-703F-7609-712E-A89E054894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665037"/>
              </p:ext>
            </p:extLst>
          </p:nvPr>
        </p:nvGraphicFramePr>
        <p:xfrm>
          <a:off x="0" y="56518"/>
          <a:ext cx="6432317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978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38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706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391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endParaRPr lang="es-ES" sz="8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dirty="0">
                          <a:latin typeface="Arial"/>
                          <a:cs typeface="Arial"/>
                        </a:rPr>
                        <a:t>Código: </a:t>
                      </a:r>
                      <a:r>
                        <a:rPr lang="es-MX" sz="800" b="0" dirty="0" err="1">
                          <a:latin typeface="Arial"/>
                          <a:cs typeface="Arial"/>
                        </a:rPr>
                        <a:t>DEPCyC</a:t>
                      </a:r>
                      <a:r>
                        <a:rPr lang="es-MX" sz="800" b="0" dirty="0">
                          <a:latin typeface="Arial"/>
                          <a:cs typeface="Arial"/>
                        </a:rPr>
                        <a:t>/FR/20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Revisión</a:t>
                      </a:r>
                      <a:r>
                        <a:rPr lang="es-MX" sz="8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00</a:t>
                      </a:r>
                      <a:endParaRPr lang="es-MX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s-MX" sz="800" b="0" dirty="0">
                          <a:latin typeface="Arial"/>
                          <a:cs typeface="Arial"/>
                        </a:rPr>
                        <a:t>Fecha de revisión: 16/10/2025</a:t>
                      </a:r>
                    </a:p>
                    <a:p>
                      <a:pPr marL="0" marR="0" lvl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s-MX" sz="800" b="0" dirty="0">
                        <a:latin typeface="+mn-lt"/>
                        <a:cs typeface="+mn-cs"/>
                      </a:endParaRPr>
                    </a:p>
                    <a:p>
                      <a:pPr marL="0" marR="0" indent="0" algn="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s-MX" sz="700" b="0" dirty="0">
                          <a:latin typeface="Arial"/>
                          <a:cs typeface="Arial"/>
                        </a:rPr>
                        <a:t>Dirección Ejecutiva de</a:t>
                      </a:r>
                      <a:r>
                        <a:rPr lang="es-MX" sz="700" b="0" baseline="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s-MX" sz="700" b="0" dirty="0">
                          <a:latin typeface="Arial"/>
                          <a:cs typeface="Arial"/>
                        </a:rPr>
                        <a:t>Participación Ciudadana y</a:t>
                      </a:r>
                      <a:r>
                        <a:rPr lang="es-MX" sz="700" b="0" baseline="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s-MX" sz="700" b="0" dirty="0">
                          <a:latin typeface="Arial"/>
                          <a:cs typeface="Arial"/>
                        </a:rPr>
                        <a:t>Capacitación</a:t>
                      </a:r>
                      <a:endParaRPr lang="es-MX" sz="7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Arial"/>
                        <a:cs typeface="Arial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2 Subtítulo">
            <a:extLst>
              <a:ext uri="{FF2B5EF4-FFF2-40B4-BE49-F238E27FC236}">
                <a16:creationId xmlns:a16="http://schemas.microsoft.com/office/drawing/2014/main" id="{740A8311-EA0C-C419-FBC5-55AC21350704}"/>
              </a:ext>
            </a:extLst>
          </p:cNvPr>
          <p:cNvSpPr txBox="1">
            <a:spLocks/>
          </p:cNvSpPr>
          <p:nvPr/>
        </p:nvSpPr>
        <p:spPr>
          <a:xfrm>
            <a:off x="470139" y="838907"/>
            <a:ext cx="6192688" cy="42560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1000" b="1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Solicitud de registro para participar como persona </a:t>
            </a:r>
          </a:p>
          <a:p>
            <a:pPr marL="0" indent="0" algn="ctr">
              <a:buNone/>
            </a:pPr>
            <a:r>
              <a:rPr lang="es-ES" sz="1000" b="1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Responsable de mesa receptora de opinión en la Consulta de </a:t>
            </a:r>
            <a:r>
              <a:rPr lang="es-MX" sz="1000" b="1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Presupuesto Participativo 2025</a:t>
            </a:r>
            <a:endParaRPr lang="es-MX" sz="1000" b="1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98 Grupo">
            <a:extLst>
              <a:ext uri="{FF2B5EF4-FFF2-40B4-BE49-F238E27FC236}">
                <a16:creationId xmlns:a16="http://schemas.microsoft.com/office/drawing/2014/main" id="{1EC1AFD7-0EF1-6681-1580-E63AF8D9F7A2}"/>
              </a:ext>
            </a:extLst>
          </p:cNvPr>
          <p:cNvGrpSpPr/>
          <p:nvPr/>
        </p:nvGrpSpPr>
        <p:grpSpPr>
          <a:xfrm>
            <a:off x="467839" y="7847989"/>
            <a:ext cx="2823679" cy="331356"/>
            <a:chOff x="2544932" y="8017897"/>
            <a:chExt cx="1907287" cy="357469"/>
          </a:xfrm>
        </p:grpSpPr>
        <p:sp>
          <p:nvSpPr>
            <p:cNvPr id="11" name="194 CuadroTexto">
              <a:extLst>
                <a:ext uri="{FF2B5EF4-FFF2-40B4-BE49-F238E27FC236}">
                  <a16:creationId xmlns:a16="http://schemas.microsoft.com/office/drawing/2014/main" id="{01699D81-99C2-4306-74CD-C10FDDCABF41}"/>
                </a:ext>
              </a:extLst>
            </p:cNvPr>
            <p:cNvSpPr txBox="1"/>
            <p:nvPr/>
          </p:nvSpPr>
          <p:spPr>
            <a:xfrm>
              <a:off x="2659260" y="8043334"/>
              <a:ext cx="1435966" cy="332032"/>
            </a:xfrm>
            <a:prstGeom prst="rect">
              <a:avLst/>
            </a:prstGeom>
            <a:noFill/>
          </p:spPr>
          <p:txBody>
            <a:bodyPr wrap="none" lIns="91440" tIns="45720" rIns="91440" bIns="45720" rtlCol="0" anchor="t">
              <a:spAutoFit/>
            </a:bodyPr>
            <a:lstStyle/>
            <a:p>
              <a:pPr algn="ctr"/>
              <a:r>
                <a:rPr lang="es-MX" sz="800">
                  <a:latin typeface="Arial"/>
                  <a:cs typeface="Arial"/>
                </a:rPr>
                <a:t>1. He leído y acepto el aviso de privacidad</a:t>
              </a:r>
              <a:endParaRPr lang="es-MX" sz="600"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s-MX" sz="60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2" name="196 Conector recto">
              <a:extLst>
                <a:ext uri="{FF2B5EF4-FFF2-40B4-BE49-F238E27FC236}">
                  <a16:creationId xmlns:a16="http://schemas.microsoft.com/office/drawing/2014/main" id="{F26D7DCE-3FE5-6E53-B8EC-89D9F110855A}"/>
                </a:ext>
              </a:extLst>
            </p:cNvPr>
            <p:cNvCxnSpPr/>
            <p:nvPr/>
          </p:nvCxnSpPr>
          <p:spPr>
            <a:xfrm>
              <a:off x="2544932" y="8017897"/>
              <a:ext cx="190728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98 Grupo">
            <a:extLst>
              <a:ext uri="{FF2B5EF4-FFF2-40B4-BE49-F238E27FC236}">
                <a16:creationId xmlns:a16="http://schemas.microsoft.com/office/drawing/2014/main" id="{86883DF2-4D02-9667-4549-336B788274C1}"/>
              </a:ext>
            </a:extLst>
          </p:cNvPr>
          <p:cNvGrpSpPr/>
          <p:nvPr/>
        </p:nvGrpSpPr>
        <p:grpSpPr>
          <a:xfrm>
            <a:off x="3566483" y="7824123"/>
            <a:ext cx="2823679" cy="454469"/>
            <a:chOff x="2544932" y="8017897"/>
            <a:chExt cx="1907287" cy="490284"/>
          </a:xfrm>
        </p:grpSpPr>
        <p:sp>
          <p:nvSpPr>
            <p:cNvPr id="14" name="194 CuadroTexto">
              <a:extLst>
                <a:ext uri="{FF2B5EF4-FFF2-40B4-BE49-F238E27FC236}">
                  <a16:creationId xmlns:a16="http://schemas.microsoft.com/office/drawing/2014/main" id="{C847A751-059A-3F4E-CDF5-BB4AB3ADF461}"/>
                </a:ext>
              </a:extLst>
            </p:cNvPr>
            <p:cNvSpPr txBox="1"/>
            <p:nvPr/>
          </p:nvSpPr>
          <p:spPr>
            <a:xfrm>
              <a:off x="2544932" y="8043337"/>
              <a:ext cx="1907287" cy="46484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s-MX" sz="800">
                  <a:latin typeface="Arial"/>
                  <a:cs typeface="Arial"/>
                </a:rPr>
                <a:t>2. Acepto que mis datos sean utilizados para el siguiente mecanismo o instrumento de participación ciudadana</a:t>
              </a:r>
              <a:endParaRPr lang="es-MX" sz="600"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s-MX" sz="60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5" name="196 Conector recto">
              <a:extLst>
                <a:ext uri="{FF2B5EF4-FFF2-40B4-BE49-F238E27FC236}">
                  <a16:creationId xmlns:a16="http://schemas.microsoft.com/office/drawing/2014/main" id="{72A96D83-BCBD-6233-4CFD-966F9D0C7F99}"/>
                </a:ext>
              </a:extLst>
            </p:cNvPr>
            <p:cNvCxnSpPr/>
            <p:nvPr/>
          </p:nvCxnSpPr>
          <p:spPr>
            <a:xfrm>
              <a:off x="2544932" y="8017897"/>
              <a:ext cx="190728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98 Grupo">
            <a:extLst>
              <a:ext uri="{FF2B5EF4-FFF2-40B4-BE49-F238E27FC236}">
                <a16:creationId xmlns:a16="http://schemas.microsoft.com/office/drawing/2014/main" id="{24BFE6CB-F6D2-1F64-0CA0-C8C585305807}"/>
              </a:ext>
            </a:extLst>
          </p:cNvPr>
          <p:cNvGrpSpPr/>
          <p:nvPr/>
        </p:nvGrpSpPr>
        <p:grpSpPr>
          <a:xfrm>
            <a:off x="2091043" y="8568115"/>
            <a:ext cx="2823680" cy="454466"/>
            <a:chOff x="2544932" y="8017897"/>
            <a:chExt cx="1907287" cy="490281"/>
          </a:xfrm>
        </p:grpSpPr>
        <p:sp>
          <p:nvSpPr>
            <p:cNvPr id="17" name="194 CuadroTexto">
              <a:extLst>
                <a:ext uri="{FF2B5EF4-FFF2-40B4-BE49-F238E27FC236}">
                  <a16:creationId xmlns:a16="http://schemas.microsoft.com/office/drawing/2014/main" id="{E2B40473-3D89-1205-0536-AF4C7B5AEFFF}"/>
                </a:ext>
              </a:extLst>
            </p:cNvPr>
            <p:cNvSpPr txBox="1"/>
            <p:nvPr/>
          </p:nvSpPr>
          <p:spPr>
            <a:xfrm>
              <a:off x="2544932" y="8043334"/>
              <a:ext cx="1907287" cy="46484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s-MX" sz="800">
                  <a:latin typeface="Arial"/>
                  <a:cs typeface="Arial"/>
                </a:rPr>
                <a:t>3. Acepto que se utilice mi información para participar en la Consulta de Presupuesto Participativo 2025</a:t>
              </a:r>
              <a:endParaRPr lang="es-MX" sz="600"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s-MX" sz="60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8" name="196 Conector recto">
              <a:extLst>
                <a:ext uri="{FF2B5EF4-FFF2-40B4-BE49-F238E27FC236}">
                  <a16:creationId xmlns:a16="http://schemas.microsoft.com/office/drawing/2014/main" id="{294B6B33-FBFB-684D-13BF-FA3E62A51E1B}"/>
                </a:ext>
              </a:extLst>
            </p:cNvPr>
            <p:cNvCxnSpPr/>
            <p:nvPr/>
          </p:nvCxnSpPr>
          <p:spPr>
            <a:xfrm>
              <a:off x="2544932" y="8017897"/>
              <a:ext cx="190728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CuadroTexto 3">
            <a:extLst>
              <a:ext uri="{FF2B5EF4-FFF2-40B4-BE49-F238E27FC236}">
                <a16:creationId xmlns:a16="http://schemas.microsoft.com/office/drawing/2014/main" id="{4C64F657-D7A1-06FC-2CEC-3942114D46A4}"/>
              </a:ext>
            </a:extLst>
          </p:cNvPr>
          <p:cNvSpPr txBox="1"/>
          <p:nvPr/>
        </p:nvSpPr>
        <p:spPr>
          <a:xfrm>
            <a:off x="504640" y="1538951"/>
            <a:ext cx="5923622" cy="54345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860550" marR="1862455">
              <a:spcBef>
                <a:spcPts val="465"/>
              </a:spcBef>
            </a:pPr>
            <a:r>
              <a:rPr lang="es-ES" sz="800" b="1" dirty="0">
                <a:effectLst/>
                <a:latin typeface="Arial"/>
                <a:ea typeface="Arial MT"/>
                <a:cs typeface="Arial"/>
              </a:rPr>
              <a:t>AVISO</a:t>
            </a:r>
            <a:r>
              <a:rPr lang="es-ES" sz="800" b="1" spc="-20" dirty="0">
                <a:effectLst/>
                <a:latin typeface="Arial"/>
                <a:ea typeface="Arial MT"/>
                <a:cs typeface="Arial"/>
              </a:rPr>
              <a:t> </a:t>
            </a:r>
            <a:r>
              <a:rPr lang="es-ES" sz="800" b="1" dirty="0">
                <a:effectLst/>
                <a:latin typeface="Arial"/>
                <a:ea typeface="Arial MT"/>
                <a:cs typeface="Arial"/>
              </a:rPr>
              <a:t>DE</a:t>
            </a:r>
            <a:r>
              <a:rPr lang="es-ES" sz="800" b="1" spc="-10" dirty="0">
                <a:effectLst/>
                <a:latin typeface="Arial"/>
                <a:ea typeface="Arial MT"/>
                <a:cs typeface="Arial"/>
              </a:rPr>
              <a:t> </a:t>
            </a:r>
            <a:r>
              <a:rPr lang="es-ES" sz="800" b="1" dirty="0">
                <a:effectLst/>
                <a:latin typeface="Arial"/>
                <a:ea typeface="Arial MT"/>
                <a:cs typeface="Arial"/>
              </a:rPr>
              <a:t>PRIVACIDAD</a:t>
            </a:r>
            <a:r>
              <a:rPr lang="es-ES" sz="800" b="1" spc="-10" dirty="0">
                <a:effectLst/>
                <a:latin typeface="Arial"/>
                <a:ea typeface="Arial MT"/>
                <a:cs typeface="Arial"/>
              </a:rPr>
              <a:t> </a:t>
            </a:r>
            <a:r>
              <a:rPr lang="es-ES" sz="800" b="1" dirty="0">
                <a:effectLst/>
                <a:latin typeface="Arial"/>
                <a:ea typeface="Arial MT"/>
                <a:cs typeface="Arial"/>
              </a:rPr>
              <a:t>SIMPLIFICADO</a:t>
            </a:r>
            <a:endParaRPr lang="es-MX" sz="800" dirty="0">
              <a:effectLst/>
              <a:latin typeface="Arial"/>
              <a:ea typeface="Arial MT"/>
              <a:cs typeface="Arial"/>
            </a:endParaRPr>
          </a:p>
          <a:p>
            <a:pPr>
              <a:spcBef>
                <a:spcPts val="15"/>
              </a:spcBef>
            </a:pPr>
            <a:endParaRPr lang="es-MX" sz="800">
              <a:effectLst/>
              <a:latin typeface="Arial" panose="020B0604020202020204" pitchFamily="34" charset="0"/>
              <a:ea typeface="Arial MT"/>
              <a:cs typeface="Arial" panose="020B0604020202020204" pitchFamily="34" charset="0"/>
            </a:endParaRPr>
          </a:p>
          <a:p>
            <a:pPr marL="74930" algn="just">
              <a:lnSpc>
                <a:spcPct val="114999"/>
              </a:lnSpc>
            </a:pP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El Instituto Electoral de la Ciudad de México (IECM), a través de la Dirección Ejecutiva de Participación Ciudadana y Capacitación, es Responsable del tratamiento de los datos personales que nos proporcione, los cuales serán protegidos en el Sistema de Datos Personales </a:t>
            </a:r>
            <a:r>
              <a:rPr lang="es-ES" sz="700" b="1" dirty="0">
                <a:latin typeface="Arial"/>
                <a:ea typeface="Arial MT"/>
                <a:cs typeface="Arial"/>
              </a:rPr>
              <a:t>Vinculados con Instrumentos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y</a:t>
            </a:r>
            <a:r>
              <a:rPr lang="es-ES" sz="700" b="1" dirty="0">
                <a:latin typeface="Arial"/>
                <a:ea typeface="Arial MT"/>
                <a:cs typeface="Arial"/>
              </a:rPr>
              <a:t> Mecanismos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de Participación Ciudadana </a:t>
            </a:r>
            <a:r>
              <a:rPr lang="es-ES" sz="700" b="1" dirty="0">
                <a:latin typeface="Arial"/>
                <a:ea typeface="Arial MT"/>
                <a:cs typeface="Arial"/>
              </a:rPr>
              <a:t>y Órganos de Representación Ciudadana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organizados y/o desarrollados por el Instituto Electoral de la Ciudad de México.</a:t>
            </a:r>
            <a:endParaRPr lang="es-ES" sz="700" dirty="0">
              <a:ea typeface="Calibri"/>
              <a:cs typeface="Calibri"/>
            </a:endParaRPr>
          </a:p>
          <a:p>
            <a:pPr marL="74930" algn="just">
              <a:lnSpc>
                <a:spcPct val="114999"/>
              </a:lnSpc>
            </a:pPr>
            <a:endParaRPr lang="es-ES" sz="700" b="1" dirty="0">
              <a:latin typeface="Arial"/>
              <a:ea typeface="Arial MT"/>
              <a:cs typeface="Arial"/>
            </a:endParaRPr>
          </a:p>
          <a:p>
            <a:pPr marL="74930" algn="just">
              <a:lnSpc>
                <a:spcPct val="114999"/>
              </a:lnSpc>
            </a:pP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Los datos personales que </a:t>
            </a:r>
            <a:r>
              <a:rPr lang="es-ES" sz="700" b="1" dirty="0">
                <a:latin typeface="Arial"/>
                <a:ea typeface="Arial MT"/>
                <a:cs typeface="Arial"/>
              </a:rPr>
              <a:t>recabamos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serán utilizados con la finalidad siguiente: </a:t>
            </a:r>
            <a:r>
              <a:rPr lang="es-ES" sz="700" b="1" dirty="0">
                <a:latin typeface="Arial"/>
                <a:ea typeface="Arial MT"/>
                <a:cs typeface="Arial"/>
              </a:rPr>
              <a:t>contar con una base de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datos </a:t>
            </a:r>
            <a:r>
              <a:rPr lang="es-ES" sz="700" b="1" dirty="0">
                <a:latin typeface="Arial"/>
                <a:ea typeface="Arial MT"/>
                <a:cs typeface="Arial"/>
              </a:rPr>
              <a:t>del registro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de personas </a:t>
            </a:r>
            <a:r>
              <a:rPr lang="es-ES" sz="700" b="1" dirty="0">
                <a:latin typeface="Arial"/>
                <a:ea typeface="Arial MT"/>
                <a:cs typeface="Arial"/>
              </a:rPr>
              <a:t>ciudadanas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que </a:t>
            </a:r>
            <a:r>
              <a:rPr lang="es-ES" sz="700" b="1" dirty="0">
                <a:latin typeface="Arial"/>
                <a:ea typeface="Arial MT"/>
                <a:cs typeface="Arial"/>
              </a:rPr>
              <a:t>participen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en </a:t>
            </a:r>
            <a:r>
              <a:rPr lang="es-ES" sz="700" b="1" dirty="0">
                <a:latin typeface="Arial"/>
                <a:ea typeface="Arial MT"/>
                <a:cs typeface="Arial"/>
              </a:rPr>
              <a:t>mecanismos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de </a:t>
            </a:r>
            <a:r>
              <a:rPr lang="es-ES" sz="700" b="1" dirty="0">
                <a:latin typeface="Arial"/>
                <a:ea typeface="Arial MT"/>
                <a:cs typeface="Arial"/>
              </a:rPr>
              <a:t>democracia directa, instrumentos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de </a:t>
            </a:r>
            <a:r>
              <a:rPr lang="es-ES" sz="700" b="1" dirty="0">
                <a:latin typeface="Arial"/>
                <a:ea typeface="Arial MT"/>
                <a:cs typeface="Arial"/>
              </a:rPr>
              <a:t>democracia participativa e instrumentos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de </a:t>
            </a:r>
            <a:r>
              <a:rPr lang="es-ES" sz="700" b="1" dirty="0">
                <a:latin typeface="Arial"/>
                <a:ea typeface="Arial MT"/>
                <a:cs typeface="Arial"/>
              </a:rPr>
              <a:t>control,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de capacitación, de </a:t>
            </a:r>
            <a:r>
              <a:rPr lang="es-ES" sz="700" b="1" dirty="0">
                <a:latin typeface="Arial"/>
                <a:ea typeface="Arial MT"/>
                <a:cs typeface="Arial"/>
              </a:rPr>
              <a:t>gestión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y</a:t>
            </a:r>
            <a:r>
              <a:rPr lang="es-ES" sz="700" b="1" dirty="0">
                <a:latin typeface="Arial"/>
                <a:ea typeface="Arial MT"/>
                <a:cs typeface="Arial"/>
              </a:rPr>
              <a:t> evaluación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de </a:t>
            </a:r>
            <a:r>
              <a:rPr lang="es-ES" sz="700" b="1" dirty="0">
                <a:latin typeface="Arial"/>
                <a:ea typeface="Arial MT"/>
                <a:cs typeface="Arial"/>
              </a:rPr>
              <a:t>la función pública, conforme a lo dispuesto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por </a:t>
            </a:r>
            <a:r>
              <a:rPr lang="es-ES" sz="700" b="1" dirty="0">
                <a:latin typeface="Arial"/>
                <a:ea typeface="Arial MT"/>
                <a:cs typeface="Arial"/>
              </a:rPr>
              <a:t>la Ley de Participación Ciudadana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de la Ciudad de México, así como para </a:t>
            </a:r>
            <a:r>
              <a:rPr lang="es-ES" sz="700" b="1" dirty="0">
                <a:latin typeface="Arial"/>
                <a:ea typeface="Arial MT"/>
                <a:cs typeface="Arial"/>
              </a:rPr>
              <a:t>la promoción de estos, considerando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en </a:t>
            </a:r>
            <a:r>
              <a:rPr lang="es-ES" sz="700" b="1" dirty="0">
                <a:latin typeface="Arial"/>
                <a:ea typeface="Arial MT"/>
                <a:cs typeface="Arial"/>
              </a:rPr>
              <a:t>la recolección y tratamiento de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los </a:t>
            </a:r>
            <a:r>
              <a:rPr lang="es-ES" sz="700" b="1" dirty="0">
                <a:latin typeface="Arial"/>
                <a:ea typeface="Arial MT"/>
                <a:cs typeface="Arial"/>
              </a:rPr>
              <a:t>datos, el uso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de </a:t>
            </a:r>
            <a:r>
              <a:rPr lang="es-ES" sz="700" b="1" dirty="0">
                <a:latin typeface="Arial"/>
                <a:ea typeface="Arial MT"/>
                <a:cs typeface="Arial"/>
              </a:rPr>
              <a:t>plataformas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de </a:t>
            </a:r>
            <a:r>
              <a:rPr lang="es-ES" sz="700" b="1" dirty="0">
                <a:latin typeface="Arial"/>
                <a:ea typeface="Arial MT"/>
                <a:cs typeface="Arial"/>
              </a:rPr>
              <a:t>participación digital. Los datos personales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podrán ser transferidos a</a:t>
            </a:r>
            <a:r>
              <a:rPr lang="es-ES" sz="700" b="1" dirty="0">
                <a:latin typeface="Arial"/>
                <a:ea typeface="Arial MT"/>
                <a:cs typeface="Arial"/>
              </a:rPr>
              <a:t>: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 la </a:t>
            </a:r>
            <a:r>
              <a:rPr lang="es-ES" sz="700" b="1" dirty="0">
                <a:latin typeface="Arial"/>
                <a:ea typeface="Arial MT"/>
                <a:cs typeface="Arial"/>
              </a:rPr>
              <a:t>Fiscalía Especializada en materia de Delitos Electorales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de la </a:t>
            </a:r>
            <a:r>
              <a:rPr lang="es-ES" sz="700" b="1" dirty="0">
                <a:latin typeface="Arial"/>
                <a:ea typeface="Arial MT"/>
                <a:cs typeface="Arial"/>
              </a:rPr>
              <a:t>Fiscalía General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de </a:t>
            </a:r>
            <a:r>
              <a:rPr lang="es-ES" sz="700" b="1" dirty="0">
                <a:latin typeface="Arial"/>
                <a:ea typeface="Arial MT"/>
                <a:cs typeface="Arial"/>
              </a:rPr>
              <a:t>la República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para el ejercicio de sus funciones de </a:t>
            </a:r>
            <a:r>
              <a:rPr lang="es-ES" sz="700" b="1" dirty="0">
                <a:latin typeface="Arial"/>
                <a:ea typeface="Arial MT"/>
                <a:cs typeface="Arial"/>
              </a:rPr>
              <a:t>investigación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de </a:t>
            </a:r>
            <a:r>
              <a:rPr lang="es-ES" sz="700" b="1" dirty="0">
                <a:latin typeface="Arial"/>
                <a:ea typeface="Arial MT"/>
                <a:cs typeface="Arial"/>
              </a:rPr>
              <a:t>denuncias; la Fiscalía Especializada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para la </a:t>
            </a:r>
            <a:r>
              <a:rPr lang="es-ES" sz="700" b="1" dirty="0">
                <a:latin typeface="Arial"/>
                <a:ea typeface="Arial MT"/>
                <a:cs typeface="Arial"/>
              </a:rPr>
              <a:t>atención de Delitos Electorales de la Fiscalía General de Justicia de la Ciudad de México para el ejercicio de sus funciones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de </a:t>
            </a:r>
            <a:r>
              <a:rPr lang="es-ES" sz="700" b="1" dirty="0">
                <a:latin typeface="Arial"/>
                <a:ea typeface="Arial MT"/>
                <a:cs typeface="Arial"/>
              </a:rPr>
              <a:t>investigación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de </a:t>
            </a:r>
            <a:r>
              <a:rPr lang="es-ES" sz="700" b="1" dirty="0">
                <a:latin typeface="Arial"/>
                <a:ea typeface="Arial MT"/>
                <a:cs typeface="Arial"/>
              </a:rPr>
              <a:t>denuncias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; la Comisión de Derechos Humanos de la Ciudad de México para la investigación de presuntas violaciones a los derechos humanos; los Órganos Jurisdiccionales</a:t>
            </a:r>
            <a:r>
              <a:rPr lang="es-ES" sz="700" b="1" dirty="0">
                <a:latin typeface="Arial"/>
                <a:ea typeface="Arial MT"/>
                <a:cs typeface="Arial"/>
              </a:rPr>
              <a:t> Federales, para la sustanciación de los procesos jurisdiccionales tramitados ante ellos; los Órganos Jurisdiccionales de la Ciudad de México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, para la sustanciación de los procesos jurisdiccionales tramitados ante ellos; </a:t>
            </a:r>
            <a:r>
              <a:rPr lang="es-ES" sz="700" b="1" dirty="0">
                <a:latin typeface="Arial"/>
                <a:ea typeface="Arial MT"/>
                <a:cs typeface="Arial"/>
              </a:rPr>
              <a:t>la Auditoría Superior de la Ciudad de México para el ejercicio de sus funciones de fiscalización; la Contraloría Interna del Instituto Electoral de la Ciudad de México para realizar auditorías o desarrollar investigaciones por presuntas faltas administrativas;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el Instituto de Transparencia, Acceso a la Información Pública, Protección de Datos Personales y Rendición de Cuentas de la Ciudad de México para sustanciación de los Recursos de Revisión, Recurso de Inconformidad, denuncias y el procedimiento para determinar el presunto incumplimiento a la Ley de Protección de Datos Personales en Posesión de Sujetos Obligados de la Ciudad de México; </a:t>
            </a:r>
            <a:r>
              <a:rPr lang="es-ES" sz="700" b="1" dirty="0">
                <a:latin typeface="Arial"/>
                <a:ea typeface="Arial MT"/>
                <a:cs typeface="Arial"/>
              </a:rPr>
              <a:t>la Secretaría de Administración y Finanzas de la Ciudad de México para el ejercicio de sus atribuciones en materia de presupuesto participativo; Secretaría de Movilidad de la Ciudad de México, para el otorgamiento de la gratuidad del servicio en los organismos públicos de transporte de la Ciudad de México; las Alcaldías de la Ciudad de México para el ejercicio de sus atribuciones en materia de participación ciudadana y presupuesto participativo;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el Instituto Nacional Electoral para el ejercicio de sus funciones para </a:t>
            </a:r>
            <a:r>
              <a:rPr lang="es-ES" sz="700" b="1" dirty="0">
                <a:latin typeface="Arial"/>
                <a:ea typeface="Arial MT"/>
                <a:cs typeface="Arial"/>
              </a:rPr>
              <a:t>determinar el probable cumplimiento de requisitos que establece la Ley de Participación Ciudadana de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la </a:t>
            </a:r>
            <a:r>
              <a:rPr lang="es-ES" sz="700" b="1" dirty="0">
                <a:latin typeface="Arial"/>
                <a:ea typeface="Arial MT"/>
                <a:cs typeface="Arial"/>
              </a:rPr>
              <a:t>Ciudad de México, y el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Instituto de </a:t>
            </a:r>
            <a:r>
              <a:rPr lang="es-ES" sz="700" b="1" dirty="0">
                <a:latin typeface="Arial"/>
                <a:ea typeface="Arial MT"/>
                <a:cs typeface="Arial"/>
              </a:rPr>
              <a:t>Planeación Democrática y Prospectiva de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la Ciudad de México</a:t>
            </a:r>
            <a:r>
              <a:rPr lang="es-ES" sz="700" b="1" dirty="0">
                <a:latin typeface="Arial"/>
                <a:ea typeface="Arial MT"/>
                <a:cs typeface="Arial"/>
              </a:rPr>
              <a:t>, quien tiene atribuciones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 para </a:t>
            </a:r>
            <a:r>
              <a:rPr lang="es-ES" sz="700" b="1" dirty="0">
                <a:latin typeface="Arial"/>
                <a:ea typeface="Arial MT"/>
                <a:cs typeface="Arial"/>
              </a:rPr>
              <a:t>convocar de manera particular a los Comités de Participación Comunitaria del ámbito territorial de que se trate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. Para dichas transferencias no se requiere el consentimiento del titular, al tener la facultad legal para ello. Este Sistema de Datos Personales no cuenta con Encargados; ni con Despacho de Auditores Externos para el ejercicio de sus funciones de fiscalización.</a:t>
            </a:r>
            <a:endParaRPr lang="es-ES" sz="700" dirty="0">
              <a:ea typeface="Calibri"/>
              <a:cs typeface="Calibri"/>
            </a:endParaRPr>
          </a:p>
          <a:p>
            <a:pPr marL="74930" algn="just">
              <a:lnSpc>
                <a:spcPct val="114999"/>
              </a:lnSpc>
            </a:pPr>
            <a:endParaRPr lang="es" sz="700" dirty="0">
              <a:ea typeface="Calibri"/>
              <a:cs typeface="Calibri"/>
            </a:endParaRPr>
          </a:p>
          <a:p>
            <a:pPr marL="74930" algn="just">
              <a:lnSpc>
                <a:spcPct val="114999"/>
              </a:lnSpc>
            </a:pP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Usted podrá manifestar la negativa al tratamiento de sus datos personales directamente ante la Unidad de Transparencia del IECM, ubicada en la </a:t>
            </a:r>
            <a:r>
              <a:rPr lang="es-ES" sz="700" b="1" dirty="0">
                <a:latin typeface="Arial"/>
                <a:ea typeface="Arial MT"/>
                <a:cs typeface="Arial"/>
              </a:rPr>
              <a:t>calle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de Huizaches No. 25, Rancho los Colorines, Planta Baja, Tlalpan, C. P. 14386, Ciudad de México, con número telefónico 55 5483 3800 ext.</a:t>
            </a:r>
            <a:r>
              <a:rPr lang="es-ES" sz="700" b="1" dirty="0">
                <a:latin typeface="Arial"/>
                <a:ea typeface="Arial MT"/>
                <a:cs typeface="Arial"/>
              </a:rPr>
              <a:t> 4725 y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4727, y al correo electrónico </a:t>
            </a:r>
            <a:r>
              <a:rPr lang="es-ES" sz="700" b="1" dirty="0">
                <a:solidFill>
                  <a:srgbClr val="000000"/>
                </a:solidFill>
                <a:effectLst/>
                <a:latin typeface="Arial"/>
                <a:ea typeface="Arial MT"/>
                <a:cs typeface="Arial"/>
              </a:rPr>
              <a:t>unidad.transparencia@iecm.mx</a:t>
            </a:r>
            <a:endParaRPr lang="es-ES" sz="700">
              <a:ea typeface="Calibri"/>
              <a:cs typeface="Calibri"/>
            </a:endParaRPr>
          </a:p>
          <a:p>
            <a:pPr marL="74930" algn="just">
              <a:lnSpc>
                <a:spcPct val="114999"/>
              </a:lnSpc>
            </a:pPr>
            <a:endParaRPr lang="es" sz="700" dirty="0">
              <a:ea typeface="Calibri"/>
              <a:cs typeface="Calibri"/>
            </a:endParaRPr>
          </a:p>
          <a:p>
            <a:pPr marL="74930" algn="just">
              <a:lnSpc>
                <a:spcPct val="114999"/>
              </a:lnSpc>
            </a:pP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Para conocer el Aviso de privacidad Integral, puede acudir directamente a la Unidad de Transparencia o ingresar al Sitio de Internet: </a:t>
            </a:r>
            <a:r>
              <a:rPr lang="es-ES" sz="700" b="1" dirty="0">
                <a:solidFill>
                  <a:srgbClr val="000000"/>
                </a:solidFill>
                <a:effectLst/>
                <a:latin typeface="Arial"/>
                <a:ea typeface="Arial MT"/>
                <a:cs typeface="Arial"/>
              </a:rPr>
              <a:t>https://www.iecm.mx/proteccion-de-datos-personales/</a:t>
            </a:r>
            <a:endParaRPr lang="es-ES" sz="700">
              <a:ea typeface="Calibri"/>
              <a:cs typeface="Calibri"/>
            </a:endParaRPr>
          </a:p>
          <a:p>
            <a:pPr marL="74930" algn="just">
              <a:lnSpc>
                <a:spcPct val="114999"/>
              </a:lnSpc>
            </a:pPr>
            <a:endParaRPr lang="es" sz="700" dirty="0">
              <a:ea typeface="Calibri"/>
              <a:cs typeface="Calibri"/>
            </a:endParaRPr>
          </a:p>
          <a:p>
            <a:pPr marL="74930" algn="just">
              <a:lnSpc>
                <a:spcPct val="114999"/>
              </a:lnSpc>
            </a:pP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Fecha de última actualización: </a:t>
            </a:r>
            <a:r>
              <a:rPr lang="es-ES" sz="700" b="1" dirty="0">
                <a:latin typeface="Arial"/>
                <a:ea typeface="Arial MT"/>
                <a:cs typeface="Arial"/>
              </a:rPr>
              <a:t>22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de </a:t>
            </a:r>
            <a:r>
              <a:rPr lang="es-ES" sz="700" b="1" dirty="0">
                <a:latin typeface="Arial"/>
                <a:ea typeface="Arial MT"/>
                <a:cs typeface="Arial"/>
              </a:rPr>
              <a:t>septiembre </a:t>
            </a:r>
            <a:r>
              <a:rPr lang="es-ES" sz="700" b="1" dirty="0">
                <a:effectLst/>
                <a:latin typeface="Arial"/>
                <a:ea typeface="Arial MT"/>
                <a:cs typeface="Arial"/>
              </a:rPr>
              <a:t>de 2025.</a:t>
            </a:r>
            <a:endParaRPr lang="es-ES" sz="700">
              <a:ea typeface="Calibri"/>
              <a:cs typeface="Calibri"/>
            </a:endParaRPr>
          </a:p>
          <a:p>
            <a:pPr marL="74930" marR="74295" algn="just">
              <a:lnSpc>
                <a:spcPct val="114999"/>
              </a:lnSpc>
            </a:pPr>
            <a:endParaRPr lang="es-ES" sz="800" b="1" dirty="0">
              <a:effectLst/>
              <a:latin typeface="Arial" panose="020B0604020202020204" pitchFamily="34" charset="0"/>
              <a:ea typeface="Arial MT"/>
              <a:cs typeface="Arial" panose="020B0604020202020204" pitchFamily="34" charset="0"/>
            </a:endParaRPr>
          </a:p>
          <a:p>
            <a:endParaRPr lang="es-MX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n 1" descr="logo oficial negro-04 (1)">
            <a:extLst>
              <a:ext uri="{FF2B5EF4-FFF2-40B4-BE49-F238E27FC236}">
                <a16:creationId xmlns:a16="http://schemas.microsoft.com/office/drawing/2014/main" id="{591436AB-0899-F0D9-8DB5-F5215ACC71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77" t="10620" b="12508"/>
          <a:stretch>
            <a:fillRect/>
          </a:stretch>
        </p:blipFill>
        <p:spPr bwMode="auto">
          <a:xfrm>
            <a:off x="618940" y="115682"/>
            <a:ext cx="1358900" cy="791845"/>
          </a:xfrm>
          <a:prstGeom prst="rect">
            <a:avLst/>
          </a:prstGeom>
          <a:noFill/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68E0E79B-E360-39CF-2C21-683DDE7012BC}"/>
              </a:ext>
            </a:extLst>
          </p:cNvPr>
          <p:cNvSpPr txBox="1"/>
          <p:nvPr/>
        </p:nvSpPr>
        <p:spPr>
          <a:xfrm>
            <a:off x="3263822" y="8857639"/>
            <a:ext cx="3429000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sz="700" dirty="0">
                <a:latin typeface="Arial" pitchFamily="34" charset="0"/>
                <a:cs typeface="Arial" pitchFamily="34" charset="0"/>
              </a:rPr>
              <a:t>Documento de referencia: </a:t>
            </a:r>
            <a:r>
              <a:rPr lang="es-ES" sz="700" dirty="0" err="1">
                <a:latin typeface="Arial" pitchFamily="34" charset="0"/>
                <a:cs typeface="Arial" pitchFamily="34" charset="0"/>
              </a:rPr>
              <a:t>DEPCyC</a:t>
            </a:r>
            <a:r>
              <a:rPr lang="es-ES" sz="700" dirty="0">
                <a:latin typeface="Arial" pitchFamily="34" charset="0"/>
                <a:cs typeface="Arial" pitchFamily="34" charset="0"/>
              </a:rPr>
              <a:t>/ES/01</a:t>
            </a:r>
          </a:p>
        </p:txBody>
      </p:sp>
    </p:spTree>
    <p:extLst>
      <p:ext uri="{BB962C8B-B14F-4D97-AF65-F5344CB8AC3E}">
        <p14:creationId xmlns:p14="http://schemas.microsoft.com/office/powerpoint/2010/main" val="614738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D67354D9F326A4ABD5441FA9E4CA3D3" ma:contentTypeVersion="18" ma:contentTypeDescription="Crear nuevo documento." ma:contentTypeScope="" ma:versionID="2de765cd50104e1808a853071072af85">
  <xsd:schema xmlns:xsd="http://www.w3.org/2001/XMLSchema" xmlns:xs="http://www.w3.org/2001/XMLSchema" xmlns:p="http://schemas.microsoft.com/office/2006/metadata/properties" xmlns:ns2="6a34c201-7951-4690-a846-38db549b2543" xmlns:ns3="74e65e58-2f65-4436-98b2-aa12890b4b53" targetNamespace="http://schemas.microsoft.com/office/2006/metadata/properties" ma:root="true" ma:fieldsID="2f4cbaec1f24fc04f4bf0b33a5cd3621" ns2:_="" ns3:_="">
    <xsd:import namespace="6a34c201-7951-4690-a846-38db549b2543"/>
    <xsd:import namespace="74e65e58-2f65-4436-98b2-aa12890b4b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34c201-7951-4690-a846-38db549b25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_Flow_SignoffStatus" ma:index="20" nillable="true" ma:displayName="Estado de aprobación" ma:internalName="Estado_x0020_de_x0020_aprobaci_x00f3_n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8fb5ff94-f4d6-43cb-96c7-86e4fc0d82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e65e58-2f65-4436-98b2-aa12890b4b5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6587257-f43b-4f59-a7c2-8dcb05e36547}" ma:internalName="TaxCatchAll" ma:showField="CatchAllData" ma:web="74e65e58-2f65-4436-98b2-aa12890b4b5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6a34c201-7951-4690-a846-38db549b2543" xsi:nil="true"/>
    <TaxCatchAll xmlns="74e65e58-2f65-4436-98b2-aa12890b4b53" xsi:nil="true"/>
    <lcf76f155ced4ddcb4097134ff3c332f xmlns="6a34c201-7951-4690-a846-38db549b254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108F3CE-7517-4C7E-91D0-EEDBF6E1B0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6BAA46-C8D5-4A69-A65F-D0CC746A87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34c201-7951-4690-a846-38db549b2543"/>
    <ds:schemaRef ds:uri="74e65e58-2f65-4436-98b2-aa12890b4b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C37DFD-5103-4DD1-A8AB-5FC775CF0C32}">
  <ds:schemaRefs>
    <ds:schemaRef ds:uri="http://schemas.microsoft.com/office/2006/metadata/properties"/>
    <ds:schemaRef ds:uri="http://schemas.microsoft.com/office/infopath/2007/PartnerControls"/>
    <ds:schemaRef ds:uri="6a34c201-7951-4690-a846-38db549b2543"/>
    <ds:schemaRef ds:uri="74e65e58-2f65-4436-98b2-aa12890b4b5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1363</Words>
  <Application>Microsoft Office PowerPoint</Application>
  <PresentationFormat>Carta (216 x 279 mm)</PresentationFormat>
  <Paragraphs>96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Presentación de PowerPoint</vt:lpstr>
      <vt:lpstr>Presentación de PowerPoint</vt:lpstr>
    </vt:vector>
  </TitlesOfParts>
  <Company>IEDF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Dirección Ejecutiva de Capacitación Electoral y Educación Cívica Instrumentación para la integración de mesas receptoras de votación y opinión 2013</dc:title>
  <dc:creator>JUPC II</dc:creator>
  <cp:lastModifiedBy>José Jonathan Ibarra Vargas</cp:lastModifiedBy>
  <cp:revision>14</cp:revision>
  <cp:lastPrinted>2025-02-04T19:21:16Z</cp:lastPrinted>
  <dcterms:created xsi:type="dcterms:W3CDTF">2013-05-30T17:09:28Z</dcterms:created>
  <dcterms:modified xsi:type="dcterms:W3CDTF">2025-10-17T22:19:56Z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0x010100FD67354D9F326A4ABD5441FA9E4CA3D3</vt:lpwstr>
  </property>
  <property fmtid="{D5CDD505-2E9C-101B-9397-08002B2CF9AE}" pid="3" name="MediaServiceImageTags">
    <vt:lpwstr/>
  </property>
</Properties>
</file>