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37"/>
  </p:notesMasterIdLst>
  <p:sldIdLst>
    <p:sldId id="422" r:id="rId3"/>
    <p:sldId id="266" r:id="rId4"/>
    <p:sldId id="256" r:id="rId5"/>
    <p:sldId id="352" r:id="rId6"/>
    <p:sldId id="259" r:id="rId7"/>
    <p:sldId id="353" r:id="rId8"/>
    <p:sldId id="261" r:id="rId9"/>
    <p:sldId id="262" r:id="rId10"/>
    <p:sldId id="265" r:id="rId11"/>
    <p:sldId id="415" r:id="rId12"/>
    <p:sldId id="420" r:id="rId13"/>
    <p:sldId id="421" r:id="rId14"/>
    <p:sldId id="423" r:id="rId15"/>
    <p:sldId id="273" r:id="rId16"/>
    <p:sldId id="272" r:id="rId17"/>
    <p:sldId id="274" r:id="rId18"/>
    <p:sldId id="424" r:id="rId19"/>
    <p:sldId id="425" r:id="rId20"/>
    <p:sldId id="426" r:id="rId21"/>
    <p:sldId id="427" r:id="rId22"/>
    <p:sldId id="268" r:id="rId23"/>
    <p:sldId id="271" r:id="rId24"/>
    <p:sldId id="258" r:id="rId25"/>
    <p:sldId id="339" r:id="rId26"/>
    <p:sldId id="341" r:id="rId27"/>
    <p:sldId id="342" r:id="rId28"/>
    <p:sldId id="292" r:id="rId29"/>
    <p:sldId id="346" r:id="rId30"/>
    <p:sldId id="260" r:id="rId31"/>
    <p:sldId id="348" r:id="rId32"/>
    <p:sldId id="344" r:id="rId33"/>
    <p:sldId id="257" r:id="rId34"/>
    <p:sldId id="332" r:id="rId35"/>
    <p:sldId id="275" r:id="rId36"/>
  </p:sldIdLst>
  <p:sldSz cx="9144000" cy="6858000" type="screen4x3"/>
  <p:notesSz cx="6858000" cy="9296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3" autoAdjust="0"/>
    <p:restoredTop sz="94660"/>
  </p:normalViewPr>
  <p:slideViewPr>
    <p:cSldViewPr snapToGrid="0">
      <p:cViewPr varScale="1">
        <p:scale>
          <a:sx n="75" d="100"/>
          <a:sy n="75" d="100"/>
        </p:scale>
        <p:origin x="145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502865-3D2C-4B14-BDA8-CA086E30D095}" type="datetimeFigureOut">
              <a:rPr lang="es-MX" smtClean="0"/>
              <a:t>24/07/2025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73575"/>
            <a:ext cx="548640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C81C3-DA2D-452F-B3B9-B7605429F6A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57431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19B22-E21A-6394-0294-F98372847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6F3F856-D78C-923D-6CB3-8DA8B655E1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A543654-3BC7-0795-A7C1-337D81EBD1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40EB823-FFA9-3E2E-BBC3-7C9880B79E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C81C3-DA2D-452F-B3B9-B7605429F6A3}" type="slidenum">
              <a:rPr lang="es-MX" smtClean="0"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4495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25C10-20C6-BEA5-2CF5-3F403D804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A222E8A-1D11-0313-C83F-C58323DB6E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5F605B5-7911-C763-0F6C-FBFC9E9A1B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27A8120-DA9E-71F5-E804-5A80D1EE6D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C81C3-DA2D-452F-B3B9-B7605429F6A3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35515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39F41-0A1B-0ECA-38CE-9E51D86D0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E7912D9-80FC-1646-E22A-CCAAEE1EE4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9F6FE30-7A7E-09CF-A553-1B8B38038F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2A7AB7C-009C-6B9C-04B5-6B2BA0E197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C81C3-DA2D-452F-B3B9-B7605429F6A3}" type="slidenum">
              <a:rPr lang="es-MX" smtClean="0"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17550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8BD4-A08C-44A2-8EF5-99BDA60E7EE2}" type="datetimeFigureOut">
              <a:rPr lang="es-MX" smtClean="0"/>
              <a:t>24/07/2025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DCE3A-2907-416E-A856-FB082CDD43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51292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8BD4-A08C-44A2-8EF5-99BDA60E7EE2}" type="datetimeFigureOut">
              <a:rPr lang="es-MX" smtClean="0"/>
              <a:t>24/07/2025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DCE3A-2907-416E-A856-FB082CDD43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8725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8BD4-A08C-44A2-8EF5-99BDA60E7EE2}" type="datetimeFigureOut">
              <a:rPr lang="es-MX" smtClean="0"/>
              <a:t>24/07/2025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DCE3A-2907-416E-A856-FB082CDD43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0856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513F5-6982-4B45-A753-60115663CFC5}" type="datetimeFigureOut">
              <a:rPr lang="es-MX" smtClean="0"/>
              <a:t>24/07/2025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E3E2C-6957-4758-9EE1-F6C1CD36DC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263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513F5-6982-4B45-A753-60115663CFC5}" type="datetimeFigureOut">
              <a:rPr lang="es-MX" smtClean="0"/>
              <a:t>24/07/2025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E3E2C-6957-4758-9EE1-F6C1CD36DC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4591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513F5-6982-4B45-A753-60115663CFC5}" type="datetimeFigureOut">
              <a:rPr lang="es-MX" smtClean="0"/>
              <a:t>24/07/2025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E3E2C-6957-4758-9EE1-F6C1CD36DC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11478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513F5-6982-4B45-A753-60115663CFC5}" type="datetimeFigureOut">
              <a:rPr lang="es-MX" smtClean="0"/>
              <a:t>24/07/2025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E3E2C-6957-4758-9EE1-F6C1CD36DC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731999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513F5-6982-4B45-A753-60115663CFC5}" type="datetimeFigureOut">
              <a:rPr lang="es-MX" smtClean="0"/>
              <a:t>24/07/2025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E3E2C-6957-4758-9EE1-F6C1CD36DC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057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513F5-6982-4B45-A753-60115663CFC5}" type="datetimeFigureOut">
              <a:rPr lang="es-MX" smtClean="0"/>
              <a:t>24/07/2025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E3E2C-6957-4758-9EE1-F6C1CD36DC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406418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513F5-6982-4B45-A753-60115663CFC5}" type="datetimeFigureOut">
              <a:rPr lang="es-MX" smtClean="0"/>
              <a:t>24/07/2025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E3E2C-6957-4758-9EE1-F6C1CD36DC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471853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513F5-6982-4B45-A753-60115663CFC5}" type="datetimeFigureOut">
              <a:rPr lang="es-MX" smtClean="0"/>
              <a:t>24/07/2025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E3E2C-6957-4758-9EE1-F6C1CD36DC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8162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8BD4-A08C-44A2-8EF5-99BDA60E7EE2}" type="datetimeFigureOut">
              <a:rPr lang="es-MX" smtClean="0"/>
              <a:t>24/07/2025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DCE3A-2907-416E-A856-FB082CDD43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63101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513F5-6982-4B45-A753-60115663CFC5}" type="datetimeFigureOut">
              <a:rPr lang="es-MX" smtClean="0"/>
              <a:t>24/07/2025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E3E2C-6957-4758-9EE1-F6C1CD36DC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42335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513F5-6982-4B45-A753-60115663CFC5}" type="datetimeFigureOut">
              <a:rPr lang="es-MX" smtClean="0"/>
              <a:t>24/07/2025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E3E2C-6957-4758-9EE1-F6C1CD36DC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738662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513F5-6982-4B45-A753-60115663CFC5}" type="datetimeFigureOut">
              <a:rPr lang="es-MX" smtClean="0"/>
              <a:t>24/07/2025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E3E2C-6957-4758-9EE1-F6C1CD36DC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48530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8BD4-A08C-44A2-8EF5-99BDA60E7EE2}" type="datetimeFigureOut">
              <a:rPr lang="es-MX" smtClean="0"/>
              <a:t>24/07/2025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DCE3A-2907-416E-A856-FB082CDD43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39534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8BD4-A08C-44A2-8EF5-99BDA60E7EE2}" type="datetimeFigureOut">
              <a:rPr lang="es-MX" smtClean="0"/>
              <a:t>24/07/2025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DCE3A-2907-416E-A856-FB082CDD43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8777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8BD4-A08C-44A2-8EF5-99BDA60E7EE2}" type="datetimeFigureOut">
              <a:rPr lang="es-MX" smtClean="0"/>
              <a:t>24/07/2025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DCE3A-2907-416E-A856-FB082CDD43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9542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8BD4-A08C-44A2-8EF5-99BDA60E7EE2}" type="datetimeFigureOut">
              <a:rPr lang="es-MX" smtClean="0"/>
              <a:t>24/07/2025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DCE3A-2907-416E-A856-FB082CDD43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6167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8BD4-A08C-44A2-8EF5-99BDA60E7EE2}" type="datetimeFigureOut">
              <a:rPr lang="es-MX" smtClean="0"/>
              <a:t>24/07/2025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DCE3A-2907-416E-A856-FB082CDD43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039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8BD4-A08C-44A2-8EF5-99BDA60E7EE2}" type="datetimeFigureOut">
              <a:rPr lang="es-MX" smtClean="0"/>
              <a:t>24/07/2025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DCE3A-2907-416E-A856-FB082CDD43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81095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8BD4-A08C-44A2-8EF5-99BDA60E7EE2}" type="datetimeFigureOut">
              <a:rPr lang="es-MX" smtClean="0"/>
              <a:t>24/07/2025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DCE3A-2907-416E-A856-FB082CDD43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1678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8C8BD4-A08C-44A2-8EF5-99BDA60E7EE2}" type="datetimeFigureOut">
              <a:rPr lang="es-MX" smtClean="0"/>
              <a:t>24/07/2025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BDCE3A-2907-416E-A856-FB082CDD43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104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E513F5-6982-4B45-A753-60115663CFC5}" type="datetimeFigureOut">
              <a:rPr lang="es-MX" smtClean="0"/>
              <a:t>24/07/2025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EE3E2C-6957-4758-9EE1-F6C1CD36DC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2159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gif"/><Relationship Id="rId7" Type="http://schemas.openxmlformats.org/officeDocument/2006/relationships/image" Target="../media/image3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A550D-F6B0-9307-3935-3E1DD630F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en blanco y negro&#10;&#10;El contenido generado por IA puede ser incorrecto.">
            <a:extLst>
              <a:ext uri="{FF2B5EF4-FFF2-40B4-BE49-F238E27FC236}">
                <a16:creationId xmlns:a16="http://schemas.microsoft.com/office/drawing/2014/main" id="{FAC328E7-A40F-FCD5-A7C7-A2E06F36F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74"/>
          <a:stretch/>
        </p:blipFill>
        <p:spPr>
          <a:xfrm>
            <a:off x="-30773" y="4489125"/>
            <a:ext cx="9205545" cy="1717141"/>
          </a:xfrm>
          <a:prstGeom prst="rect">
            <a:avLst/>
          </a:prstGeom>
        </p:spPr>
      </p:pic>
      <p:pic>
        <p:nvPicPr>
          <p:cNvPr id="6" name="Imagen 5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11B48185-C40E-73BC-3C7B-059460225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95" t="41976" r="30828" b="35381"/>
          <a:stretch>
            <a:fillRect/>
          </a:stretch>
        </p:blipFill>
        <p:spPr>
          <a:xfrm rot="5400000">
            <a:off x="6142571" y="3636347"/>
            <a:ext cx="1289935" cy="4679051"/>
          </a:xfrm>
          <a:prstGeom prst="rect">
            <a:avLst/>
          </a:prstGeom>
        </p:spPr>
      </p:pic>
      <p:pic>
        <p:nvPicPr>
          <p:cNvPr id="11" name="Imagen 10" descr="Dibujo en blanco y negro&#10;&#10;El contenido generado por IA puede ser incorrecto.">
            <a:extLst>
              <a:ext uri="{FF2B5EF4-FFF2-40B4-BE49-F238E27FC236}">
                <a16:creationId xmlns:a16="http://schemas.microsoft.com/office/drawing/2014/main" id="{F5A64188-D049-0F06-5F6B-BB4B0DCDA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8" t="33856" r="39507" b="16790"/>
          <a:stretch/>
        </p:blipFill>
        <p:spPr>
          <a:xfrm>
            <a:off x="7439748" y="4641234"/>
            <a:ext cx="1687317" cy="2134589"/>
          </a:xfrm>
          <a:prstGeom prst="rect">
            <a:avLst/>
          </a:prstGeom>
        </p:spPr>
      </p:pic>
      <p:pic>
        <p:nvPicPr>
          <p:cNvPr id="15" name="Imagen 14" descr="Logotipo&#10;&#10;El contenido generado por IA puede ser incorrecto.">
            <a:extLst>
              <a:ext uri="{FF2B5EF4-FFF2-40B4-BE49-F238E27FC236}">
                <a16:creationId xmlns:a16="http://schemas.microsoft.com/office/drawing/2014/main" id="{6D69C11A-D8D4-0C71-E13C-3C1A94709F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727" y="424487"/>
            <a:ext cx="2536546" cy="162146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7DFF94D-89BD-BB55-50C4-F67729024E50}"/>
              </a:ext>
            </a:extLst>
          </p:cNvPr>
          <p:cNvSpPr txBox="1"/>
          <p:nvPr/>
        </p:nvSpPr>
        <p:spPr>
          <a:xfrm>
            <a:off x="1258644" y="1946011"/>
            <a:ext cx="66267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Consulta Afromexicana 2025</a:t>
            </a:r>
            <a:endParaRPr lang="es-MX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FEEFFA3-6EFA-7FC5-F0C0-4EC133B801CF}"/>
              </a:ext>
            </a:extLst>
          </p:cNvPr>
          <p:cNvSpPr txBox="1"/>
          <p:nvPr/>
        </p:nvSpPr>
        <p:spPr>
          <a:xfrm>
            <a:off x="711200" y="3096347"/>
            <a:ext cx="78333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7200">
              <a:defRPr/>
            </a:pPr>
            <a:r>
              <a:rPr kumimoji="0" lang="es-MX" sz="2000" b="1" i="0" u="none" strike="noStrike" kern="1200" cap="none" spc="0" normalizeH="0" baseline="0" noProof="0" dirty="0">
                <a:ln w="38100">
                  <a:noFill/>
                </a:ln>
                <a:effectLst/>
                <a:uLnTx/>
                <a:uFillTx/>
                <a:latin typeface="Abadi" panose="020B0604020104020204" pitchFamily="34" charset="0"/>
              </a:rPr>
              <a:t>Punto 2. </a:t>
            </a:r>
            <a:r>
              <a:rPr lang="es-ES" sz="2000" dirty="0">
                <a:latin typeface="Abadi" panose="020B0604020104020204" pitchFamily="34" charset="0"/>
              </a:rPr>
              <a:t>Presentación del </a:t>
            </a:r>
            <a:r>
              <a:rPr lang="es-MX" sz="2000" i="1" dirty="0">
                <a:latin typeface="Abadi" panose="020B0604020104020204" pitchFamily="34" charset="0"/>
              </a:rPr>
              <a:t>Protocolo de Consulta, </a:t>
            </a:r>
            <a:r>
              <a:rPr lang="es-MX" sz="2000" dirty="0">
                <a:latin typeface="Abadi" panose="020B0604020104020204" pitchFamily="34" charset="0"/>
              </a:rPr>
              <a:t>del </a:t>
            </a:r>
            <a:r>
              <a:rPr lang="es-MX" sz="2000" i="1" dirty="0">
                <a:latin typeface="Abadi" panose="020B0604020104020204" pitchFamily="34" charset="0"/>
              </a:rPr>
              <a:t>Plan General de Trabajo </a:t>
            </a:r>
            <a:r>
              <a:rPr lang="es-MX" sz="2000" dirty="0">
                <a:latin typeface="Abadi" panose="020B0604020104020204" pitchFamily="34" charset="0"/>
              </a:rPr>
              <a:t>y del</a:t>
            </a:r>
            <a:r>
              <a:rPr lang="es-MX" sz="2000" i="1" dirty="0">
                <a:latin typeface="Abadi" panose="020B0604020104020204" pitchFamily="34" charset="0"/>
              </a:rPr>
              <a:t> Plan de Trabajo para la instrumentación de la Consulta Afromexicana 2025,</a:t>
            </a:r>
            <a:endParaRPr lang="es-MX" sz="2000" dirty="0">
              <a:latin typeface="Abadi" panose="020B060402010402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000" b="1" i="0" u="none" strike="noStrike" kern="1200" cap="none" spc="0" normalizeH="0" baseline="0" noProof="0" dirty="0">
              <a:ln w="38100">
                <a:noFill/>
              </a:ln>
              <a:effectLst/>
              <a:uLnTx/>
              <a:uFillTx/>
              <a:latin typeface="Abadi" panose="020B0604020104020204" pitchFamily="34" charset="0"/>
            </a:endParaRPr>
          </a:p>
        </p:txBody>
      </p:sp>
      <p:pic>
        <p:nvPicPr>
          <p:cNvPr id="2" name="Imagen 1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1333AF24-1D63-5894-362B-22235CE76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95" t="41976" r="30828" b="35381"/>
          <a:stretch>
            <a:fillRect/>
          </a:stretch>
        </p:blipFill>
        <p:spPr>
          <a:xfrm rot="5400000">
            <a:off x="1463519" y="3653137"/>
            <a:ext cx="1289935" cy="4679051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FD56C20F-FD1D-A63D-A44A-DE30E0741494}"/>
              </a:ext>
            </a:extLst>
          </p:cNvPr>
          <p:cNvSpPr/>
          <p:nvPr/>
        </p:nvSpPr>
        <p:spPr>
          <a:xfrm>
            <a:off x="0" y="5875867"/>
            <a:ext cx="9144000" cy="982133"/>
          </a:xfrm>
          <a:custGeom>
            <a:avLst/>
            <a:gdLst>
              <a:gd name="connsiteX0" fmla="*/ 0 w 5214471"/>
              <a:gd name="connsiteY0" fmla="*/ 0 h 1936377"/>
              <a:gd name="connsiteX1" fmla="*/ 5214471 w 5214471"/>
              <a:gd name="connsiteY1" fmla="*/ 0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3504204 w 5214471"/>
              <a:gd name="connsiteY1" fmla="*/ 0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4440878 w 5214471"/>
              <a:gd name="connsiteY1" fmla="*/ 24204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4471" h="1936377">
                <a:moveTo>
                  <a:pt x="0" y="0"/>
                </a:moveTo>
                <a:lnTo>
                  <a:pt x="4440878" y="24204"/>
                </a:lnTo>
                <a:lnTo>
                  <a:pt x="5214471" y="1936377"/>
                </a:lnTo>
                <a:lnTo>
                  <a:pt x="0" y="1936377"/>
                </a:lnTo>
                <a:lnTo>
                  <a:pt x="0" y="0"/>
                </a:lnTo>
                <a:close/>
              </a:path>
            </a:pathLst>
          </a:custGeom>
          <a:solidFill>
            <a:srgbClr val="855E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141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AF83461F-76D0-07BC-D1EA-C5DA4B7FE0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2" r="16635" b="10000"/>
          <a:stretch/>
        </p:blipFill>
        <p:spPr>
          <a:xfrm>
            <a:off x="0" y="-1"/>
            <a:ext cx="9144000" cy="6819335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59BCBC34-60FF-5BF6-5679-575A6AD9311D}"/>
              </a:ext>
            </a:extLst>
          </p:cNvPr>
          <p:cNvSpPr/>
          <p:nvPr/>
        </p:nvSpPr>
        <p:spPr>
          <a:xfrm flipH="1">
            <a:off x="-6" y="5859484"/>
            <a:ext cx="2915565" cy="98167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rgbClr val="0070C0"/>
              </a:gs>
              <a:gs pos="100000">
                <a:srgbClr val="002060"/>
              </a:gs>
            </a:gsLst>
            <a:lin ang="0" scaled="0"/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175F9404-FD68-9B4A-3738-B8144D40107C}"/>
              </a:ext>
            </a:extLst>
          </p:cNvPr>
          <p:cNvSpPr/>
          <p:nvPr/>
        </p:nvSpPr>
        <p:spPr>
          <a:xfrm flipH="1">
            <a:off x="-5" y="4720632"/>
            <a:ext cx="2915565" cy="106785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rgbClr val="9A57CD"/>
              </a:gs>
              <a:gs pos="100000">
                <a:srgbClr val="7030A0"/>
              </a:gs>
            </a:gsLst>
            <a:lin ang="0" scaled="0"/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DEFE1C46-68FD-FD49-B5F8-1AE27A8149EF}"/>
              </a:ext>
            </a:extLst>
          </p:cNvPr>
          <p:cNvSpPr/>
          <p:nvPr/>
        </p:nvSpPr>
        <p:spPr>
          <a:xfrm flipH="1">
            <a:off x="-14711" y="3577791"/>
            <a:ext cx="2915565" cy="106785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rgbClr val="51BADF"/>
              </a:gs>
              <a:gs pos="100000">
                <a:srgbClr val="20D4EC"/>
              </a:gs>
            </a:gsLst>
            <a:lin ang="0" scaled="0"/>
          </a:gra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751379A1-301A-60E0-4B3A-5DDC5EE80CEF}"/>
              </a:ext>
            </a:extLst>
          </p:cNvPr>
          <p:cNvSpPr/>
          <p:nvPr/>
        </p:nvSpPr>
        <p:spPr>
          <a:xfrm flipH="1">
            <a:off x="-6" y="2420447"/>
            <a:ext cx="2915565" cy="106785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CDF7D2A0-123A-A454-0935-34CCE0F49600}"/>
              </a:ext>
            </a:extLst>
          </p:cNvPr>
          <p:cNvSpPr/>
          <p:nvPr/>
        </p:nvSpPr>
        <p:spPr>
          <a:xfrm flipH="1">
            <a:off x="-6" y="1526926"/>
            <a:ext cx="2915565" cy="830998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6">
                  <a:satMod val="110000"/>
                  <a:lumMod val="100000"/>
                  <a:shade val="100000"/>
                </a:schemeClr>
              </a:gs>
              <a:gs pos="100000">
                <a:schemeClr val="accent6">
                  <a:lumMod val="99000"/>
                  <a:satMod val="120000"/>
                  <a:shade val="78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3 Rectángulo"/>
          <p:cNvSpPr/>
          <p:nvPr/>
        </p:nvSpPr>
        <p:spPr>
          <a:xfrm>
            <a:off x="1367644" y="720791"/>
            <a:ext cx="64087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rgbClr val="7030A0"/>
                </a:solidFill>
              </a:rPr>
              <a:t>Esquema General de la</a:t>
            </a:r>
          </a:p>
          <a:p>
            <a:pPr algn="ctr"/>
            <a:r>
              <a:rPr lang="es-MX" sz="2000" b="1" dirty="0">
                <a:solidFill>
                  <a:srgbClr val="7030A0"/>
                </a:solidFill>
              </a:rPr>
              <a:t>Instrumentación del Protocolo de Consulta</a:t>
            </a:r>
          </a:p>
        </p:txBody>
      </p:sp>
      <p:grpSp>
        <p:nvGrpSpPr>
          <p:cNvPr id="3" name="22 Grupo"/>
          <p:cNvGrpSpPr/>
          <p:nvPr/>
        </p:nvGrpSpPr>
        <p:grpSpPr>
          <a:xfrm>
            <a:off x="226161" y="1566811"/>
            <a:ext cx="2376060" cy="5700570"/>
            <a:chOff x="732019" y="1650378"/>
            <a:chExt cx="1571393" cy="6199158"/>
          </a:xfrm>
        </p:grpSpPr>
        <p:sp>
          <p:nvSpPr>
            <p:cNvPr id="6" name="5 Rectángulo"/>
            <p:cNvSpPr/>
            <p:nvPr/>
          </p:nvSpPr>
          <p:spPr>
            <a:xfrm>
              <a:off x="774340" y="1650378"/>
              <a:ext cx="1512168" cy="7698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MX" sz="2000" b="1" dirty="0"/>
                <a:t>Fase de</a:t>
              </a:r>
            </a:p>
            <a:p>
              <a:pPr algn="ctr"/>
              <a:r>
                <a:rPr lang="es-MX" sz="2000" b="1" dirty="0"/>
                <a:t>Acuerdos previos</a:t>
              </a:r>
            </a:p>
          </p:txBody>
        </p:sp>
        <p:sp>
          <p:nvSpPr>
            <p:cNvPr id="7" name="6 Rectángulo"/>
            <p:cNvSpPr/>
            <p:nvPr/>
          </p:nvSpPr>
          <p:spPr>
            <a:xfrm>
              <a:off x="774340" y="2734418"/>
              <a:ext cx="151216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MX" sz="2000" b="1" dirty="0"/>
                <a:t>Fase </a:t>
              </a:r>
            </a:p>
            <a:p>
              <a:pPr algn="ctr"/>
              <a:r>
                <a:rPr lang="es-MX" sz="2000" b="1" dirty="0"/>
                <a:t>informativa</a:t>
              </a:r>
            </a:p>
          </p:txBody>
        </p:sp>
        <p:sp>
          <p:nvSpPr>
            <p:cNvPr id="8" name="7 Rectángulo"/>
            <p:cNvSpPr/>
            <p:nvPr/>
          </p:nvSpPr>
          <p:spPr>
            <a:xfrm>
              <a:off x="774340" y="3961215"/>
              <a:ext cx="151216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MX" sz="2000" b="1" dirty="0"/>
                <a:t>Fase </a:t>
              </a:r>
            </a:p>
            <a:p>
              <a:pPr algn="ctr"/>
              <a:r>
                <a:rPr lang="es-MX" sz="2000" b="1" dirty="0"/>
                <a:t>deliberativa</a:t>
              </a:r>
            </a:p>
          </p:txBody>
        </p:sp>
        <p:sp>
          <p:nvSpPr>
            <p:cNvPr id="9" name="8 Rectángulo"/>
            <p:cNvSpPr/>
            <p:nvPr/>
          </p:nvSpPr>
          <p:spPr>
            <a:xfrm>
              <a:off x="732019" y="5237112"/>
              <a:ext cx="151216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MX" sz="2000" b="1" dirty="0"/>
                <a:t>Fase </a:t>
              </a:r>
            </a:p>
            <a:p>
              <a:pPr algn="ctr"/>
              <a:r>
                <a:rPr lang="es-MX" sz="2000" b="1" dirty="0"/>
                <a:t>consultiva</a:t>
              </a:r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791244" y="6526098"/>
              <a:ext cx="1512168" cy="1323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MX" sz="2000" b="1" dirty="0"/>
                <a:t>Fase de ejecución </a:t>
              </a:r>
            </a:p>
            <a:p>
              <a:pPr algn="ctr"/>
              <a:r>
                <a:rPr lang="es-MX" sz="2000" b="1" dirty="0"/>
                <a:t>y seguimiento</a:t>
              </a:r>
            </a:p>
          </p:txBody>
        </p:sp>
      </p:grpSp>
      <p:grpSp>
        <p:nvGrpSpPr>
          <p:cNvPr id="11" name="21 Grupo"/>
          <p:cNvGrpSpPr/>
          <p:nvPr/>
        </p:nvGrpSpPr>
        <p:grpSpPr>
          <a:xfrm>
            <a:off x="2647770" y="1647217"/>
            <a:ext cx="6192690" cy="5120488"/>
            <a:chOff x="3456380" y="2051125"/>
            <a:chExt cx="5364090" cy="5120488"/>
          </a:xfrm>
        </p:grpSpPr>
        <p:sp>
          <p:nvSpPr>
            <p:cNvPr id="12" name="11 Rectángulo"/>
            <p:cNvSpPr/>
            <p:nvPr/>
          </p:nvSpPr>
          <p:spPr>
            <a:xfrm>
              <a:off x="3456380" y="2051125"/>
              <a:ext cx="5245586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>
                <a:buFont typeface="Wingdings" panose="05000000000000000000" pitchFamily="2" charset="2"/>
                <a:buChar char="Ø"/>
              </a:pPr>
              <a:r>
                <a:rPr lang="es-MX" sz="1500" b="1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Se genera un consenso o acuerdo, respecto al proceso de Consulta</a:t>
              </a:r>
              <a:endParaRPr lang="es-MX" sz="1500" b="1" dirty="0"/>
            </a:p>
          </p:txBody>
        </p:sp>
        <p:sp>
          <p:nvSpPr>
            <p:cNvPr id="16" name="15 Rectángulo"/>
            <p:cNvSpPr/>
            <p:nvPr/>
          </p:nvSpPr>
          <p:spPr>
            <a:xfrm>
              <a:off x="3456380" y="2982983"/>
              <a:ext cx="5364087" cy="8208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>
                <a:lnSpc>
                  <a:spcPct val="107000"/>
                </a:lnSpc>
                <a:spcAft>
                  <a:spcPts val="800"/>
                </a:spcAft>
                <a:buFont typeface="Wingdings" panose="05000000000000000000" pitchFamily="2" charset="2"/>
                <a:buChar char="Ø"/>
              </a:pPr>
              <a:r>
                <a:rPr lang="es-MX" sz="15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La información y/o documentos sobre el proyecto o actividad, se entregan a las instancias representativas y su población, de forma sencilla, clara, comprensible y culturalmente adecuada.</a:t>
              </a:r>
              <a:endParaRPr lang="es-MX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16 Rectángulo"/>
            <p:cNvSpPr/>
            <p:nvPr/>
          </p:nvSpPr>
          <p:spPr>
            <a:xfrm>
              <a:off x="3456380" y="3972490"/>
              <a:ext cx="5364088" cy="10678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>
                <a:lnSpc>
                  <a:spcPct val="107000"/>
                </a:lnSpc>
                <a:spcAft>
                  <a:spcPts val="800"/>
                </a:spcAft>
                <a:buFont typeface="Wingdings" panose="05000000000000000000" pitchFamily="2" charset="2"/>
                <a:buChar char="Ø"/>
              </a:pPr>
              <a:r>
                <a:rPr lang="es-MX" sz="15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 propician las condiciones para que las instancias representativas y su población, opinen y decidan libremente sobre la medida, proyecto o actividad en la materia que corresponda.</a:t>
              </a:r>
              <a:endParaRPr lang="es-MX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18 Rectángulo"/>
            <p:cNvSpPr/>
            <p:nvPr/>
          </p:nvSpPr>
          <p:spPr>
            <a:xfrm>
              <a:off x="3456380" y="5188713"/>
              <a:ext cx="5364087" cy="10678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>
                <a:lnSpc>
                  <a:spcPct val="107000"/>
                </a:lnSpc>
                <a:spcAft>
                  <a:spcPts val="800"/>
                </a:spcAft>
                <a:buFont typeface="Wingdings" panose="05000000000000000000" pitchFamily="2" charset="2"/>
                <a:buChar char="Ø"/>
              </a:pPr>
              <a:r>
                <a:rPr lang="es-MX" sz="15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 obtiene un acuerdo o consentimiento respecto a la propuesta de medida, proyecto o actividad, y/o en su caso, se argumenta de forma razonada los motivos que llevaron a la adopción de la decisión correspondiente.</a:t>
              </a:r>
              <a:endParaRPr lang="es-MX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20 Rectángulo"/>
            <p:cNvSpPr/>
            <p:nvPr/>
          </p:nvSpPr>
          <p:spPr>
            <a:xfrm>
              <a:off x="3456380" y="6350747"/>
              <a:ext cx="5364090" cy="8208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>
                <a:lnSpc>
                  <a:spcPct val="107000"/>
                </a:lnSpc>
                <a:spcAft>
                  <a:spcPts val="800"/>
                </a:spcAft>
                <a:buFont typeface="Wingdings" panose="05000000000000000000" pitchFamily="2" charset="2"/>
                <a:buChar char="Ø"/>
              </a:pPr>
              <a:r>
                <a:rPr lang="es-MX" sz="15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Incorporar los resultados del proceso de Consulta y/o establecer, en su caso, los mecanismos para conocer el estatus de las acciones desarrolladas.</a:t>
              </a:r>
              <a:endParaRPr lang="es-MX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2994FA1D-0658-DDC4-9DE0-F1C4F0C96A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2" r="16635" b="10000"/>
          <a:stretch/>
        </p:blipFill>
        <p:spPr>
          <a:xfrm>
            <a:off x="0" y="-1"/>
            <a:ext cx="9144000" cy="6819335"/>
          </a:xfrm>
          <a:prstGeom prst="rect">
            <a:avLst/>
          </a:prstGeom>
        </p:spPr>
      </p:pic>
      <p:pic>
        <p:nvPicPr>
          <p:cNvPr id="2" name="Picture 2" descr="D:\Carlos Rodríguez\2019\Protocolo de Consulta\Presentación\imag\mapa 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367" y="1124744"/>
            <a:ext cx="4080577" cy="5733256"/>
          </a:xfrm>
          <a:prstGeom prst="rect">
            <a:avLst/>
          </a:prstGeom>
          <a:noFill/>
        </p:spPr>
      </p:pic>
      <p:grpSp>
        <p:nvGrpSpPr>
          <p:cNvPr id="3" name="22 Grupo"/>
          <p:cNvGrpSpPr/>
          <p:nvPr/>
        </p:nvGrpSpPr>
        <p:grpSpPr>
          <a:xfrm>
            <a:off x="373319" y="1700808"/>
            <a:ext cx="2016224" cy="4915708"/>
            <a:chOff x="683568" y="1700808"/>
            <a:chExt cx="2016224" cy="4915708"/>
          </a:xfrm>
        </p:grpSpPr>
        <p:sp>
          <p:nvSpPr>
            <p:cNvPr id="6" name="5 Rectángulo"/>
            <p:cNvSpPr/>
            <p:nvPr/>
          </p:nvSpPr>
          <p:spPr>
            <a:xfrm>
              <a:off x="683568" y="1700808"/>
              <a:ext cx="151216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MX" sz="1400" b="1" dirty="0"/>
                <a:t>Fase de</a:t>
              </a:r>
            </a:p>
            <a:p>
              <a:pPr algn="ctr"/>
              <a:r>
                <a:rPr lang="es-MX" sz="1400" b="1" dirty="0"/>
                <a:t>acuerdos</a:t>
              </a:r>
            </a:p>
            <a:p>
              <a:pPr algn="ctr"/>
              <a:r>
                <a:rPr lang="es-MX" sz="1400" b="1" dirty="0"/>
                <a:t>previos</a:t>
              </a:r>
            </a:p>
          </p:txBody>
        </p:sp>
        <p:sp>
          <p:nvSpPr>
            <p:cNvPr id="7" name="6 Rectángulo"/>
            <p:cNvSpPr/>
            <p:nvPr/>
          </p:nvSpPr>
          <p:spPr>
            <a:xfrm>
              <a:off x="683568" y="3068960"/>
              <a:ext cx="151216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MX" sz="1400" b="1" dirty="0"/>
                <a:t>Fase </a:t>
              </a:r>
            </a:p>
            <a:p>
              <a:pPr algn="ctr"/>
              <a:r>
                <a:rPr lang="es-MX" sz="1400" b="1" dirty="0"/>
                <a:t>informativa</a:t>
              </a:r>
            </a:p>
          </p:txBody>
        </p:sp>
        <p:sp>
          <p:nvSpPr>
            <p:cNvPr id="8" name="7 Rectángulo"/>
            <p:cNvSpPr/>
            <p:nvPr/>
          </p:nvSpPr>
          <p:spPr>
            <a:xfrm>
              <a:off x="755576" y="3717032"/>
              <a:ext cx="151216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MX" sz="1400" b="1" dirty="0"/>
                <a:t>Fase </a:t>
              </a:r>
            </a:p>
            <a:p>
              <a:pPr algn="ctr"/>
              <a:r>
                <a:rPr lang="es-MX" sz="1400" b="1" dirty="0"/>
                <a:t>deliberativa</a:t>
              </a:r>
            </a:p>
          </p:txBody>
        </p:sp>
        <p:sp>
          <p:nvSpPr>
            <p:cNvPr id="9" name="8 Rectángulo"/>
            <p:cNvSpPr/>
            <p:nvPr/>
          </p:nvSpPr>
          <p:spPr>
            <a:xfrm>
              <a:off x="1115616" y="4869160"/>
              <a:ext cx="151216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MX" sz="1400" b="1" dirty="0"/>
                <a:t>Fase </a:t>
              </a:r>
            </a:p>
            <a:p>
              <a:pPr algn="ctr"/>
              <a:r>
                <a:rPr lang="es-MX" sz="1400" b="1" dirty="0"/>
                <a:t>consultiva</a:t>
              </a:r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1187624" y="6093296"/>
              <a:ext cx="151216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MX" sz="1400" b="1" dirty="0"/>
                <a:t>Fase de ejecución </a:t>
              </a:r>
            </a:p>
            <a:p>
              <a:pPr algn="ctr"/>
              <a:r>
                <a:rPr lang="es-MX" sz="1400" b="1" dirty="0"/>
                <a:t>y seguimiento</a:t>
              </a:r>
            </a:p>
          </p:txBody>
        </p:sp>
      </p:grpSp>
      <p:pic>
        <p:nvPicPr>
          <p:cNvPr id="1027" name="Picture 3" descr="D:\Carlos Rodríguez\2019\Protocolo de Consulta\Presentación\imag\mapa 02.png"/>
          <p:cNvPicPr>
            <a:picLocks noChangeAspect="1" noChangeArrowheads="1"/>
          </p:cNvPicPr>
          <p:nvPr/>
        </p:nvPicPr>
        <p:blipFill>
          <a:blip r:embed="rId4" cstate="print"/>
          <a:srcRect l="19833" r="12199"/>
          <a:stretch>
            <a:fillRect/>
          </a:stretch>
        </p:blipFill>
        <p:spPr bwMode="auto">
          <a:xfrm>
            <a:off x="1813479" y="980728"/>
            <a:ext cx="2808312" cy="5805264"/>
          </a:xfrm>
          <a:prstGeom prst="rect">
            <a:avLst/>
          </a:prstGeom>
          <a:noFill/>
        </p:spPr>
      </p:pic>
      <p:grpSp>
        <p:nvGrpSpPr>
          <p:cNvPr id="11" name="21 Grupo"/>
          <p:cNvGrpSpPr/>
          <p:nvPr/>
        </p:nvGrpSpPr>
        <p:grpSpPr>
          <a:xfrm>
            <a:off x="2965607" y="980728"/>
            <a:ext cx="5616624" cy="5595198"/>
            <a:chOff x="3275856" y="980728"/>
            <a:chExt cx="5616624" cy="5595198"/>
          </a:xfrm>
        </p:grpSpPr>
        <p:sp>
          <p:nvSpPr>
            <p:cNvPr id="12" name="11 Rectángulo"/>
            <p:cNvSpPr/>
            <p:nvPr/>
          </p:nvSpPr>
          <p:spPr>
            <a:xfrm>
              <a:off x="3275856" y="980728"/>
              <a:ext cx="5544616" cy="4455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Comunicación y coordinación con pueblos, barrios y comunidades; y con instituciones relacionadas con su atención.</a:t>
              </a:r>
              <a:endParaRPr lang="es-MX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12 Rectángulo"/>
            <p:cNvSpPr/>
            <p:nvPr/>
          </p:nvSpPr>
          <p:spPr>
            <a:xfrm>
              <a:off x="3347863" y="1484784"/>
              <a:ext cx="5472607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MX" sz="1100" b="1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Integración, instalación y actividades del Comité Técnico Asesor, en su caso.</a:t>
              </a:r>
              <a:endParaRPr lang="es-MX" sz="1100" b="1" dirty="0"/>
            </a:p>
          </p:txBody>
        </p:sp>
        <p:sp>
          <p:nvSpPr>
            <p:cNvPr id="14" name="13 Rectángulo"/>
            <p:cNvSpPr/>
            <p:nvPr/>
          </p:nvSpPr>
          <p:spPr>
            <a:xfrm>
              <a:off x="3347864" y="1916832"/>
              <a:ext cx="5472606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MX" sz="1100" b="1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Preparación de insumos, documentos y/o materiales a distribuir en la Asamblea Informativa.</a:t>
              </a:r>
              <a:endParaRPr lang="es-MX" sz="1100" b="1" dirty="0"/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3419872" y="2492896"/>
              <a:ext cx="540060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MX" sz="1100" b="1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Aprobación, publicación y difusión de la Convocatoria a los pueblos, barrios y comunidades; a participar en la Asamblea Informativa</a:t>
              </a:r>
              <a:endParaRPr lang="es-MX" sz="1100" b="1" dirty="0"/>
            </a:p>
          </p:txBody>
        </p:sp>
        <p:sp>
          <p:nvSpPr>
            <p:cNvPr id="16" name="15 Rectángulo"/>
            <p:cNvSpPr/>
            <p:nvPr/>
          </p:nvSpPr>
          <p:spPr>
            <a:xfrm>
              <a:off x="3475551" y="3042994"/>
              <a:ext cx="4572000" cy="2616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s-MX" sz="1100" b="1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Preparación y desarrollo de la Asamblea Informativa.</a:t>
              </a:r>
              <a:endParaRPr lang="es-MX" sz="1100" b="1" dirty="0"/>
            </a:p>
          </p:txBody>
        </p:sp>
        <p:sp>
          <p:nvSpPr>
            <p:cNvPr id="17" name="16 Rectángulo"/>
            <p:cNvSpPr/>
            <p:nvPr/>
          </p:nvSpPr>
          <p:spPr>
            <a:xfrm>
              <a:off x="3603238" y="3460454"/>
              <a:ext cx="5184576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MX" sz="1100" b="1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Deliberación de la propuesta de medida, proyecto o actividad institucional en los pueblos, barrios y comunidades; y formulación de sus observaciones.</a:t>
              </a:r>
              <a:endParaRPr lang="es-MX" sz="1100" b="1" dirty="0"/>
            </a:p>
          </p:txBody>
        </p:sp>
        <p:sp>
          <p:nvSpPr>
            <p:cNvPr id="18" name="17 Rectángulo"/>
            <p:cNvSpPr/>
            <p:nvPr/>
          </p:nvSpPr>
          <p:spPr>
            <a:xfrm>
              <a:off x="3762164" y="4161874"/>
              <a:ext cx="5058306" cy="2643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Generación de los documentos materia de la Asamblea de Consulta.</a:t>
              </a:r>
              <a:endParaRPr lang="es-MX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18 Rectángulo"/>
            <p:cNvSpPr/>
            <p:nvPr/>
          </p:nvSpPr>
          <p:spPr>
            <a:xfrm>
              <a:off x="4033157" y="4636807"/>
              <a:ext cx="4859323" cy="4455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Aprobación, publicación y difusión de la Convocatoria a los pueblos, barrios y comunidades a participar en la Asamblea de Consulta.</a:t>
              </a:r>
              <a:endParaRPr lang="es-MX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19 Rectángulo"/>
            <p:cNvSpPr/>
            <p:nvPr/>
          </p:nvSpPr>
          <p:spPr>
            <a:xfrm>
              <a:off x="4304963" y="5314086"/>
              <a:ext cx="4572000" cy="26436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just"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Preparación y desarrollo de la Asamblea de Consulta.</a:t>
              </a:r>
              <a:endParaRPr lang="es-MX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20 Rectángulo"/>
            <p:cNvSpPr/>
            <p:nvPr/>
          </p:nvSpPr>
          <p:spPr>
            <a:xfrm>
              <a:off x="5196193" y="5949280"/>
              <a:ext cx="3680769" cy="6266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Aprobación y/o autorización de la medida, proyecto o actividad institucional y seguimiento de los acuerdos o compromisos adoptados.</a:t>
              </a:r>
              <a:endParaRPr lang="es-MX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3 Rectángulo">
            <a:extLst>
              <a:ext uri="{FF2B5EF4-FFF2-40B4-BE49-F238E27FC236}">
                <a16:creationId xmlns:a16="http://schemas.microsoft.com/office/drawing/2014/main" id="{493D5305-29DE-E034-E6A9-DF7C2281E28D}"/>
              </a:ext>
            </a:extLst>
          </p:cNvPr>
          <p:cNvSpPr/>
          <p:nvPr/>
        </p:nvSpPr>
        <p:spPr>
          <a:xfrm rot="16200000">
            <a:off x="-2066516" y="3437371"/>
            <a:ext cx="48701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solidFill>
                  <a:srgbClr val="7030A0"/>
                </a:solidFill>
              </a:rPr>
              <a:t>Esquema General de la</a:t>
            </a:r>
          </a:p>
          <a:p>
            <a:pPr algn="ctr"/>
            <a:r>
              <a:rPr lang="es-MX" b="1" dirty="0">
                <a:solidFill>
                  <a:srgbClr val="7030A0"/>
                </a:solidFill>
              </a:rPr>
              <a:t>Instrumentación del Protocolo de Consulta</a:t>
            </a:r>
          </a:p>
        </p:txBody>
      </p:sp>
    </p:spTree>
    <p:extLst>
      <p:ext uri="{BB962C8B-B14F-4D97-AF65-F5344CB8AC3E}">
        <p14:creationId xmlns:p14="http://schemas.microsoft.com/office/powerpoint/2010/main" val="3832149694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ángulo 32">
            <a:extLst>
              <a:ext uri="{FF2B5EF4-FFF2-40B4-BE49-F238E27FC236}">
                <a16:creationId xmlns:a16="http://schemas.microsoft.com/office/drawing/2014/main" id="{EF60A8C9-E080-0772-A130-C86F0BD9FD0B}"/>
              </a:ext>
            </a:extLst>
          </p:cNvPr>
          <p:cNvSpPr/>
          <p:nvPr/>
        </p:nvSpPr>
        <p:spPr>
          <a:xfrm>
            <a:off x="0" y="2733313"/>
            <a:ext cx="9144000" cy="4124688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E14DBB91-6B59-D4E3-E397-F635C3038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9" y="4642839"/>
            <a:ext cx="2918997" cy="222994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EEEF3C5-6838-474D-4662-6AD87BAEDD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2054"/>
          <a:stretch/>
        </p:blipFill>
        <p:spPr>
          <a:xfrm>
            <a:off x="6400650" y="2856758"/>
            <a:ext cx="2590900" cy="40012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39D6CA7-219A-3C61-9B91-7D24058ADB4D}"/>
              </a:ext>
            </a:extLst>
          </p:cNvPr>
          <p:cNvSpPr txBox="1"/>
          <p:nvPr/>
        </p:nvSpPr>
        <p:spPr>
          <a:xfrm>
            <a:off x="2816679" y="300530"/>
            <a:ext cx="35106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b="1" i="0" u="none" strike="noStrike" baseline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Puedes consultar </a:t>
            </a:r>
            <a:r>
              <a:rPr lang="es-MX" sz="2000" b="1" i="0" u="none" strike="noStrike" baseline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el</a:t>
            </a:r>
            <a:endParaRPr lang="es-MX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EBB4114-6C2F-0E68-95DB-575D2DF0008B}"/>
              </a:ext>
            </a:extLst>
          </p:cNvPr>
          <p:cNvSpPr txBox="1"/>
          <p:nvPr/>
        </p:nvSpPr>
        <p:spPr>
          <a:xfrm>
            <a:off x="734786" y="901368"/>
            <a:ext cx="767442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rgbClr val="7030A0"/>
                </a:solidFill>
              </a:rPr>
              <a:t>Protocolo </a:t>
            </a:r>
            <a:r>
              <a:rPr lang="es-MX" sz="2400" b="1" dirty="0"/>
              <a:t>de </a:t>
            </a:r>
            <a:r>
              <a:rPr lang="es-MX" sz="2400" b="1" dirty="0">
                <a:solidFill>
                  <a:srgbClr val="7030A0"/>
                </a:solidFill>
              </a:rPr>
              <a:t>Consulta</a:t>
            </a:r>
            <a:r>
              <a:rPr lang="es-MX" sz="2400" b="1" dirty="0"/>
              <a:t> a Pueblos y Barrios Originarios y Comunidades Indígenas y Afromexicanas Residentes de la Ciudad de México </a:t>
            </a:r>
            <a:r>
              <a:rPr lang="es-MX" sz="2400" b="1" dirty="0">
                <a:solidFill>
                  <a:srgbClr val="7030A0"/>
                </a:solidFill>
              </a:rPr>
              <a:t>en Materia Electoral y de Participación Ciudadana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4E954BE-E45A-A4D1-14FE-DA3FDE032D28}"/>
              </a:ext>
            </a:extLst>
          </p:cNvPr>
          <p:cNvSpPr txBox="1"/>
          <p:nvPr/>
        </p:nvSpPr>
        <p:spPr>
          <a:xfrm>
            <a:off x="2169385" y="2488441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4400" b="1" i="0" u="none" strike="noStrike" baseline="0" dirty="0">
                <a:solidFill>
                  <a:srgbClr val="6F2F9F"/>
                </a:solidFill>
                <a:latin typeface="Calibri" panose="020F0502020204030204" pitchFamily="34" charset="0"/>
              </a:rPr>
              <a:t>www.iecm.mx</a:t>
            </a:r>
            <a:endParaRPr lang="es-MX" sz="44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84379C9-CFDA-4129-749D-7DD7F9C2B55E}"/>
              </a:ext>
            </a:extLst>
          </p:cNvPr>
          <p:cNvSpPr txBox="1"/>
          <p:nvPr/>
        </p:nvSpPr>
        <p:spPr>
          <a:xfrm>
            <a:off x="3305388" y="3112738"/>
            <a:ext cx="2590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s-MX" sz="1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es-MX" sz="2400" b="0" i="0" u="none" strike="noStrike" baseline="0" dirty="0">
                <a:latin typeface="Calibri" panose="020F0502020204030204" pitchFamily="34" charset="0"/>
              </a:rPr>
              <a:t>y en el </a:t>
            </a:r>
            <a:r>
              <a:rPr lang="es-MX" sz="2400" b="1" i="0" u="none" strike="noStrike" baseline="0" dirty="0">
                <a:latin typeface="Calibri" panose="020F0502020204030204" pitchFamily="34" charset="0"/>
              </a:rPr>
              <a:t>Micrositio</a:t>
            </a:r>
            <a:r>
              <a:rPr lang="es-MX" sz="2400" b="0" i="0" u="none" strike="noStrike" baseline="0" dirty="0">
                <a:latin typeface="Calibri" panose="020F0502020204030204" pitchFamily="34" charset="0"/>
              </a:rPr>
              <a:t>:</a:t>
            </a:r>
            <a:endParaRPr lang="es-MX" sz="24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22C35FB-C688-779E-134B-9E2919304E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068"/>
          <a:stretch/>
        </p:blipFill>
        <p:spPr>
          <a:xfrm>
            <a:off x="3698123" y="4233248"/>
            <a:ext cx="2318201" cy="25612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AC964DF2-B302-6521-E7A6-53CBD484EB47}"/>
              </a:ext>
            </a:extLst>
          </p:cNvPr>
          <p:cNvSpPr/>
          <p:nvPr/>
        </p:nvSpPr>
        <p:spPr>
          <a:xfrm>
            <a:off x="3696745" y="4705496"/>
            <a:ext cx="2420813" cy="64633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0" name="Imagen 29" descr="Gráfico&#10;&#10;Descripción generada automáticamente con confianza media">
            <a:extLst>
              <a:ext uri="{FF2B5EF4-FFF2-40B4-BE49-F238E27FC236}">
                <a16:creationId xmlns:a16="http://schemas.microsoft.com/office/drawing/2014/main" id="{2F5AC99D-E248-46C1-44FF-FC0571A09C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14817">
            <a:off x="5615215" y="5055993"/>
            <a:ext cx="616902" cy="798374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9D4E6EAD-C08B-A543-90C5-06B6E89D217D}"/>
              </a:ext>
            </a:extLst>
          </p:cNvPr>
          <p:cNvSpPr/>
          <p:nvPr/>
        </p:nvSpPr>
        <p:spPr>
          <a:xfrm>
            <a:off x="6427400" y="4459697"/>
            <a:ext cx="2420813" cy="143387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5" name="Imagen 14" descr="Gráfico&#10;&#10;Descripción generada automáticamente con confianza media">
            <a:extLst>
              <a:ext uri="{FF2B5EF4-FFF2-40B4-BE49-F238E27FC236}">
                <a16:creationId xmlns:a16="http://schemas.microsoft.com/office/drawing/2014/main" id="{903FF545-260F-D2F3-E92F-DDB17E975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14817">
            <a:off x="8283447" y="5596292"/>
            <a:ext cx="616902" cy="79837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122DDC8-6904-3FE9-E9FE-1231239487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2179" y="3723519"/>
            <a:ext cx="1834285" cy="30152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B9E3026-721B-2BB5-0C6E-4103836B0503}"/>
              </a:ext>
            </a:extLst>
          </p:cNvPr>
          <p:cNvSpPr/>
          <p:nvPr/>
        </p:nvSpPr>
        <p:spPr>
          <a:xfrm>
            <a:off x="1332179" y="5889362"/>
            <a:ext cx="2104461" cy="45719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9" name="Imagen 28" descr="Gráfico&#10;&#10;Descripción generada automáticamente con confianza media">
            <a:extLst>
              <a:ext uri="{FF2B5EF4-FFF2-40B4-BE49-F238E27FC236}">
                <a16:creationId xmlns:a16="http://schemas.microsoft.com/office/drawing/2014/main" id="{0DC3925B-0229-7A50-F67D-0019D896B4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14817">
            <a:off x="2996937" y="5957361"/>
            <a:ext cx="616902" cy="798374"/>
          </a:xfrm>
          <a:prstGeom prst="rect">
            <a:avLst/>
          </a:prstGeom>
        </p:spPr>
      </p:pic>
      <p:sp>
        <p:nvSpPr>
          <p:cNvPr id="22" name="Flecha: a la derecha 21">
            <a:extLst>
              <a:ext uri="{FF2B5EF4-FFF2-40B4-BE49-F238E27FC236}">
                <a16:creationId xmlns:a16="http://schemas.microsoft.com/office/drawing/2014/main" id="{2AFBC170-1AA7-3FA2-B7CF-E48FC78C6D97}"/>
              </a:ext>
            </a:extLst>
          </p:cNvPr>
          <p:cNvSpPr/>
          <p:nvPr/>
        </p:nvSpPr>
        <p:spPr>
          <a:xfrm>
            <a:off x="5827927" y="4054527"/>
            <a:ext cx="5715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Flecha: a la derecha 30">
            <a:extLst>
              <a:ext uri="{FF2B5EF4-FFF2-40B4-BE49-F238E27FC236}">
                <a16:creationId xmlns:a16="http://schemas.microsoft.com/office/drawing/2014/main" id="{EFF7690A-C8FB-7E8C-982F-400257ADD231}"/>
              </a:ext>
            </a:extLst>
          </p:cNvPr>
          <p:cNvSpPr/>
          <p:nvPr/>
        </p:nvSpPr>
        <p:spPr>
          <a:xfrm>
            <a:off x="3310228" y="4164207"/>
            <a:ext cx="5715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9475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99EF61-71F9-2D13-3DF8-A8C9BF8A5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4076" y="1188713"/>
            <a:ext cx="7351776" cy="2387600"/>
          </a:xfrm>
        </p:spPr>
        <p:txBody>
          <a:bodyPr>
            <a:noAutofit/>
          </a:bodyPr>
          <a:lstStyle/>
          <a:p>
            <a:pPr algn="just"/>
            <a:r>
              <a:rPr lang="es-ES" sz="2000" b="1" dirty="0"/>
              <a:t>PLAN GENERAL DE TRABAJO PARA LA REALIZACIÓN DE CONSULTAS A GRUPOS DE ATENCIÓN PRIORITARIA DE LA CIUDAD DE MÉXICO Y LA IMPLEMENTACIÓN DE ACCIONES AFIRMATIVAS EN MATERIA DE POSTULACIÓN DE CANDIDATURAS EN EL PROCESO ELECTORAL LOCAL </a:t>
            </a:r>
            <a:r>
              <a:rPr lang="es-MX" sz="2000" b="1" dirty="0"/>
              <a:t>ORDINARIO 2026-2027</a:t>
            </a:r>
            <a:endParaRPr lang="es-MX" sz="20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FC94957-7C6F-4CB5-EA4C-830B4DD912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617022"/>
            <a:ext cx="4233674" cy="1655762"/>
          </a:xfrm>
        </p:spPr>
        <p:txBody>
          <a:bodyPr>
            <a:normAutofit/>
          </a:bodyPr>
          <a:lstStyle/>
          <a:p>
            <a:r>
              <a:rPr lang="es-ES" sz="1800" b="1" i="1" dirty="0"/>
              <a:t>En acatamiento a la sentencia TECDMX-JLDC-138/2023</a:t>
            </a:r>
          </a:p>
          <a:p>
            <a:r>
              <a:rPr lang="es-ES" sz="1800" b="1" i="1" dirty="0"/>
              <a:t>y el Acuerdo IECM/ACU-CG-127/2023.</a:t>
            </a:r>
            <a:endParaRPr lang="es-MX" sz="1800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EB8E3FF-7A11-5E51-E918-5FEA6FAE7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274" y="3794974"/>
            <a:ext cx="3231119" cy="3063026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1DD12BDA-E791-5B29-4E4D-A55B09D60244}"/>
              </a:ext>
            </a:extLst>
          </p:cNvPr>
          <p:cNvSpPr/>
          <p:nvPr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rgbClr val="6739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BD36C263-E577-8E91-9EB6-C25F0E52F5CF}"/>
              </a:ext>
            </a:extLst>
          </p:cNvPr>
          <p:cNvSpPr/>
          <p:nvPr/>
        </p:nvSpPr>
        <p:spPr>
          <a:xfrm>
            <a:off x="0" y="585216"/>
            <a:ext cx="2778162" cy="814865"/>
          </a:xfrm>
          <a:prstGeom prst="rect">
            <a:avLst/>
          </a:prstGeom>
          <a:solidFill>
            <a:srgbClr val="6739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0741ECB6-2F8D-EF1B-6D35-4D7FAB6A31B8}"/>
              </a:ext>
            </a:extLst>
          </p:cNvPr>
          <p:cNvSpPr/>
          <p:nvPr/>
        </p:nvSpPr>
        <p:spPr>
          <a:xfrm>
            <a:off x="2231136" y="585215"/>
            <a:ext cx="1024128" cy="814865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6739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" name="Imagen 19" descr="Logotipo&#10;&#10;El contenido generado por IA puede ser incorrecto.">
            <a:extLst>
              <a:ext uri="{FF2B5EF4-FFF2-40B4-BE49-F238E27FC236}">
                <a16:creationId xmlns:a16="http://schemas.microsoft.com/office/drawing/2014/main" id="{91F68384-B023-A8D1-7293-447631473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08" y="263279"/>
            <a:ext cx="2386584" cy="153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67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o 24">
            <a:extLst>
              <a:ext uri="{FF2B5EF4-FFF2-40B4-BE49-F238E27FC236}">
                <a16:creationId xmlns:a16="http://schemas.microsoft.com/office/drawing/2014/main" id="{EF80167A-83EE-28C8-DFB2-216970C5C8F0}"/>
              </a:ext>
            </a:extLst>
          </p:cNvPr>
          <p:cNvGrpSpPr/>
          <p:nvPr/>
        </p:nvGrpSpPr>
        <p:grpSpPr>
          <a:xfrm>
            <a:off x="2679192" y="1506418"/>
            <a:ext cx="3785616" cy="3845164"/>
            <a:chOff x="1133856" y="1689394"/>
            <a:chExt cx="3785616" cy="3845164"/>
          </a:xfrm>
        </p:grpSpPr>
        <p:pic>
          <p:nvPicPr>
            <p:cNvPr id="23" name="Picture 2" descr="imagen-de-fondo-carrusel-boletas">
              <a:extLst>
                <a:ext uri="{FF2B5EF4-FFF2-40B4-BE49-F238E27FC236}">
                  <a16:creationId xmlns:a16="http://schemas.microsoft.com/office/drawing/2014/main" id="{D3055275-6E6E-2D45-6759-0A16AC2257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539" r="87062" b="4202"/>
            <a:stretch>
              <a:fillRect/>
            </a:stretch>
          </p:blipFill>
          <p:spPr bwMode="auto">
            <a:xfrm>
              <a:off x="2066913" y="2190750"/>
              <a:ext cx="1938528" cy="2857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Círculo: vacío 23">
              <a:extLst>
                <a:ext uri="{FF2B5EF4-FFF2-40B4-BE49-F238E27FC236}">
                  <a16:creationId xmlns:a16="http://schemas.microsoft.com/office/drawing/2014/main" id="{0FE6AC6B-7107-9D0A-08BF-9ACB5FA4C794}"/>
                </a:ext>
              </a:extLst>
            </p:cNvPr>
            <p:cNvSpPr/>
            <p:nvPr/>
          </p:nvSpPr>
          <p:spPr>
            <a:xfrm>
              <a:off x="1133856" y="1689394"/>
              <a:ext cx="3785616" cy="3845164"/>
            </a:xfrm>
            <a:prstGeom prst="donut">
              <a:avLst>
                <a:gd name="adj" fmla="val 22998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sp>
        <p:nvSpPr>
          <p:cNvPr id="8" name="Rectángulo 7">
            <a:extLst>
              <a:ext uri="{FF2B5EF4-FFF2-40B4-BE49-F238E27FC236}">
                <a16:creationId xmlns:a16="http://schemas.microsoft.com/office/drawing/2014/main" id="{065A3249-17A4-753B-4359-459A25C780F5}"/>
              </a:ext>
            </a:extLst>
          </p:cNvPr>
          <p:cNvSpPr/>
          <p:nvPr/>
        </p:nvSpPr>
        <p:spPr>
          <a:xfrm>
            <a:off x="0" y="0"/>
            <a:ext cx="292608" cy="6858000"/>
          </a:xfrm>
          <a:prstGeom prst="rect">
            <a:avLst/>
          </a:prstGeom>
          <a:solidFill>
            <a:srgbClr val="6739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B81B858-3795-8EAF-EACB-CFBEB23B0ABE}"/>
              </a:ext>
            </a:extLst>
          </p:cNvPr>
          <p:cNvSpPr/>
          <p:nvPr/>
        </p:nvSpPr>
        <p:spPr>
          <a:xfrm>
            <a:off x="0" y="292609"/>
            <a:ext cx="872905" cy="914400"/>
          </a:xfrm>
          <a:prstGeom prst="rect">
            <a:avLst/>
          </a:prstGeom>
          <a:solidFill>
            <a:srgbClr val="6739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E7D43912-BA97-9E5A-8AA1-4766E685FD81}"/>
              </a:ext>
            </a:extLst>
          </p:cNvPr>
          <p:cNvSpPr/>
          <p:nvPr/>
        </p:nvSpPr>
        <p:spPr>
          <a:xfrm>
            <a:off x="539496" y="292608"/>
            <a:ext cx="643567" cy="9144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6739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B3BC0F8-F165-FFEF-9010-A84FFE19BDA0}"/>
              </a:ext>
            </a:extLst>
          </p:cNvPr>
          <p:cNvSpPr txBox="1"/>
          <p:nvPr/>
        </p:nvSpPr>
        <p:spPr>
          <a:xfrm>
            <a:off x="5149743" y="1331093"/>
            <a:ext cx="32156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1. Objetivo General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B49B42B-6274-10CB-2E7F-75A1AD88F9AB}"/>
              </a:ext>
            </a:extLst>
          </p:cNvPr>
          <p:cNvSpPr txBox="1"/>
          <p:nvPr/>
        </p:nvSpPr>
        <p:spPr>
          <a:xfrm>
            <a:off x="6038457" y="2164280"/>
            <a:ext cx="29077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2. Objetivos Particulares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E526399-9885-0D8D-6DA2-4A6DE8738088}"/>
              </a:ext>
            </a:extLst>
          </p:cNvPr>
          <p:cNvSpPr txBox="1"/>
          <p:nvPr/>
        </p:nvSpPr>
        <p:spPr>
          <a:xfrm>
            <a:off x="6344564" y="3381005"/>
            <a:ext cx="26418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3. Marco jurídico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148D62B-B78C-2990-A56D-9105101E0D08}"/>
              </a:ext>
            </a:extLst>
          </p:cNvPr>
          <p:cNvSpPr txBox="1"/>
          <p:nvPr/>
        </p:nvSpPr>
        <p:spPr>
          <a:xfrm>
            <a:off x="5476996" y="4857957"/>
            <a:ext cx="31479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4. Acciones afirmativas en favor de los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s-ES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rupos de Atención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ES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rioritaria (GAP) en la Ciudad </a:t>
            </a:r>
            <a:r>
              <a:rPr lang="es-MX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de México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DE8B7EA-C48B-14D7-524F-1B371E0CDE2C}"/>
              </a:ext>
            </a:extLst>
          </p:cNvPr>
          <p:cNvSpPr txBox="1"/>
          <p:nvPr/>
        </p:nvSpPr>
        <p:spPr>
          <a:xfrm>
            <a:off x="1261932" y="5151221"/>
            <a:ext cx="39743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5. Antecedentes de la implementación de acciones afirmativas en procesos electorales de la Ciudad de México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72D6D1B-C602-A5E0-D738-FF281E8D61D7}"/>
              </a:ext>
            </a:extLst>
          </p:cNvPr>
          <p:cNvSpPr txBox="1"/>
          <p:nvPr/>
        </p:nvSpPr>
        <p:spPr>
          <a:xfrm>
            <a:off x="1128735" y="4116348"/>
            <a:ext cx="19396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6. El derecho </a:t>
            </a:r>
          </a:p>
          <a:p>
            <a:pPr algn="ctr"/>
            <a:r>
              <a:rPr lang="es-ES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 la consulta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7A5F8F6-51E6-1FBD-31A5-3F0E4443BE9B}"/>
              </a:ext>
            </a:extLst>
          </p:cNvPr>
          <p:cNvSpPr txBox="1"/>
          <p:nvPr/>
        </p:nvSpPr>
        <p:spPr>
          <a:xfrm>
            <a:off x="582756" y="2730623"/>
            <a:ext cx="25011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7.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Consultas a Grupos de Atención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ES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rioritaria (GAP)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lecha: a la derecha 25">
            <a:extLst>
              <a:ext uri="{FF2B5EF4-FFF2-40B4-BE49-F238E27FC236}">
                <a16:creationId xmlns:a16="http://schemas.microsoft.com/office/drawing/2014/main" id="{C0721502-27E1-A994-256D-37088763A159}"/>
              </a:ext>
            </a:extLst>
          </p:cNvPr>
          <p:cNvSpPr/>
          <p:nvPr/>
        </p:nvSpPr>
        <p:spPr>
          <a:xfrm rot="18488480">
            <a:off x="4948093" y="1719601"/>
            <a:ext cx="423084" cy="586849"/>
          </a:xfrm>
          <a:prstGeom prst="rightArrow">
            <a:avLst>
              <a:gd name="adj1" fmla="val 86978"/>
              <a:gd name="adj2" fmla="val 77382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Flecha: a la derecha 26">
            <a:extLst>
              <a:ext uri="{FF2B5EF4-FFF2-40B4-BE49-F238E27FC236}">
                <a16:creationId xmlns:a16="http://schemas.microsoft.com/office/drawing/2014/main" id="{28BC3AAC-F77C-068E-000A-BCAD15D62547}"/>
              </a:ext>
            </a:extLst>
          </p:cNvPr>
          <p:cNvSpPr/>
          <p:nvPr/>
        </p:nvSpPr>
        <p:spPr>
          <a:xfrm rot="19620978">
            <a:off x="5590565" y="2288727"/>
            <a:ext cx="423084" cy="586849"/>
          </a:xfrm>
          <a:prstGeom prst="rightArrow">
            <a:avLst>
              <a:gd name="adj1" fmla="val 86978"/>
              <a:gd name="adj2" fmla="val 77382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Flecha: a la derecha 27">
            <a:extLst>
              <a:ext uri="{FF2B5EF4-FFF2-40B4-BE49-F238E27FC236}">
                <a16:creationId xmlns:a16="http://schemas.microsoft.com/office/drawing/2014/main" id="{6B0F0E85-B0EC-CAC4-C6AD-69F136AE26C6}"/>
              </a:ext>
            </a:extLst>
          </p:cNvPr>
          <p:cNvSpPr/>
          <p:nvPr/>
        </p:nvSpPr>
        <p:spPr>
          <a:xfrm>
            <a:off x="5870643" y="3273474"/>
            <a:ext cx="423084" cy="586849"/>
          </a:xfrm>
          <a:prstGeom prst="rightArrow">
            <a:avLst>
              <a:gd name="adj1" fmla="val 86978"/>
              <a:gd name="adj2" fmla="val 77382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Flecha: a la derecha 28">
            <a:extLst>
              <a:ext uri="{FF2B5EF4-FFF2-40B4-BE49-F238E27FC236}">
                <a16:creationId xmlns:a16="http://schemas.microsoft.com/office/drawing/2014/main" id="{4DCC6EAB-443C-1FFB-422F-EA1FE7F0F0D1}"/>
              </a:ext>
            </a:extLst>
          </p:cNvPr>
          <p:cNvSpPr/>
          <p:nvPr/>
        </p:nvSpPr>
        <p:spPr>
          <a:xfrm rot="3242148">
            <a:off x="5309073" y="4196405"/>
            <a:ext cx="423084" cy="586849"/>
          </a:xfrm>
          <a:prstGeom prst="rightArrow">
            <a:avLst>
              <a:gd name="adj1" fmla="val 86978"/>
              <a:gd name="adj2" fmla="val 77382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Flecha: a la derecha 29">
            <a:extLst>
              <a:ext uri="{FF2B5EF4-FFF2-40B4-BE49-F238E27FC236}">
                <a16:creationId xmlns:a16="http://schemas.microsoft.com/office/drawing/2014/main" id="{F642B443-C19F-0D0F-C74A-427840FED2EE}"/>
              </a:ext>
            </a:extLst>
          </p:cNvPr>
          <p:cNvSpPr/>
          <p:nvPr/>
        </p:nvSpPr>
        <p:spPr>
          <a:xfrm rot="6479223">
            <a:off x="4009192" y="4526074"/>
            <a:ext cx="423084" cy="586849"/>
          </a:xfrm>
          <a:prstGeom prst="rightArrow">
            <a:avLst>
              <a:gd name="adj1" fmla="val 86978"/>
              <a:gd name="adj2" fmla="val 77382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Flecha: a la derecha 30">
            <a:extLst>
              <a:ext uri="{FF2B5EF4-FFF2-40B4-BE49-F238E27FC236}">
                <a16:creationId xmlns:a16="http://schemas.microsoft.com/office/drawing/2014/main" id="{80C6808C-DF99-40BA-5E1F-31E3AB1BCDE5}"/>
              </a:ext>
            </a:extLst>
          </p:cNvPr>
          <p:cNvSpPr/>
          <p:nvPr/>
        </p:nvSpPr>
        <p:spPr>
          <a:xfrm rot="9236001">
            <a:off x="3128214" y="3865441"/>
            <a:ext cx="423084" cy="586849"/>
          </a:xfrm>
          <a:prstGeom prst="rightArrow">
            <a:avLst>
              <a:gd name="adj1" fmla="val 86978"/>
              <a:gd name="adj2" fmla="val 77382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24" name="Flecha: a la derecha 1023">
            <a:extLst>
              <a:ext uri="{FF2B5EF4-FFF2-40B4-BE49-F238E27FC236}">
                <a16:creationId xmlns:a16="http://schemas.microsoft.com/office/drawing/2014/main" id="{99880A22-6605-466F-56AE-BDB18F4A353C}"/>
              </a:ext>
            </a:extLst>
          </p:cNvPr>
          <p:cNvSpPr/>
          <p:nvPr/>
        </p:nvSpPr>
        <p:spPr>
          <a:xfrm rot="11346558">
            <a:off x="3035776" y="2796327"/>
            <a:ext cx="423084" cy="586849"/>
          </a:xfrm>
          <a:prstGeom prst="rightArrow">
            <a:avLst>
              <a:gd name="adj1" fmla="val 86978"/>
              <a:gd name="adj2" fmla="val 77382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25" name="CuadroTexto 1024">
            <a:extLst>
              <a:ext uri="{FF2B5EF4-FFF2-40B4-BE49-F238E27FC236}">
                <a16:creationId xmlns:a16="http://schemas.microsoft.com/office/drawing/2014/main" id="{8A6B9C9D-982D-B52D-698F-27E59EA28BD6}"/>
              </a:ext>
            </a:extLst>
          </p:cNvPr>
          <p:cNvSpPr txBox="1"/>
          <p:nvPr/>
        </p:nvSpPr>
        <p:spPr>
          <a:xfrm>
            <a:off x="1365829" y="470605"/>
            <a:ext cx="32156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4000" b="1" i="0" u="none" strike="noStrike" baseline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Temas</a:t>
            </a:r>
            <a:endParaRPr lang="es-MX" sz="4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03DA496-A42E-48CF-9066-9E1DC4EFF61E}"/>
              </a:ext>
            </a:extLst>
          </p:cNvPr>
          <p:cNvSpPr txBox="1"/>
          <p:nvPr/>
        </p:nvSpPr>
        <p:spPr>
          <a:xfrm>
            <a:off x="1413148" y="1580096"/>
            <a:ext cx="2234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b="1" i="0" u="none" strike="noStrike" baseline="0" dirty="0">
                <a:latin typeface="Arial-BoldMT"/>
              </a:rPr>
              <a:t>8. Cronograma de actividades</a:t>
            </a:r>
            <a:endParaRPr lang="es-MX" dirty="0"/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223581B3-6C69-B635-4E11-6B34BAC075BF}"/>
              </a:ext>
            </a:extLst>
          </p:cNvPr>
          <p:cNvSpPr/>
          <p:nvPr/>
        </p:nvSpPr>
        <p:spPr>
          <a:xfrm rot="13645835">
            <a:off x="3592162" y="1821783"/>
            <a:ext cx="423084" cy="586849"/>
          </a:xfrm>
          <a:prstGeom prst="rightArrow">
            <a:avLst>
              <a:gd name="adj1" fmla="val 86978"/>
              <a:gd name="adj2" fmla="val 77382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46011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nfografia de practicas de la salud | Genially">
            <a:extLst>
              <a:ext uri="{FF2B5EF4-FFF2-40B4-BE49-F238E27FC236}">
                <a16:creationId xmlns:a16="http://schemas.microsoft.com/office/drawing/2014/main" id="{9FE14111-132A-A3F9-A804-1E4B6C874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951" y="91215"/>
            <a:ext cx="2288562" cy="185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9D8292A-0B24-6B7D-BF10-21BD20B0AA47}"/>
              </a:ext>
            </a:extLst>
          </p:cNvPr>
          <p:cNvSpPr txBox="1"/>
          <p:nvPr/>
        </p:nvSpPr>
        <p:spPr>
          <a:xfrm>
            <a:off x="1429951" y="488198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b="1" i="0" u="none" strike="noStrike" baseline="0" dirty="0">
                <a:solidFill>
                  <a:srgbClr val="6739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Objetivo General</a:t>
            </a: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4D144E0-E8BE-44AB-28DD-D2DE9535C640}"/>
              </a:ext>
            </a:extLst>
          </p:cNvPr>
          <p:cNvSpPr/>
          <p:nvPr/>
        </p:nvSpPr>
        <p:spPr>
          <a:xfrm>
            <a:off x="0" y="0"/>
            <a:ext cx="292608" cy="6858000"/>
          </a:xfrm>
          <a:prstGeom prst="rect">
            <a:avLst/>
          </a:prstGeom>
          <a:solidFill>
            <a:srgbClr val="6739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0DFF498-E0AF-6B35-429A-3CC57F3B01AF}"/>
              </a:ext>
            </a:extLst>
          </p:cNvPr>
          <p:cNvSpPr/>
          <p:nvPr/>
        </p:nvSpPr>
        <p:spPr>
          <a:xfrm>
            <a:off x="0" y="292609"/>
            <a:ext cx="872905" cy="914400"/>
          </a:xfrm>
          <a:prstGeom prst="rect">
            <a:avLst/>
          </a:prstGeom>
          <a:solidFill>
            <a:srgbClr val="6739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7D0E12FF-7A11-0924-9C64-F0925690D9F5}"/>
              </a:ext>
            </a:extLst>
          </p:cNvPr>
          <p:cNvSpPr/>
          <p:nvPr/>
        </p:nvSpPr>
        <p:spPr>
          <a:xfrm>
            <a:off x="539496" y="292608"/>
            <a:ext cx="643567" cy="9144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6739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EBFB881-3BDD-AE9B-BD6E-19554AC03BCB}"/>
              </a:ext>
            </a:extLst>
          </p:cNvPr>
          <p:cNvSpPr txBox="1"/>
          <p:nvPr/>
        </p:nvSpPr>
        <p:spPr>
          <a:xfrm>
            <a:off x="868680" y="1744896"/>
            <a:ext cx="740664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Las consultas se llevarán a cabo con el </a:t>
            </a:r>
            <a:r>
              <a:rPr lang="es-ES" sz="2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objeto de promover</a:t>
            </a:r>
            <a:r>
              <a:rPr lang="es-E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mediante un proceso amplio y organizado, </a:t>
            </a:r>
            <a:r>
              <a:rPr lang="es-ES" sz="2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la participación de las personas integrantes de los GAP </a:t>
            </a:r>
            <a:r>
              <a:rPr lang="es-E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de personas jóvenes, adultas mayores, con discapacidad, de la diversidad sexual y de género, así como las pertenecientes a pueblos y barrios originarios o comunidades indígenas, y afromexicanas, residentes en la Ciudad de México, para </a:t>
            </a:r>
            <a:r>
              <a:rPr lang="es-ES" sz="2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conocer sus necesidades e inquietudes </a:t>
            </a:r>
            <a:r>
              <a:rPr lang="es-E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en el ejercicio de sus derechos al voto pasivo y a ser representadas ante los órganos de gobierno y legislativos de </a:t>
            </a:r>
            <a:r>
              <a:rPr lang="es-MX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esta Ciudad.</a:t>
            </a: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830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07D3135-B543-8CF9-D100-3F1C673F1F31}"/>
              </a:ext>
            </a:extLst>
          </p:cNvPr>
          <p:cNvSpPr txBox="1"/>
          <p:nvPr/>
        </p:nvSpPr>
        <p:spPr>
          <a:xfrm>
            <a:off x="1429951" y="488198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b="1" i="0" u="none" strike="noStrike" baseline="0" dirty="0">
                <a:solidFill>
                  <a:srgbClr val="673997"/>
                </a:solidFill>
                <a:latin typeface="ArialMT"/>
              </a:rPr>
              <a:t>2. Objetivos particulares</a:t>
            </a:r>
            <a:endParaRPr lang="es-MX" sz="28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3A98ADE-DDDE-B30F-438D-5DC23C3D4ADA}"/>
              </a:ext>
            </a:extLst>
          </p:cNvPr>
          <p:cNvSpPr txBox="1"/>
          <p:nvPr/>
        </p:nvSpPr>
        <p:spPr>
          <a:xfrm>
            <a:off x="667512" y="1251121"/>
            <a:ext cx="7891272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9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Difundir información </a:t>
            </a:r>
            <a:r>
              <a:rPr lang="es-ES" sz="19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ES" sz="1900" dirty="0">
                <a:latin typeface="Arial" panose="020B0604020202020204" pitchFamily="34" charset="0"/>
                <a:cs typeface="Arial" panose="020B0604020202020204" pitchFamily="34" charset="0"/>
              </a:rPr>
              <a:t>obre</a:t>
            </a:r>
            <a:r>
              <a:rPr lang="es-ES" sz="19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sz="19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s-ES" sz="19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Conocimiento de </a:t>
            </a:r>
            <a:r>
              <a:rPr lang="es-ES" sz="1900" b="1" i="0" u="none" strike="noStrike" baseline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acciones afirmativas</a:t>
            </a:r>
            <a:r>
              <a:rPr lang="es-ES" sz="19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es-E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900" b="1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r>
              <a:rPr lang="es-ES" sz="19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Importancia de la representación </a:t>
            </a:r>
            <a:r>
              <a:rPr lang="es-ES" sz="1900" dirty="0">
                <a:latin typeface="Arial" panose="020B0604020202020204" pitchFamily="34" charset="0"/>
                <a:cs typeface="Arial" panose="020B0604020202020204" pitchFamily="34" charset="0"/>
              </a:rPr>
              <a:t>de los diversos grupos en la democracia; </a:t>
            </a:r>
            <a:r>
              <a:rPr lang="es-ES" sz="1900" b="1" dirty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  <a:r>
              <a:rPr lang="es-ES" sz="1900" dirty="0">
                <a:latin typeface="Arial" panose="020B0604020202020204" pitchFamily="34" charset="0"/>
                <a:cs typeface="Arial" panose="020B0604020202020204" pitchFamily="34" charset="0"/>
              </a:rPr>
              <a:t> Identificación de sus </a:t>
            </a:r>
            <a:r>
              <a:rPr lang="es-ES" sz="19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personas representantes </a:t>
            </a:r>
            <a:r>
              <a:rPr lang="es-ES" sz="1900" dirty="0">
                <a:latin typeface="Arial" panose="020B0604020202020204" pitchFamily="34" charset="0"/>
                <a:cs typeface="Arial" panose="020B0604020202020204" pitchFamily="34" charset="0"/>
              </a:rPr>
              <a:t>electas mediante una acción </a:t>
            </a:r>
            <a:r>
              <a:rPr lang="es-MX" sz="1900" dirty="0">
                <a:latin typeface="Arial" panose="020B0604020202020204" pitchFamily="34" charset="0"/>
                <a:cs typeface="Arial" panose="020B0604020202020204" pitchFamily="34" charset="0"/>
              </a:rPr>
              <a:t>afirmativa; </a:t>
            </a:r>
            <a:r>
              <a:rPr lang="es-MX" sz="1900" b="1" dirty="0">
                <a:latin typeface="Arial" panose="020B0604020202020204" pitchFamily="34" charset="0"/>
                <a:cs typeface="Arial" panose="020B0604020202020204" pitchFamily="34" charset="0"/>
              </a:rPr>
              <a:t>d)</a:t>
            </a:r>
            <a:r>
              <a:rPr lang="es-MX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9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ES" sz="19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volución</a:t>
            </a:r>
            <a:r>
              <a:rPr lang="es-ES" sz="19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las acciones afirmativas</a:t>
            </a:r>
            <a:r>
              <a:rPr lang="es-ES" sz="1900" dirty="0">
                <a:latin typeface="Arial" panose="020B0604020202020204" pitchFamily="34" charset="0"/>
                <a:cs typeface="Arial" panose="020B0604020202020204" pitchFamily="34" charset="0"/>
              </a:rPr>
              <a:t> implementadas en las elecciones </a:t>
            </a:r>
            <a:r>
              <a:rPr lang="es-MX" sz="1900" dirty="0">
                <a:latin typeface="Arial" panose="020B0604020202020204" pitchFamily="34" charset="0"/>
                <a:cs typeface="Arial" panose="020B0604020202020204" pitchFamily="34" charset="0"/>
              </a:rPr>
              <a:t>2017-2018, 2020-2021 y 2023-2024.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900" dirty="0">
                <a:latin typeface="Arial" panose="020B0604020202020204" pitchFamily="34" charset="0"/>
                <a:cs typeface="Arial" panose="020B0604020202020204" pitchFamily="34" charset="0"/>
              </a:rPr>
              <a:t>Identificar las formas de </a:t>
            </a:r>
            <a:r>
              <a:rPr lang="es-ES" sz="1900" b="1" dirty="0">
                <a:latin typeface="Arial" panose="020B0604020202020204" pitchFamily="34" charset="0"/>
                <a:cs typeface="Arial" panose="020B0604020202020204" pitchFamily="34" charset="0"/>
              </a:rPr>
              <a:t>organización y representación actual o tradicional </a:t>
            </a:r>
            <a:r>
              <a:rPr lang="es-ES" sz="1900" dirty="0">
                <a:latin typeface="Arial" panose="020B0604020202020204" pitchFamily="34" charset="0"/>
                <a:cs typeface="Arial" panose="020B0604020202020204" pitchFamily="34" charset="0"/>
              </a:rPr>
              <a:t>que forma parte de cada grupo de </a:t>
            </a:r>
            <a:r>
              <a:rPr lang="es-MX" sz="1900" dirty="0">
                <a:latin typeface="Arial" panose="020B0604020202020204" pitchFamily="34" charset="0"/>
                <a:cs typeface="Arial" panose="020B0604020202020204" pitchFamily="34" charset="0"/>
              </a:rPr>
              <a:t>atención prioritaria.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900" dirty="0">
                <a:latin typeface="Arial" panose="020B0604020202020204" pitchFamily="34" charset="0"/>
                <a:cs typeface="Arial" panose="020B0604020202020204" pitchFamily="34" charset="0"/>
              </a:rPr>
              <a:t>Conocer las propuestas de </a:t>
            </a:r>
            <a:r>
              <a:rPr lang="es-ES" sz="1900" b="1" dirty="0">
                <a:latin typeface="Arial" panose="020B0604020202020204" pitchFamily="34" charset="0"/>
                <a:cs typeface="Arial" panose="020B0604020202020204" pitchFamily="34" charset="0"/>
              </a:rPr>
              <a:t>acciones afirmativas</a:t>
            </a:r>
            <a:r>
              <a:rPr lang="es-ES" sz="1900" dirty="0">
                <a:latin typeface="Arial" panose="020B0604020202020204" pitchFamily="34" charset="0"/>
                <a:cs typeface="Arial" panose="020B0604020202020204" pitchFamily="34" charset="0"/>
              </a:rPr>
              <a:t> y sus elementos para integrar una representación como grupo de atención prioritaria.</a:t>
            </a:r>
          </a:p>
          <a:p>
            <a:pPr algn="just"/>
            <a:r>
              <a:rPr lang="es-MX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900" b="1" dirty="0">
                <a:latin typeface="Arial" panose="020B0604020202020204" pitchFamily="34" charset="0"/>
                <a:cs typeface="Arial" panose="020B0604020202020204" pitchFamily="34" charset="0"/>
              </a:rPr>
              <a:t>Analizar y dialogar </a:t>
            </a:r>
            <a:r>
              <a:rPr lang="es-MX" sz="1900" dirty="0">
                <a:latin typeface="Arial" panose="020B0604020202020204" pitchFamily="34" charset="0"/>
                <a:cs typeface="Arial" panose="020B0604020202020204" pitchFamily="34" charset="0"/>
              </a:rPr>
              <a:t>sobre: </a:t>
            </a:r>
            <a:r>
              <a:rPr lang="es-ES" sz="1900" b="1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r>
              <a:rPr lang="es-ES" sz="1900" dirty="0">
                <a:latin typeface="Arial" panose="020B0604020202020204" pitchFamily="34" charset="0"/>
                <a:cs typeface="Arial" panose="020B0604020202020204" pitchFamily="34" charset="0"/>
              </a:rPr>
              <a:t> retos para el ejercicio de sus </a:t>
            </a:r>
            <a:r>
              <a:rPr lang="es-ES" sz="19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derechos político-electorales</a:t>
            </a:r>
            <a:r>
              <a:rPr lang="es-ES" sz="19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s-ES" sz="1900" b="1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r>
              <a:rPr lang="es-ES" sz="1900" dirty="0">
                <a:latin typeface="Arial" panose="020B0604020202020204" pitchFamily="34" charset="0"/>
                <a:cs typeface="Arial" panose="020B0604020202020204" pitchFamily="34" charset="0"/>
              </a:rPr>
              <a:t> Procedimientos y documentación eficaz para acreditar la </a:t>
            </a:r>
            <a:r>
              <a:rPr lang="es-ES" sz="19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autoadscripción</a:t>
            </a:r>
            <a:r>
              <a:rPr lang="es-ES" sz="19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calificada</a:t>
            </a:r>
            <a:r>
              <a:rPr lang="es-ES" sz="1900" dirty="0">
                <a:latin typeface="Arial" panose="020B0604020202020204" pitchFamily="34" charset="0"/>
                <a:cs typeface="Arial" panose="020B0604020202020204" pitchFamily="34" charset="0"/>
              </a:rPr>
              <a:t>, tomando en consideración la normatividad que, en su caso exista, vinculada con cada grupo de atención prioritaria.</a:t>
            </a:r>
            <a:endParaRPr lang="es-MX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2114FA2-1040-00CD-2C18-589D793F00BA}"/>
              </a:ext>
            </a:extLst>
          </p:cNvPr>
          <p:cNvSpPr/>
          <p:nvPr/>
        </p:nvSpPr>
        <p:spPr>
          <a:xfrm>
            <a:off x="0" y="0"/>
            <a:ext cx="292608" cy="6858000"/>
          </a:xfrm>
          <a:prstGeom prst="rect">
            <a:avLst/>
          </a:prstGeom>
          <a:solidFill>
            <a:srgbClr val="6739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BE345AE-C323-9C40-4B0B-8713732B26D2}"/>
              </a:ext>
            </a:extLst>
          </p:cNvPr>
          <p:cNvSpPr/>
          <p:nvPr/>
        </p:nvSpPr>
        <p:spPr>
          <a:xfrm>
            <a:off x="0" y="292609"/>
            <a:ext cx="872905" cy="914400"/>
          </a:xfrm>
          <a:prstGeom prst="rect">
            <a:avLst/>
          </a:prstGeom>
          <a:solidFill>
            <a:srgbClr val="6739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5B2A4703-83B9-776C-8A5C-ED6F2A4697E2}"/>
              </a:ext>
            </a:extLst>
          </p:cNvPr>
          <p:cNvSpPr/>
          <p:nvPr/>
        </p:nvSpPr>
        <p:spPr>
          <a:xfrm>
            <a:off x="539496" y="292608"/>
            <a:ext cx="643567" cy="9144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6739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88870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A6985035-9200-55B1-FAA4-CE8C79D173FA}"/>
              </a:ext>
            </a:extLst>
          </p:cNvPr>
          <p:cNvSpPr txBox="1">
            <a:spLocks/>
          </p:cNvSpPr>
          <p:nvPr/>
        </p:nvSpPr>
        <p:spPr>
          <a:xfrm>
            <a:off x="4476208" y="513721"/>
            <a:ext cx="4775016" cy="624617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1.   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Mujeres</a:t>
            </a:r>
          </a:p>
          <a:p>
            <a:pPr marL="0" indent="0">
              <a:buNone/>
            </a:pP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2.  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Niñas, niños y adolescentes</a:t>
            </a:r>
          </a:p>
          <a:p>
            <a:pPr marL="0" indent="0">
              <a:buNone/>
            </a:pP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.   Personas jóvenes</a:t>
            </a:r>
          </a:p>
          <a:p>
            <a:pPr marL="0" indent="0">
              <a:buNone/>
            </a:pP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4.   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Personas mayores</a:t>
            </a:r>
          </a:p>
          <a:p>
            <a:pPr marL="0" indent="0">
              <a:buNone/>
            </a:pP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5.   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Personas con discapacidad</a:t>
            </a:r>
          </a:p>
          <a:p>
            <a:pPr marL="0" indent="0">
              <a:buNone/>
            </a:pP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6.   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Persona LGBTIQ+</a:t>
            </a:r>
          </a:p>
          <a:p>
            <a:pPr marL="0" indent="0">
              <a:buNone/>
            </a:pP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7.  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Personas migrantes y sujetas de  </a:t>
            </a:r>
          </a:p>
          <a:p>
            <a:pPr marL="0" indent="0">
              <a:buNone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     protección internacional</a:t>
            </a:r>
          </a:p>
          <a:p>
            <a:pPr marL="0" indent="0">
              <a:buNone/>
            </a:pP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8.   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Víctimas</a:t>
            </a:r>
          </a:p>
          <a:p>
            <a:pPr marL="0" indent="0">
              <a:buNone/>
            </a:pP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9.  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Personas en situación de calle</a:t>
            </a:r>
          </a:p>
          <a:p>
            <a:pPr marL="0" indent="0">
              <a:buNone/>
            </a:pP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10.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Personas privadas de su libertad</a:t>
            </a:r>
          </a:p>
          <a:p>
            <a:pPr marL="0" indent="0">
              <a:buNone/>
            </a:pP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11.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Personas que residen en </a:t>
            </a:r>
          </a:p>
          <a:p>
            <a:pPr marL="0" indent="0">
              <a:buNone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     instituciones de asistencia social</a:t>
            </a:r>
          </a:p>
          <a:p>
            <a:pPr marL="0" indent="0">
              <a:buNone/>
            </a:pP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12. Personas afrodescendientes</a:t>
            </a:r>
          </a:p>
          <a:p>
            <a:pPr marL="0" indent="0">
              <a:buNone/>
            </a:pP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13.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Personas de identidad indígena</a:t>
            </a:r>
          </a:p>
          <a:p>
            <a:pPr marL="0" indent="0">
              <a:buNone/>
            </a:pP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14. 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Minorías religiosas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5F44562-D74E-E2E7-24BE-C4ED5600DF6D}"/>
              </a:ext>
            </a:extLst>
          </p:cNvPr>
          <p:cNvSpPr/>
          <p:nvPr/>
        </p:nvSpPr>
        <p:spPr>
          <a:xfrm>
            <a:off x="0" y="0"/>
            <a:ext cx="292608" cy="6858000"/>
          </a:xfrm>
          <a:prstGeom prst="rect">
            <a:avLst/>
          </a:prstGeom>
          <a:solidFill>
            <a:srgbClr val="6739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0" name="Picture 2" descr="Constitución Política de la Ciudad de México - Librerías Gandhi">
            <a:extLst>
              <a:ext uri="{FF2B5EF4-FFF2-40B4-BE49-F238E27FC236}">
                <a16:creationId xmlns:a16="http://schemas.microsoft.com/office/drawing/2014/main" id="{1D249332-6825-A149-1435-36D65A19A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96" y="4076700"/>
            <a:ext cx="1584678" cy="2345322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FBE5398-49CC-48B6-D7BB-F84FC4FF8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576" y="3319272"/>
            <a:ext cx="3593266" cy="207103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En especifico, la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Constitución Política de la Ciudad de México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619250" indent="0" algn="just">
              <a:lnSpc>
                <a:spcPct val="100000"/>
              </a:lnSpc>
              <a:buNone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reconoce en su artículo 11, los siguientes GAP: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DA54AD4-4AEC-75A0-36DC-E6AF6B388940}"/>
              </a:ext>
            </a:extLst>
          </p:cNvPr>
          <p:cNvSpPr txBox="1"/>
          <p:nvPr/>
        </p:nvSpPr>
        <p:spPr>
          <a:xfrm>
            <a:off x="1330757" y="292608"/>
            <a:ext cx="256515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b="1" i="0" u="none" strike="noStrike" baseline="0" dirty="0">
                <a:solidFill>
                  <a:srgbClr val="673997"/>
                </a:solidFill>
                <a:latin typeface="ArialMT"/>
              </a:rPr>
              <a:t>3. Marco Jurídico</a:t>
            </a:r>
            <a:endParaRPr lang="es-MX" sz="28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783A98C-8DC7-A42C-6175-E66ABE24DD05}"/>
              </a:ext>
            </a:extLst>
          </p:cNvPr>
          <p:cNvSpPr txBox="1"/>
          <p:nvPr/>
        </p:nvSpPr>
        <p:spPr>
          <a:xfrm>
            <a:off x="539496" y="1357968"/>
            <a:ext cx="37764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b="1" dirty="0">
                <a:solidFill>
                  <a:srgbClr val="673997"/>
                </a:solidFill>
                <a:latin typeface="ArialMT"/>
              </a:rPr>
              <a:t>En el Plan General de Trabajo se identifican las principales disposiciones para los GAP, en el marco jurídico constitucional, convencional internacional y local.  </a:t>
            </a:r>
            <a:endParaRPr lang="es-MX" b="1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E7F09FE-EFA6-8737-6FFC-CD82C4724787}"/>
              </a:ext>
            </a:extLst>
          </p:cNvPr>
          <p:cNvSpPr/>
          <p:nvPr/>
        </p:nvSpPr>
        <p:spPr>
          <a:xfrm>
            <a:off x="0" y="292609"/>
            <a:ext cx="872905" cy="914400"/>
          </a:xfrm>
          <a:prstGeom prst="rect">
            <a:avLst/>
          </a:prstGeom>
          <a:solidFill>
            <a:srgbClr val="6739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643081BF-49F5-9A51-A546-7750549A3362}"/>
              </a:ext>
            </a:extLst>
          </p:cNvPr>
          <p:cNvSpPr/>
          <p:nvPr/>
        </p:nvSpPr>
        <p:spPr>
          <a:xfrm>
            <a:off x="539496" y="292608"/>
            <a:ext cx="643567" cy="9144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6739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7045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3FD8BD7-0E39-0C0B-C26F-0FE27B1BBF38}"/>
              </a:ext>
            </a:extLst>
          </p:cNvPr>
          <p:cNvSpPr/>
          <p:nvPr/>
        </p:nvSpPr>
        <p:spPr>
          <a:xfrm>
            <a:off x="0" y="0"/>
            <a:ext cx="292608" cy="6858000"/>
          </a:xfrm>
          <a:prstGeom prst="rect">
            <a:avLst/>
          </a:prstGeom>
          <a:solidFill>
            <a:srgbClr val="6739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4B62422-D408-2F1C-7434-FAAA21CEB065}"/>
              </a:ext>
            </a:extLst>
          </p:cNvPr>
          <p:cNvSpPr/>
          <p:nvPr/>
        </p:nvSpPr>
        <p:spPr>
          <a:xfrm>
            <a:off x="0" y="292609"/>
            <a:ext cx="872905" cy="914400"/>
          </a:xfrm>
          <a:prstGeom prst="rect">
            <a:avLst/>
          </a:prstGeom>
          <a:solidFill>
            <a:srgbClr val="6739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A120A682-9FD5-653D-6564-675E3FD71365}"/>
              </a:ext>
            </a:extLst>
          </p:cNvPr>
          <p:cNvSpPr/>
          <p:nvPr/>
        </p:nvSpPr>
        <p:spPr>
          <a:xfrm>
            <a:off x="539496" y="292608"/>
            <a:ext cx="643567" cy="9144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6739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480EDF2-CAA4-8CFF-5BCB-721EB9CB67BF}"/>
              </a:ext>
            </a:extLst>
          </p:cNvPr>
          <p:cNvSpPr txBox="1"/>
          <p:nvPr/>
        </p:nvSpPr>
        <p:spPr>
          <a:xfrm>
            <a:off x="1183063" y="376011"/>
            <a:ext cx="71526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i="0" u="none" strike="noStrike" baseline="0" dirty="0">
                <a:solidFill>
                  <a:srgbClr val="673997"/>
                </a:solidFill>
                <a:latin typeface="Arial-BoldMT"/>
              </a:rPr>
              <a:t>4. Acciones afirmativas en favor de los </a:t>
            </a:r>
            <a:r>
              <a:rPr lang="es-ES" sz="2400" b="1" dirty="0">
                <a:solidFill>
                  <a:srgbClr val="673997"/>
                </a:solidFill>
                <a:latin typeface="Arial-BoldMT"/>
              </a:rPr>
              <a:t>G</a:t>
            </a:r>
            <a:r>
              <a:rPr lang="es-ES" sz="2400" b="1" i="0" u="none" strike="noStrike" baseline="0" dirty="0">
                <a:solidFill>
                  <a:srgbClr val="673997"/>
                </a:solidFill>
                <a:latin typeface="Arial-BoldMT"/>
              </a:rPr>
              <a:t>rupos de Atención Prioritaria en la Ciudad de México</a:t>
            </a:r>
            <a:endParaRPr lang="es-MX" sz="24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2E3197A-0BB5-D351-1143-A8FCCCEB1B47}"/>
              </a:ext>
            </a:extLst>
          </p:cNvPr>
          <p:cNvSpPr txBox="1"/>
          <p:nvPr/>
        </p:nvSpPr>
        <p:spPr>
          <a:xfrm>
            <a:off x="872905" y="1867143"/>
            <a:ext cx="751636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400" b="0" i="0" u="none" strike="noStrike" baseline="0" dirty="0">
                <a:latin typeface="ArialMT"/>
              </a:rPr>
              <a:t>Las acciones </a:t>
            </a:r>
            <a:r>
              <a:rPr lang="es-ES" sz="2400" b="0" i="0" u="none" strike="noStrike" baseline="0" dirty="0">
                <a:latin typeface="ArialMT"/>
              </a:rPr>
              <a:t>afirmativas constituyen el </a:t>
            </a:r>
            <a:r>
              <a:rPr lang="es-ES" sz="2400" b="1" i="0" u="none" strike="noStrike" baseline="0" dirty="0">
                <a:latin typeface="ArialMT"/>
              </a:rPr>
              <a:t>establecimiento de una medida compensatoria </a:t>
            </a:r>
            <a:r>
              <a:rPr lang="es-ES" sz="2400" b="0" i="0" u="none" strike="noStrike" baseline="0" dirty="0">
                <a:latin typeface="ArialMT"/>
              </a:rPr>
              <a:t>para situaciones en desventaja, cuyo propósito radica en revertir escenarios de desigualdad histórica y de facto que enfrentan ciertos grupos humanos en el ejercicio de sus derechos, para garantizarles un plano de </a:t>
            </a:r>
            <a:r>
              <a:rPr lang="es-ES" sz="2400" b="1" i="1" u="none" strike="noStrike" baseline="0" dirty="0">
                <a:latin typeface="ArialMT"/>
              </a:rPr>
              <a:t>igualdad sustancial </a:t>
            </a:r>
            <a:r>
              <a:rPr lang="es-ES" sz="2400" b="0" i="0" u="none" strike="noStrike" baseline="0" dirty="0">
                <a:latin typeface="ArialMT"/>
              </a:rPr>
              <a:t>en el acceso a los bienes, servicios y oportunidades de que disponen la mayoría de los </a:t>
            </a:r>
            <a:r>
              <a:rPr lang="es-MX" sz="2400" b="0" i="0" u="none" strike="noStrike" baseline="0" dirty="0">
                <a:latin typeface="ArialMT"/>
              </a:rPr>
              <a:t>sectores sociales.</a:t>
            </a:r>
            <a:endParaRPr lang="es-MX" sz="24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B93BE2E-115D-A52A-BA32-6911824ACED4}"/>
              </a:ext>
            </a:extLst>
          </p:cNvPr>
          <p:cNvSpPr txBox="1"/>
          <p:nvPr/>
        </p:nvSpPr>
        <p:spPr>
          <a:xfrm>
            <a:off x="813816" y="5849035"/>
            <a:ext cx="751636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De conformidad con lo establecido en la Jurisprudencia 30/2014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Consultable en la Gaceta de Jurisprudencia y Tesis en materia electoral, Tribunal Electoral del Poder Judicial de la Federación, Año 7, Número 15, 2014, páginas 11 y 12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790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conos animados de Leyes | Iconos animados de gratis">
            <a:extLst>
              <a:ext uri="{FF2B5EF4-FFF2-40B4-BE49-F238E27FC236}">
                <a16:creationId xmlns:a16="http://schemas.microsoft.com/office/drawing/2014/main" id="{4DE367DE-FA1F-E60B-559F-423D975A8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838" y="1331621"/>
            <a:ext cx="2169289" cy="216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84E08B-DAC2-1498-DE12-B01A891B5CC9}"/>
              </a:ext>
            </a:extLst>
          </p:cNvPr>
          <p:cNvSpPr/>
          <p:nvPr/>
        </p:nvSpPr>
        <p:spPr>
          <a:xfrm>
            <a:off x="0" y="0"/>
            <a:ext cx="292608" cy="6858000"/>
          </a:xfrm>
          <a:prstGeom prst="rect">
            <a:avLst/>
          </a:prstGeom>
          <a:solidFill>
            <a:srgbClr val="6739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246FD44-9361-BB4B-3B92-55775ACC4981}"/>
              </a:ext>
            </a:extLst>
          </p:cNvPr>
          <p:cNvSpPr txBox="1"/>
          <p:nvPr/>
        </p:nvSpPr>
        <p:spPr>
          <a:xfrm>
            <a:off x="1183063" y="292608"/>
            <a:ext cx="71379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i="0" u="none" strike="noStrike" baseline="0" dirty="0">
                <a:solidFill>
                  <a:srgbClr val="673997"/>
                </a:solidFill>
                <a:latin typeface="Arial-BoldMT"/>
              </a:rPr>
              <a:t>5. Antecedentes de la implementación de acciones afirmativas en procesos electorales de la Ciudad de México</a:t>
            </a:r>
            <a:endParaRPr lang="es-MX" sz="24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C95863F-FB55-0CE8-3303-824634D8E5A8}"/>
              </a:ext>
            </a:extLst>
          </p:cNvPr>
          <p:cNvSpPr txBox="1"/>
          <p:nvPr/>
        </p:nvSpPr>
        <p:spPr>
          <a:xfrm>
            <a:off x="1612773" y="3704952"/>
            <a:ext cx="591845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indent="-361950" algn="just">
              <a:buFont typeface="Wingdings" panose="05000000000000000000" pitchFamily="2" charset="2"/>
              <a:buChar char="Ø"/>
            </a:pPr>
            <a:r>
              <a:rPr lang="es-ES" sz="21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Elección de Diputaciones a la Asamblea Constituyente de la Ciudad de México</a:t>
            </a:r>
          </a:p>
          <a:p>
            <a:pPr marL="361950" indent="-361950" algn="just">
              <a:buFont typeface="Wingdings" panose="05000000000000000000" pitchFamily="2" charset="2"/>
              <a:buChar char="Ø"/>
            </a:pPr>
            <a:endParaRPr lang="es-E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indent="-361950" algn="just">
              <a:buFont typeface="Wingdings" panose="05000000000000000000" pitchFamily="2" charset="2"/>
              <a:buChar char="Ø"/>
            </a:pPr>
            <a:r>
              <a:rPr lang="es-MX" sz="2100" dirty="0">
                <a:latin typeface="Arial" panose="020B0604020202020204" pitchFamily="34" charset="0"/>
                <a:cs typeface="Arial" panose="020B0604020202020204" pitchFamily="34" charset="0"/>
              </a:rPr>
              <a:t>Proceso electoral local ordinario 2017-2018</a:t>
            </a:r>
          </a:p>
          <a:p>
            <a:pPr marL="361950" indent="-361950" algn="just">
              <a:buFont typeface="Wingdings" panose="05000000000000000000" pitchFamily="2" charset="2"/>
              <a:buChar char="Ø"/>
            </a:pPr>
            <a:endParaRPr lang="es-MX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indent="-361950" algn="just">
              <a:buFont typeface="Wingdings" panose="05000000000000000000" pitchFamily="2" charset="2"/>
              <a:buChar char="Ø"/>
            </a:pPr>
            <a:r>
              <a:rPr lang="es-MX" sz="2100" dirty="0">
                <a:latin typeface="Arial" panose="020B0604020202020204" pitchFamily="34" charset="0"/>
                <a:cs typeface="Arial" panose="020B0604020202020204" pitchFamily="34" charset="0"/>
              </a:rPr>
              <a:t>Proceso electoral local ordinario 2020-2021</a:t>
            </a:r>
          </a:p>
          <a:p>
            <a:pPr marL="361950" indent="-361950" algn="just"/>
            <a:endParaRPr lang="es-E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indent="-361950" algn="just">
              <a:buFont typeface="Wingdings" panose="05000000000000000000" pitchFamily="2" charset="2"/>
              <a:buChar char="Ø"/>
            </a:pPr>
            <a:r>
              <a:rPr lang="es-MX" sz="2100" dirty="0">
                <a:latin typeface="Arial" panose="020B0604020202020204" pitchFamily="34" charset="0"/>
                <a:cs typeface="Arial" panose="020B0604020202020204" pitchFamily="34" charset="0"/>
              </a:rPr>
              <a:t>Proceso electoral local ordinario 2023-2024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5053678-7EBB-D404-F04B-D503813E46D0}"/>
              </a:ext>
            </a:extLst>
          </p:cNvPr>
          <p:cNvSpPr/>
          <p:nvPr/>
        </p:nvSpPr>
        <p:spPr>
          <a:xfrm>
            <a:off x="0" y="292609"/>
            <a:ext cx="872905" cy="914400"/>
          </a:xfrm>
          <a:prstGeom prst="rect">
            <a:avLst/>
          </a:prstGeom>
          <a:solidFill>
            <a:srgbClr val="6739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6DE3F55C-A840-77BC-BBA5-756482E0A4BF}"/>
              </a:ext>
            </a:extLst>
          </p:cNvPr>
          <p:cNvSpPr/>
          <p:nvPr/>
        </p:nvSpPr>
        <p:spPr>
          <a:xfrm>
            <a:off x="539496" y="292608"/>
            <a:ext cx="643567" cy="9144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6739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90A06FD-E988-3FFC-B18A-8D63CA8E61F2}"/>
              </a:ext>
            </a:extLst>
          </p:cNvPr>
          <p:cNvSpPr txBox="1"/>
          <p:nvPr/>
        </p:nvSpPr>
        <p:spPr>
          <a:xfrm>
            <a:off x="872905" y="1947385"/>
            <a:ext cx="59184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000" b="1" dirty="0">
                <a:latin typeface="ArialMT"/>
              </a:rPr>
              <a:t>En este apartado se incluyen las acciones afirmativas en la postulación de candidaturas de personas de los GAP en:  </a:t>
            </a:r>
            <a:endParaRPr lang="es-MX" sz="2000" b="1" dirty="0"/>
          </a:p>
        </p:txBody>
      </p:sp>
    </p:spTree>
    <p:extLst>
      <p:ext uri="{BB962C8B-B14F-4D97-AF65-F5344CB8AC3E}">
        <p14:creationId xmlns:p14="http://schemas.microsoft.com/office/powerpoint/2010/main" val="4102190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Texto&#10;&#10;Descripción generada automáticamente con confianza media">
            <a:extLst>
              <a:ext uri="{FF2B5EF4-FFF2-40B4-BE49-F238E27FC236}">
                <a16:creationId xmlns:a16="http://schemas.microsoft.com/office/drawing/2014/main" id="{B8CA6949-309A-FE5B-5BAA-26427A4380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1" t="18080" r="16312" b="13574"/>
          <a:stretch/>
        </p:blipFill>
        <p:spPr>
          <a:xfrm>
            <a:off x="0" y="0"/>
            <a:ext cx="9247545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9ECB864-5911-A479-C548-5ABDDD6DD772}"/>
              </a:ext>
            </a:extLst>
          </p:cNvPr>
          <p:cNvSpPr txBox="1"/>
          <p:nvPr/>
        </p:nvSpPr>
        <p:spPr>
          <a:xfrm>
            <a:off x="7756070" y="5976257"/>
            <a:ext cx="1223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8676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7ACE8FB-7A63-1AB4-2364-09FFAE22A9CB}"/>
              </a:ext>
            </a:extLst>
          </p:cNvPr>
          <p:cNvSpPr/>
          <p:nvPr/>
        </p:nvSpPr>
        <p:spPr>
          <a:xfrm>
            <a:off x="0" y="0"/>
            <a:ext cx="292608" cy="6858000"/>
          </a:xfrm>
          <a:prstGeom prst="rect">
            <a:avLst/>
          </a:prstGeom>
          <a:solidFill>
            <a:srgbClr val="6739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CC67A6E-82E0-562B-5EC3-FA0A88E18AFE}"/>
              </a:ext>
            </a:extLst>
          </p:cNvPr>
          <p:cNvSpPr txBox="1"/>
          <p:nvPr/>
        </p:nvSpPr>
        <p:spPr>
          <a:xfrm>
            <a:off x="1429951" y="500886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i="0" u="none" strike="noStrike" baseline="0" dirty="0">
                <a:solidFill>
                  <a:srgbClr val="673997"/>
                </a:solidFill>
                <a:latin typeface="Arial-BoldMT"/>
              </a:rPr>
              <a:t>6. El derecho a la consulta</a:t>
            </a:r>
            <a:endParaRPr lang="es-MX" sz="24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1D7EB10-4468-D4E1-689F-ED209509E197}"/>
              </a:ext>
            </a:extLst>
          </p:cNvPr>
          <p:cNvSpPr txBox="1"/>
          <p:nvPr/>
        </p:nvSpPr>
        <p:spPr>
          <a:xfrm>
            <a:off x="700387" y="1409121"/>
            <a:ext cx="579555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sz="2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consulta es un derecho </a:t>
            </a:r>
            <a:r>
              <a:rPr lang="es-ES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reconocido en distintos instrumentos internacionales de derechos humanos y en la legislación nacional, </a:t>
            </a:r>
            <a:r>
              <a:rPr lang="es-ES" sz="2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con el fin de garantizar la participación de las personas en la vida pública y en las decisiones que sean de su interés</a:t>
            </a:r>
            <a:r>
              <a:rPr lang="es-ES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por la posible afectación.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CC3D6E3-A84F-F7B8-98B4-8E4D6D1F4BA8}"/>
              </a:ext>
            </a:extLst>
          </p:cNvPr>
          <p:cNvSpPr txBox="1"/>
          <p:nvPr/>
        </p:nvSpPr>
        <p:spPr>
          <a:xfrm>
            <a:off x="731521" y="3814714"/>
            <a:ext cx="806310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Por ello, el Instituto Electoral llevará a cabo </a:t>
            </a:r>
            <a:r>
              <a:rPr lang="es-ES" sz="2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consultas previas, libres, informadas, de buena fe, accesibles y transparentes con el objetivo de recibir opiniones, propuestas y planteamientos por parte de los referidos GAP en la Ciudad de México</a:t>
            </a:r>
            <a:r>
              <a:rPr lang="es-ES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sobre los principios, derechos, mecanismos y contenidos temáticos en materia de representación político-electoral, lo cual dará sustento a la implementación de acciones afirmativas en materia de postulación de candidaturas para el Proceso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ES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lectoral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s-ES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ocal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s-ES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rdinario 2026-2027.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E10C8F4-EB94-EF5A-5BBA-67559B1DB23A}"/>
              </a:ext>
            </a:extLst>
          </p:cNvPr>
          <p:cNvSpPr/>
          <p:nvPr/>
        </p:nvSpPr>
        <p:spPr>
          <a:xfrm>
            <a:off x="0" y="292609"/>
            <a:ext cx="872905" cy="914400"/>
          </a:xfrm>
          <a:prstGeom prst="rect">
            <a:avLst/>
          </a:prstGeom>
          <a:solidFill>
            <a:srgbClr val="6739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635D98F1-27D5-C842-A9EA-6F554EF8F39C}"/>
              </a:ext>
            </a:extLst>
          </p:cNvPr>
          <p:cNvSpPr/>
          <p:nvPr/>
        </p:nvSpPr>
        <p:spPr>
          <a:xfrm>
            <a:off x="539496" y="292608"/>
            <a:ext cx="643567" cy="9144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6739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9218" name="Picture 2" descr="Iconos animados de Burbuja de diálogo | Iconos animados de comunicaciones  gratis">
            <a:extLst>
              <a:ext uri="{FF2B5EF4-FFF2-40B4-BE49-F238E27FC236}">
                <a16:creationId xmlns:a16="http://schemas.microsoft.com/office/drawing/2014/main" id="{76F4B856-D383-800E-57A5-F8D14FDAE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112" y="1200295"/>
            <a:ext cx="1347216" cy="134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conos animados de Burbuja de diálogo | Iconos animados de comunicaciones  gratis">
            <a:extLst>
              <a:ext uri="{FF2B5EF4-FFF2-40B4-BE49-F238E27FC236}">
                <a16:creationId xmlns:a16="http://schemas.microsoft.com/office/drawing/2014/main" id="{E896B017-FC9A-89FD-EA0D-776661AFC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78210" y="2476620"/>
            <a:ext cx="1023806" cy="102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476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F19E6B6B-41F3-147C-5A07-C6BF2A1EA8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3517"/>
          <a:stretch>
            <a:fillRect/>
          </a:stretch>
        </p:blipFill>
        <p:spPr>
          <a:xfrm rot="16200000">
            <a:off x="6202794" y="3629901"/>
            <a:ext cx="4083167" cy="1799245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C4F1506-3925-80F6-CC38-673183D07E18}"/>
              </a:ext>
            </a:extLst>
          </p:cNvPr>
          <p:cNvSpPr txBox="1"/>
          <p:nvPr/>
        </p:nvSpPr>
        <p:spPr>
          <a:xfrm>
            <a:off x="1119793" y="296032"/>
            <a:ext cx="748471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i="0" u="none" strike="noStrike" baseline="0" dirty="0">
                <a:solidFill>
                  <a:srgbClr val="673997"/>
                </a:solidFill>
                <a:latin typeface="Arial-BoldMT"/>
              </a:rPr>
              <a:t>7. </a:t>
            </a:r>
            <a:r>
              <a:rPr lang="es-ES" sz="2400" b="1" dirty="0">
                <a:solidFill>
                  <a:srgbClr val="673997"/>
                </a:solidFill>
                <a:latin typeface="Arial-BoldMT"/>
              </a:rPr>
              <a:t>C</a:t>
            </a:r>
            <a:r>
              <a:rPr lang="es-ES" sz="2400" b="1" i="0" u="none" strike="noStrike" baseline="0" dirty="0">
                <a:solidFill>
                  <a:srgbClr val="673997"/>
                </a:solidFill>
                <a:latin typeface="Arial-BoldMT"/>
              </a:rPr>
              <a:t>onsultas a GAP para la implementación de acciones afirmativas en materia de postulación de candidaturas en el Proceso Electoral Local Ordinario 2026-2027</a:t>
            </a:r>
            <a:endParaRPr lang="es-MX" sz="2400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D6052AE-E8A1-8028-8AC1-0FA78B0C7059}"/>
              </a:ext>
            </a:extLst>
          </p:cNvPr>
          <p:cNvSpPr/>
          <p:nvPr/>
        </p:nvSpPr>
        <p:spPr>
          <a:xfrm>
            <a:off x="0" y="0"/>
            <a:ext cx="292608" cy="6858000"/>
          </a:xfrm>
          <a:prstGeom prst="rect">
            <a:avLst/>
          </a:prstGeom>
          <a:solidFill>
            <a:srgbClr val="6739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2815656-5293-260B-9D43-7DF93BCBC975}"/>
              </a:ext>
            </a:extLst>
          </p:cNvPr>
          <p:cNvSpPr txBox="1"/>
          <p:nvPr/>
        </p:nvSpPr>
        <p:spPr>
          <a:xfrm>
            <a:off x="1119793" y="2167458"/>
            <a:ext cx="74671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400" b="0" i="0" u="none" strike="noStrike" baseline="0" dirty="0">
                <a:latin typeface="ArialMT"/>
              </a:rPr>
              <a:t>Se organizan </a:t>
            </a:r>
            <a:r>
              <a:rPr lang="es-ES" sz="2400" b="1" i="0" u="none" strike="noStrike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ArialMT"/>
              </a:rPr>
              <a:t>Seis Consultas </a:t>
            </a:r>
            <a:r>
              <a:rPr lang="es-ES" sz="2400" i="0" u="none" strike="noStrike" baseline="0" dirty="0">
                <a:latin typeface="ArialMT"/>
              </a:rPr>
              <a:t>a los GAP</a:t>
            </a:r>
            <a:r>
              <a:rPr lang="es-ES" sz="2400" b="0" i="0" u="none" strike="noStrike" baseline="0" dirty="0">
                <a:latin typeface="ArialMT"/>
              </a:rPr>
              <a:t>, siguientes:</a:t>
            </a:r>
            <a:endParaRPr lang="es-MX" sz="24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C152884-733E-71B3-1404-CAF9EE78EFF8}"/>
              </a:ext>
            </a:extLst>
          </p:cNvPr>
          <p:cNvSpPr txBox="1"/>
          <p:nvPr/>
        </p:nvSpPr>
        <p:spPr>
          <a:xfrm>
            <a:off x="777240" y="2983581"/>
            <a:ext cx="6510528" cy="3393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s-MX" sz="1900" i="0" u="none" strike="noStrike" baseline="0" dirty="0">
                <a:latin typeface="ArialMT"/>
              </a:rPr>
              <a:t>Jóvenes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s-MX" sz="1050" i="0" u="none" strike="noStrike" baseline="0" dirty="0">
              <a:latin typeface="ArialMT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s-MX" sz="1900" i="0" u="none" strike="noStrike" baseline="0" dirty="0">
                <a:latin typeface="ArialMT"/>
              </a:rPr>
              <a:t>Adultas mayores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s-MX" sz="1050" i="0" u="none" strike="noStrike" baseline="0" dirty="0">
              <a:latin typeface="ArialMT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s-MX" sz="1900" i="0" u="none" strike="noStrike" baseline="0" dirty="0">
                <a:latin typeface="ArialMT"/>
              </a:rPr>
              <a:t>Con discapacidad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s-MX" sz="1050" i="0" u="none" strike="noStrike" baseline="0" dirty="0">
              <a:latin typeface="ArialMT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s-ES" sz="1900" i="0" u="none" strike="noStrike" baseline="0" dirty="0">
                <a:latin typeface="ArialMT"/>
              </a:rPr>
              <a:t>De la diversidad sexual y de género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s-ES" sz="1050" i="0" u="none" strike="noStrike" baseline="0" dirty="0">
              <a:latin typeface="ArialMT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ES" sz="1900" i="0" u="none" strike="noStrike" baseline="0" dirty="0">
                <a:latin typeface="ArialMT"/>
              </a:rPr>
              <a:t>Pertenecientes a pueblos y barrios originarios, o comunidades indígenas</a:t>
            </a:r>
            <a:r>
              <a:rPr lang="es-ES" sz="1900" dirty="0">
                <a:latin typeface="ArialMT"/>
              </a:rPr>
              <a:t> </a:t>
            </a:r>
            <a:r>
              <a:rPr lang="es-ES" sz="1900" i="0" u="none" strike="noStrike" baseline="0" dirty="0">
                <a:latin typeface="ArialMT"/>
              </a:rPr>
              <a:t>residentes en la Ciudad de México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s-ES" sz="1900" b="1" i="0" u="none" strike="noStrike" baseline="0" dirty="0">
              <a:latin typeface="ArialMT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s-ES" sz="1900" b="1" i="0" u="none" strike="noStrike" baseline="0" dirty="0">
                <a:latin typeface="ArialMT"/>
              </a:rPr>
              <a:t>Afromexicanas residentes en la Ciudad de México</a:t>
            </a:r>
            <a:endParaRPr lang="es-MX" sz="1900" b="1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9EDC3C0-140F-62D2-7CAC-4F6B4273CD22}"/>
              </a:ext>
            </a:extLst>
          </p:cNvPr>
          <p:cNvSpPr/>
          <p:nvPr/>
        </p:nvSpPr>
        <p:spPr>
          <a:xfrm>
            <a:off x="0" y="292609"/>
            <a:ext cx="872905" cy="914400"/>
          </a:xfrm>
          <a:prstGeom prst="rect">
            <a:avLst/>
          </a:prstGeom>
          <a:solidFill>
            <a:srgbClr val="6739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A40FE4E0-2D8E-C72D-B2B1-68F31ABA34B8}"/>
              </a:ext>
            </a:extLst>
          </p:cNvPr>
          <p:cNvSpPr/>
          <p:nvPr/>
        </p:nvSpPr>
        <p:spPr>
          <a:xfrm>
            <a:off x="539496" y="292608"/>
            <a:ext cx="643567" cy="9144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6739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9845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87E068F8-28AA-27A8-EDBB-A8F133CD75A6}"/>
              </a:ext>
            </a:extLst>
          </p:cNvPr>
          <p:cNvSpPr/>
          <p:nvPr/>
        </p:nvSpPr>
        <p:spPr>
          <a:xfrm>
            <a:off x="0" y="0"/>
            <a:ext cx="292608" cy="6858000"/>
          </a:xfrm>
          <a:prstGeom prst="rect">
            <a:avLst/>
          </a:prstGeom>
          <a:solidFill>
            <a:srgbClr val="6739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305F7A6-C2E1-8EAA-34E9-3E9FCE4EFAC7}"/>
              </a:ext>
            </a:extLst>
          </p:cNvPr>
          <p:cNvSpPr txBox="1"/>
          <p:nvPr/>
        </p:nvSpPr>
        <p:spPr>
          <a:xfrm>
            <a:off x="1699098" y="661216"/>
            <a:ext cx="57458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 i="0" u="none" strike="noStrike" baseline="0" dirty="0">
                <a:solidFill>
                  <a:srgbClr val="673997"/>
                </a:solidFill>
                <a:latin typeface="Arial-BoldMT"/>
              </a:rPr>
              <a:t>8. Cronograma de actividades</a:t>
            </a:r>
            <a:endParaRPr lang="es-MX" sz="28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3FBAFC6-ECF3-B028-ECE6-2D1A3D1E7AF5}"/>
              </a:ext>
            </a:extLst>
          </p:cNvPr>
          <p:cNvSpPr txBox="1"/>
          <p:nvPr/>
        </p:nvSpPr>
        <p:spPr>
          <a:xfrm>
            <a:off x="1012156" y="1334543"/>
            <a:ext cx="711968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200" dirty="0">
                <a:latin typeface="Arial" panose="020B0604020202020204" pitchFamily="34" charset="0"/>
                <a:cs typeface="Arial" panose="020B0604020202020204" pitchFamily="34" charset="0"/>
              </a:rPr>
              <a:t>Las actividades del </a:t>
            </a:r>
          </a:p>
          <a:p>
            <a:pPr algn="ctr"/>
            <a:r>
              <a:rPr lang="es-MX" sz="2200" dirty="0">
                <a:latin typeface="Arial" panose="020B0604020202020204" pitchFamily="34" charset="0"/>
                <a:cs typeface="Arial" panose="020B0604020202020204" pitchFamily="34" charset="0"/>
              </a:rPr>
              <a:t>Plan General de Trabajo comenzaron el</a:t>
            </a:r>
          </a:p>
          <a:p>
            <a:pPr algn="ctr"/>
            <a:r>
              <a:rPr lang="es-MX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s-MX" sz="2200" b="1" dirty="0">
                <a:latin typeface="Arial" panose="020B0604020202020204" pitchFamily="34" charset="0"/>
                <a:cs typeface="Arial" panose="020B0604020202020204" pitchFamily="34" charset="0"/>
              </a:rPr>
              <a:t>1° de octubre de 2024 </a:t>
            </a:r>
          </a:p>
          <a:p>
            <a:pPr algn="ctr"/>
            <a:endParaRPr lang="es-MX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2200" dirty="0">
                <a:latin typeface="Arial" panose="020B0604020202020204" pitchFamily="34" charset="0"/>
                <a:cs typeface="Arial" panose="020B0604020202020204" pitchFamily="34" charset="0"/>
              </a:rPr>
              <a:t>y deberán concluir a más tardar el</a:t>
            </a:r>
          </a:p>
          <a:p>
            <a:pPr algn="ctr"/>
            <a:r>
              <a:rPr lang="es-MX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s-MX" sz="2200" b="1" dirty="0">
                <a:latin typeface="Arial" panose="020B0604020202020204" pitchFamily="34" charset="0"/>
                <a:cs typeface="Arial" panose="020B0604020202020204" pitchFamily="34" charset="0"/>
              </a:rPr>
              <a:t>31 de agosto de 2026</a:t>
            </a:r>
          </a:p>
        </p:txBody>
      </p:sp>
      <p:pic>
        <p:nvPicPr>
          <p:cNvPr id="5122" name="Picture 2" descr="LA PLANIFICACIÓN">
            <a:extLst>
              <a:ext uri="{FF2B5EF4-FFF2-40B4-BE49-F238E27FC236}">
                <a16:creationId xmlns:a16="http://schemas.microsoft.com/office/drawing/2014/main" id="{69A3ACC5-25B4-9CE4-DF19-E55FC5701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320" y="4285417"/>
            <a:ext cx="3261360" cy="244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0E410E07-EC7F-DA4B-76A4-16E41C81A44C}"/>
              </a:ext>
            </a:extLst>
          </p:cNvPr>
          <p:cNvSpPr/>
          <p:nvPr/>
        </p:nvSpPr>
        <p:spPr>
          <a:xfrm>
            <a:off x="0" y="1124474"/>
            <a:ext cx="872905" cy="914400"/>
          </a:xfrm>
          <a:prstGeom prst="rect">
            <a:avLst/>
          </a:prstGeom>
          <a:solidFill>
            <a:srgbClr val="6739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5F39D621-84F9-49D7-05AD-06DFDAE5A03C}"/>
              </a:ext>
            </a:extLst>
          </p:cNvPr>
          <p:cNvSpPr/>
          <p:nvPr/>
        </p:nvSpPr>
        <p:spPr>
          <a:xfrm>
            <a:off x="539496" y="1124473"/>
            <a:ext cx="643567" cy="9144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6739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1766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en blanco y negro&#10;&#10;El contenido generado por IA puede ser incorrecto.">
            <a:extLst>
              <a:ext uri="{FF2B5EF4-FFF2-40B4-BE49-F238E27FC236}">
                <a16:creationId xmlns:a16="http://schemas.microsoft.com/office/drawing/2014/main" id="{66772DB1-39D2-06AA-FF41-6A91FDBC6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74"/>
          <a:stretch/>
        </p:blipFill>
        <p:spPr>
          <a:xfrm>
            <a:off x="-30773" y="4489125"/>
            <a:ext cx="9205545" cy="1717141"/>
          </a:xfrm>
          <a:prstGeom prst="rect">
            <a:avLst/>
          </a:prstGeom>
        </p:spPr>
      </p:pic>
      <p:pic>
        <p:nvPicPr>
          <p:cNvPr id="6" name="Imagen 5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3A81A616-386A-987F-2FCD-ABB97F1E1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95" t="41976" r="30828" b="35381"/>
          <a:stretch>
            <a:fillRect/>
          </a:stretch>
        </p:blipFill>
        <p:spPr>
          <a:xfrm rot="5400000">
            <a:off x="6142571" y="3636347"/>
            <a:ext cx="1289935" cy="4679051"/>
          </a:xfrm>
          <a:prstGeom prst="rect">
            <a:avLst/>
          </a:prstGeom>
        </p:spPr>
      </p:pic>
      <p:pic>
        <p:nvPicPr>
          <p:cNvPr id="11" name="Imagen 10" descr="Dibujo en blanco y negro&#10;&#10;El contenido generado por IA puede ser incorrecto.">
            <a:extLst>
              <a:ext uri="{FF2B5EF4-FFF2-40B4-BE49-F238E27FC236}">
                <a16:creationId xmlns:a16="http://schemas.microsoft.com/office/drawing/2014/main" id="{4C690300-4C33-18BA-9B61-1D3201236D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8" t="33856" r="39507" b="16790"/>
          <a:stretch/>
        </p:blipFill>
        <p:spPr>
          <a:xfrm>
            <a:off x="7439748" y="4641234"/>
            <a:ext cx="1687317" cy="2134589"/>
          </a:xfrm>
          <a:prstGeom prst="rect">
            <a:avLst/>
          </a:prstGeom>
        </p:spPr>
      </p:pic>
      <p:pic>
        <p:nvPicPr>
          <p:cNvPr id="15" name="Imagen 14" descr="Logotipo&#10;&#10;El contenido generado por IA puede ser incorrecto.">
            <a:extLst>
              <a:ext uri="{FF2B5EF4-FFF2-40B4-BE49-F238E27FC236}">
                <a16:creationId xmlns:a16="http://schemas.microsoft.com/office/drawing/2014/main" id="{4E24FDBE-43C3-F7BF-4B90-FFDAE71B92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727" y="424487"/>
            <a:ext cx="2536546" cy="162146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405E1EF-D19A-33E3-DB33-D7F045B27DD6}"/>
              </a:ext>
            </a:extLst>
          </p:cNvPr>
          <p:cNvSpPr txBox="1"/>
          <p:nvPr/>
        </p:nvSpPr>
        <p:spPr>
          <a:xfrm>
            <a:off x="1092624" y="2130379"/>
            <a:ext cx="760433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Plan de trabajo para la instrumentación de la consulta a instancias representativas, autoridades tradicionales y personas pertenecientes a pueblos y comunidades afromexicanas residentes en la Ciudad de México sobre acciones afirmativas a considerar en la postulación de candidaturas en el Proceso Electoral Local Ordinario 2026-2027 (</a:t>
            </a:r>
            <a:r>
              <a:rPr lang="es-MX" sz="20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Consulta Afromexicana 2025</a:t>
            </a:r>
            <a:r>
              <a:rPr lang="es-MX" sz="2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kumimoji="0" lang="es-MX" sz="2000" b="1" i="0" u="none" strike="noStrike" kern="1200" cap="none" spc="0" normalizeH="0" baseline="0" noProof="0" dirty="0">
              <a:ln w="38100">
                <a:noFill/>
              </a:ln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Imagen 1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F5F76E36-83BB-706B-9714-9578A4F23E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95" t="41976" r="30828" b="35381"/>
          <a:stretch>
            <a:fillRect/>
          </a:stretch>
        </p:blipFill>
        <p:spPr>
          <a:xfrm rot="5400000">
            <a:off x="1463519" y="3653137"/>
            <a:ext cx="1289935" cy="4679051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395815CF-5CB4-C025-D65B-3E37E3743A79}"/>
              </a:ext>
            </a:extLst>
          </p:cNvPr>
          <p:cNvSpPr/>
          <p:nvPr/>
        </p:nvSpPr>
        <p:spPr>
          <a:xfrm>
            <a:off x="0" y="5875867"/>
            <a:ext cx="9144000" cy="982133"/>
          </a:xfrm>
          <a:custGeom>
            <a:avLst/>
            <a:gdLst>
              <a:gd name="connsiteX0" fmla="*/ 0 w 5214471"/>
              <a:gd name="connsiteY0" fmla="*/ 0 h 1936377"/>
              <a:gd name="connsiteX1" fmla="*/ 5214471 w 5214471"/>
              <a:gd name="connsiteY1" fmla="*/ 0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3504204 w 5214471"/>
              <a:gd name="connsiteY1" fmla="*/ 0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4440878 w 5214471"/>
              <a:gd name="connsiteY1" fmla="*/ 24204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4471" h="1936377">
                <a:moveTo>
                  <a:pt x="0" y="0"/>
                </a:moveTo>
                <a:lnTo>
                  <a:pt x="4440878" y="24204"/>
                </a:lnTo>
                <a:lnTo>
                  <a:pt x="5214471" y="1936377"/>
                </a:lnTo>
                <a:lnTo>
                  <a:pt x="0" y="1936377"/>
                </a:lnTo>
                <a:lnTo>
                  <a:pt x="0" y="0"/>
                </a:lnTo>
                <a:close/>
              </a:path>
            </a:pathLst>
          </a:custGeom>
          <a:solidFill>
            <a:srgbClr val="855E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7889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7874B-30EF-3110-8A02-0A54B6233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6031D5CF-DBC1-72FA-C3F8-50C3A7CD8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83" t="41976" r="31160" b="40157"/>
          <a:stretch>
            <a:fillRect/>
          </a:stretch>
        </p:blipFill>
        <p:spPr>
          <a:xfrm>
            <a:off x="-3602" y="3180739"/>
            <a:ext cx="967366" cy="3692001"/>
          </a:xfrm>
          <a:prstGeom prst="rect">
            <a:avLst/>
          </a:prstGeom>
        </p:spPr>
      </p:pic>
      <p:sp>
        <p:nvSpPr>
          <p:cNvPr id="10" name="Rectángulo 6">
            <a:extLst>
              <a:ext uri="{FF2B5EF4-FFF2-40B4-BE49-F238E27FC236}">
                <a16:creationId xmlns:a16="http://schemas.microsoft.com/office/drawing/2014/main" id="{109CDAE4-2DF2-39BA-A06E-4335A1380593}"/>
              </a:ext>
            </a:extLst>
          </p:cNvPr>
          <p:cNvSpPr/>
          <p:nvPr/>
        </p:nvSpPr>
        <p:spPr>
          <a:xfrm rot="16200000" flipV="1">
            <a:off x="-3223367" y="3219765"/>
            <a:ext cx="6857999" cy="418467"/>
          </a:xfrm>
          <a:custGeom>
            <a:avLst/>
            <a:gdLst>
              <a:gd name="connsiteX0" fmla="*/ 0 w 5214471"/>
              <a:gd name="connsiteY0" fmla="*/ 0 h 1936377"/>
              <a:gd name="connsiteX1" fmla="*/ 5214471 w 5214471"/>
              <a:gd name="connsiteY1" fmla="*/ 0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3504204 w 5214471"/>
              <a:gd name="connsiteY1" fmla="*/ 0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4440878 w 5214471"/>
              <a:gd name="connsiteY1" fmla="*/ 24204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4642891 w 5214471"/>
              <a:gd name="connsiteY1" fmla="*/ 192580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4642891 w 5214471"/>
              <a:gd name="connsiteY1" fmla="*/ 24198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312560 h 2248937"/>
              <a:gd name="connsiteX1" fmla="*/ 4642891 w 5214471"/>
              <a:gd name="connsiteY1" fmla="*/ 0 h 2248937"/>
              <a:gd name="connsiteX2" fmla="*/ 5214471 w 5214471"/>
              <a:gd name="connsiteY2" fmla="*/ 2248937 h 2248937"/>
              <a:gd name="connsiteX3" fmla="*/ 0 w 5214471"/>
              <a:gd name="connsiteY3" fmla="*/ 2248937 h 2248937"/>
              <a:gd name="connsiteX4" fmla="*/ 0 w 5214471"/>
              <a:gd name="connsiteY4" fmla="*/ 312560 h 2248937"/>
              <a:gd name="connsiteX0" fmla="*/ 0 w 5214471"/>
              <a:gd name="connsiteY0" fmla="*/ 144178 h 2080555"/>
              <a:gd name="connsiteX1" fmla="*/ 4630266 w 5214471"/>
              <a:gd name="connsiteY1" fmla="*/ 0 h 2080555"/>
              <a:gd name="connsiteX2" fmla="*/ 5214471 w 5214471"/>
              <a:gd name="connsiteY2" fmla="*/ 2080555 h 2080555"/>
              <a:gd name="connsiteX3" fmla="*/ 0 w 5214471"/>
              <a:gd name="connsiteY3" fmla="*/ 2080555 h 2080555"/>
              <a:gd name="connsiteX4" fmla="*/ 0 w 5214471"/>
              <a:gd name="connsiteY4" fmla="*/ 144178 h 2080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4471" h="2080555">
                <a:moveTo>
                  <a:pt x="0" y="144178"/>
                </a:moveTo>
                <a:lnTo>
                  <a:pt x="4630266" y="0"/>
                </a:lnTo>
                <a:lnTo>
                  <a:pt x="5214471" y="2080555"/>
                </a:lnTo>
                <a:lnTo>
                  <a:pt x="0" y="2080555"/>
                </a:lnTo>
                <a:lnTo>
                  <a:pt x="0" y="144178"/>
                </a:lnTo>
                <a:close/>
              </a:path>
            </a:pathLst>
          </a:custGeom>
          <a:solidFill>
            <a:srgbClr val="855E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1" name="Imagen 10" descr="Dibujo en blanco y negro&#10;&#10;El contenido generado por IA puede ser incorrecto.">
            <a:extLst>
              <a:ext uri="{FF2B5EF4-FFF2-40B4-BE49-F238E27FC236}">
                <a16:creationId xmlns:a16="http://schemas.microsoft.com/office/drawing/2014/main" id="{905C4750-9831-2D45-4EF7-38374FEE69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8" t="33856" r="39507" b="16790"/>
          <a:stretch/>
        </p:blipFill>
        <p:spPr>
          <a:xfrm>
            <a:off x="-388770" y="312669"/>
            <a:ext cx="1377415" cy="174253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7C36741-D935-8F0D-116A-20424DFBD114}"/>
              </a:ext>
            </a:extLst>
          </p:cNvPr>
          <p:cNvSpPr txBox="1"/>
          <p:nvPr/>
        </p:nvSpPr>
        <p:spPr>
          <a:xfrm>
            <a:off x="3699266" y="953105"/>
            <a:ext cx="45804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MX" sz="2400" b="1" spc="2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rial Unicode MS"/>
              </a:rPr>
              <a:t>1. Objetivo general</a:t>
            </a:r>
            <a:endParaRPr lang="es-MX" sz="24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EED89FB-288E-F213-3DA4-4D12002C5060}"/>
              </a:ext>
            </a:extLst>
          </p:cNvPr>
          <p:cNvSpPr txBox="1"/>
          <p:nvPr/>
        </p:nvSpPr>
        <p:spPr>
          <a:xfrm>
            <a:off x="2231137" y="1653251"/>
            <a:ext cx="6048596" cy="370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sz="2200" dirty="0"/>
              <a:t>Promover la participación de las personas integrantes de los GAP, y en particular de la </a:t>
            </a:r>
            <a:r>
              <a:rPr lang="es-MX" sz="2200" b="1" dirty="0"/>
              <a:t>afromexicana</a:t>
            </a:r>
            <a:r>
              <a:rPr lang="es-MX" sz="2200" dirty="0"/>
              <a:t>, para conocer sus necesidades e inquietudes en el ejercicio de sus derechos al voto pasivo y a ser representadas ante los órganos de gobierno y legislativos de esta Ciudad, </a:t>
            </a:r>
            <a:r>
              <a:rPr lang="es-MX" sz="22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estableciendo el proceso de diálogo y consulta con metodología e instrumentación logística</a:t>
            </a:r>
            <a:r>
              <a:rPr lang="es-MX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s-MX" sz="2200" dirty="0"/>
              <a:t>a través de la </a:t>
            </a:r>
            <a:r>
              <a:rPr lang="es-MX" sz="2200" b="1" dirty="0"/>
              <a:t>Consulta Afromexicana 2025</a:t>
            </a:r>
            <a:r>
              <a:rPr lang="es-MX" sz="22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lang="es-MX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270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F0E01-C7A9-BF68-9371-655882C80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EE34C350-4FCD-9480-C8CF-C85FE54DD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83" t="41976" r="31160" b="40157"/>
          <a:stretch>
            <a:fillRect/>
          </a:stretch>
        </p:blipFill>
        <p:spPr>
          <a:xfrm>
            <a:off x="-3602" y="3180739"/>
            <a:ext cx="967366" cy="3692001"/>
          </a:xfrm>
          <a:prstGeom prst="rect">
            <a:avLst/>
          </a:prstGeom>
        </p:spPr>
      </p:pic>
      <p:sp>
        <p:nvSpPr>
          <p:cNvPr id="10" name="Rectángulo 6">
            <a:extLst>
              <a:ext uri="{FF2B5EF4-FFF2-40B4-BE49-F238E27FC236}">
                <a16:creationId xmlns:a16="http://schemas.microsoft.com/office/drawing/2014/main" id="{F918ADCB-244F-A759-105E-7EA38084A795}"/>
              </a:ext>
            </a:extLst>
          </p:cNvPr>
          <p:cNvSpPr/>
          <p:nvPr/>
        </p:nvSpPr>
        <p:spPr>
          <a:xfrm rot="16200000" flipV="1">
            <a:off x="-3223367" y="3219765"/>
            <a:ext cx="6857999" cy="418467"/>
          </a:xfrm>
          <a:custGeom>
            <a:avLst/>
            <a:gdLst>
              <a:gd name="connsiteX0" fmla="*/ 0 w 5214471"/>
              <a:gd name="connsiteY0" fmla="*/ 0 h 1936377"/>
              <a:gd name="connsiteX1" fmla="*/ 5214471 w 5214471"/>
              <a:gd name="connsiteY1" fmla="*/ 0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3504204 w 5214471"/>
              <a:gd name="connsiteY1" fmla="*/ 0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4440878 w 5214471"/>
              <a:gd name="connsiteY1" fmla="*/ 24204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4642891 w 5214471"/>
              <a:gd name="connsiteY1" fmla="*/ 192580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4642891 w 5214471"/>
              <a:gd name="connsiteY1" fmla="*/ 24198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312560 h 2248937"/>
              <a:gd name="connsiteX1" fmla="*/ 4642891 w 5214471"/>
              <a:gd name="connsiteY1" fmla="*/ 0 h 2248937"/>
              <a:gd name="connsiteX2" fmla="*/ 5214471 w 5214471"/>
              <a:gd name="connsiteY2" fmla="*/ 2248937 h 2248937"/>
              <a:gd name="connsiteX3" fmla="*/ 0 w 5214471"/>
              <a:gd name="connsiteY3" fmla="*/ 2248937 h 2248937"/>
              <a:gd name="connsiteX4" fmla="*/ 0 w 5214471"/>
              <a:gd name="connsiteY4" fmla="*/ 312560 h 2248937"/>
              <a:gd name="connsiteX0" fmla="*/ 0 w 5214471"/>
              <a:gd name="connsiteY0" fmla="*/ 144178 h 2080555"/>
              <a:gd name="connsiteX1" fmla="*/ 4630266 w 5214471"/>
              <a:gd name="connsiteY1" fmla="*/ 0 h 2080555"/>
              <a:gd name="connsiteX2" fmla="*/ 5214471 w 5214471"/>
              <a:gd name="connsiteY2" fmla="*/ 2080555 h 2080555"/>
              <a:gd name="connsiteX3" fmla="*/ 0 w 5214471"/>
              <a:gd name="connsiteY3" fmla="*/ 2080555 h 2080555"/>
              <a:gd name="connsiteX4" fmla="*/ 0 w 5214471"/>
              <a:gd name="connsiteY4" fmla="*/ 144178 h 2080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4471" h="2080555">
                <a:moveTo>
                  <a:pt x="0" y="144178"/>
                </a:moveTo>
                <a:lnTo>
                  <a:pt x="4630266" y="0"/>
                </a:lnTo>
                <a:lnTo>
                  <a:pt x="5214471" y="2080555"/>
                </a:lnTo>
                <a:lnTo>
                  <a:pt x="0" y="2080555"/>
                </a:lnTo>
                <a:lnTo>
                  <a:pt x="0" y="144178"/>
                </a:lnTo>
                <a:close/>
              </a:path>
            </a:pathLst>
          </a:custGeom>
          <a:solidFill>
            <a:srgbClr val="855E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1" name="Imagen 10" descr="Dibujo en blanco y negro&#10;&#10;El contenido generado por IA puede ser incorrecto.">
            <a:extLst>
              <a:ext uri="{FF2B5EF4-FFF2-40B4-BE49-F238E27FC236}">
                <a16:creationId xmlns:a16="http://schemas.microsoft.com/office/drawing/2014/main" id="{1D123F49-E7DF-022B-E940-B00929EDA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8" t="33856" r="39507" b="16790"/>
          <a:stretch/>
        </p:blipFill>
        <p:spPr>
          <a:xfrm>
            <a:off x="-388770" y="312669"/>
            <a:ext cx="1377415" cy="174253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11D3202-1BC0-88F6-DF0A-5C04F783D6A4}"/>
              </a:ext>
            </a:extLst>
          </p:cNvPr>
          <p:cNvSpPr txBox="1"/>
          <p:nvPr/>
        </p:nvSpPr>
        <p:spPr>
          <a:xfrm>
            <a:off x="1398694" y="733910"/>
            <a:ext cx="458046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200" b="1" spc="2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rial Unicode MS"/>
              </a:rPr>
              <a:t>2. Objetivos específicos</a:t>
            </a:r>
            <a:endParaRPr lang="es-MX" sz="22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35E9B36-0ACF-4C89-D659-6516178E69BE}"/>
              </a:ext>
            </a:extLst>
          </p:cNvPr>
          <p:cNvSpPr txBox="1"/>
          <p:nvPr/>
        </p:nvSpPr>
        <p:spPr>
          <a:xfrm>
            <a:off x="1373813" y="1164797"/>
            <a:ext cx="7187981" cy="540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MX" sz="2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Clr>
                <a:srgbClr val="7030A0"/>
              </a:buClr>
              <a:buFont typeface="+mj-lt"/>
              <a:buAutoNum type="arabicPeriod"/>
            </a:pPr>
            <a:r>
              <a:rPr lang="es-MX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 las acciones específicas 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para convocar, difundir y organizar las fases de la </a:t>
            </a: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Consulta Afromexicana 2025</a:t>
            </a:r>
            <a:r>
              <a:rPr lang="es-MX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 algn="just">
              <a:lnSpc>
                <a:spcPct val="107000"/>
              </a:lnSpc>
              <a:buClr>
                <a:srgbClr val="7030A0"/>
              </a:buClr>
              <a:buFont typeface="+mj-lt"/>
              <a:buAutoNum type="arabicPeriod"/>
            </a:pPr>
            <a:endParaRPr lang="es-MX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Clr>
                <a:srgbClr val="7030A0"/>
              </a:buClr>
              <a:buFont typeface="+mj-lt"/>
              <a:buAutoNum type="arabicPeriod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Identificar las formas de organización y manifestación, de las </a:t>
            </a:r>
            <a:r>
              <a:rPr lang="es-MX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instituciones de representación actuales o tradicionales 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MX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establecer los mecanismos de comunicación</a:t>
            </a:r>
            <a:r>
              <a:rPr lang="es-MX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342900" lvl="0" indent="-342900" algn="just">
              <a:lnSpc>
                <a:spcPct val="107000"/>
              </a:lnSpc>
              <a:buClr>
                <a:srgbClr val="7030A0"/>
              </a:buClr>
              <a:buFont typeface="+mj-lt"/>
              <a:buAutoNum type="arabicPeriod"/>
            </a:pPr>
            <a:endParaRPr lang="es-MX" sz="2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Clr>
                <a:srgbClr val="7030A0"/>
              </a:buClr>
              <a:buFont typeface="+mj-lt"/>
              <a:buAutoNum type="arabicPeriod"/>
            </a:pPr>
            <a:r>
              <a:rPr lang="es-MX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Definir los procedimientos, períodos y/o fechas 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de las acciones para realizar la Consulta</a:t>
            </a:r>
            <a:r>
              <a:rPr lang="es-MX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 algn="just">
              <a:lnSpc>
                <a:spcPct val="107000"/>
              </a:lnSpc>
              <a:buClr>
                <a:srgbClr val="7030A0"/>
              </a:buClr>
              <a:buFont typeface="+mj-lt"/>
              <a:buAutoNum type="arabicPeriod"/>
            </a:pPr>
            <a:endParaRPr lang="es-MX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Clr>
                <a:srgbClr val="7030A0"/>
              </a:buClr>
              <a:buFont typeface="+mj-lt"/>
              <a:buAutoNum type="arabicPeriod"/>
            </a:pPr>
            <a:r>
              <a:rPr lang="es-MX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Determinar los documentos técnicos y normativos 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a utilizar en las fases de la consulta</a:t>
            </a:r>
            <a:r>
              <a:rPr lang="es-MX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 algn="just">
              <a:lnSpc>
                <a:spcPct val="107000"/>
              </a:lnSpc>
              <a:buClr>
                <a:srgbClr val="7030A0"/>
              </a:buClr>
              <a:buFont typeface="+mj-lt"/>
              <a:buAutoNum type="arabicPeriod"/>
            </a:pPr>
            <a:endParaRPr lang="es-MX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4122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C6B84-DC32-B271-AC87-6D0F8744E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A611B3D1-A0EB-B0E4-5940-53809742A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83" t="41976" r="31160" b="40157"/>
          <a:stretch>
            <a:fillRect/>
          </a:stretch>
        </p:blipFill>
        <p:spPr>
          <a:xfrm>
            <a:off x="-3602" y="3180739"/>
            <a:ext cx="967366" cy="3692001"/>
          </a:xfrm>
          <a:prstGeom prst="rect">
            <a:avLst/>
          </a:prstGeom>
        </p:spPr>
      </p:pic>
      <p:sp>
        <p:nvSpPr>
          <p:cNvPr id="10" name="Rectángulo 6">
            <a:extLst>
              <a:ext uri="{FF2B5EF4-FFF2-40B4-BE49-F238E27FC236}">
                <a16:creationId xmlns:a16="http://schemas.microsoft.com/office/drawing/2014/main" id="{FE16C546-6C85-CB34-BDFD-3325DF7B06D1}"/>
              </a:ext>
            </a:extLst>
          </p:cNvPr>
          <p:cNvSpPr/>
          <p:nvPr/>
        </p:nvSpPr>
        <p:spPr>
          <a:xfrm rot="16200000" flipV="1">
            <a:off x="-3223367" y="3219765"/>
            <a:ext cx="6857999" cy="418467"/>
          </a:xfrm>
          <a:custGeom>
            <a:avLst/>
            <a:gdLst>
              <a:gd name="connsiteX0" fmla="*/ 0 w 5214471"/>
              <a:gd name="connsiteY0" fmla="*/ 0 h 1936377"/>
              <a:gd name="connsiteX1" fmla="*/ 5214471 w 5214471"/>
              <a:gd name="connsiteY1" fmla="*/ 0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3504204 w 5214471"/>
              <a:gd name="connsiteY1" fmla="*/ 0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4440878 w 5214471"/>
              <a:gd name="connsiteY1" fmla="*/ 24204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4642891 w 5214471"/>
              <a:gd name="connsiteY1" fmla="*/ 192580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4642891 w 5214471"/>
              <a:gd name="connsiteY1" fmla="*/ 24198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312560 h 2248937"/>
              <a:gd name="connsiteX1" fmla="*/ 4642891 w 5214471"/>
              <a:gd name="connsiteY1" fmla="*/ 0 h 2248937"/>
              <a:gd name="connsiteX2" fmla="*/ 5214471 w 5214471"/>
              <a:gd name="connsiteY2" fmla="*/ 2248937 h 2248937"/>
              <a:gd name="connsiteX3" fmla="*/ 0 w 5214471"/>
              <a:gd name="connsiteY3" fmla="*/ 2248937 h 2248937"/>
              <a:gd name="connsiteX4" fmla="*/ 0 w 5214471"/>
              <a:gd name="connsiteY4" fmla="*/ 312560 h 2248937"/>
              <a:gd name="connsiteX0" fmla="*/ 0 w 5214471"/>
              <a:gd name="connsiteY0" fmla="*/ 144178 h 2080555"/>
              <a:gd name="connsiteX1" fmla="*/ 4630266 w 5214471"/>
              <a:gd name="connsiteY1" fmla="*/ 0 h 2080555"/>
              <a:gd name="connsiteX2" fmla="*/ 5214471 w 5214471"/>
              <a:gd name="connsiteY2" fmla="*/ 2080555 h 2080555"/>
              <a:gd name="connsiteX3" fmla="*/ 0 w 5214471"/>
              <a:gd name="connsiteY3" fmla="*/ 2080555 h 2080555"/>
              <a:gd name="connsiteX4" fmla="*/ 0 w 5214471"/>
              <a:gd name="connsiteY4" fmla="*/ 144178 h 2080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4471" h="2080555">
                <a:moveTo>
                  <a:pt x="0" y="144178"/>
                </a:moveTo>
                <a:lnTo>
                  <a:pt x="4630266" y="0"/>
                </a:lnTo>
                <a:lnTo>
                  <a:pt x="5214471" y="2080555"/>
                </a:lnTo>
                <a:lnTo>
                  <a:pt x="0" y="2080555"/>
                </a:lnTo>
                <a:lnTo>
                  <a:pt x="0" y="144178"/>
                </a:lnTo>
                <a:close/>
              </a:path>
            </a:pathLst>
          </a:custGeom>
          <a:solidFill>
            <a:srgbClr val="855E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1" name="Imagen 10" descr="Dibujo en blanco y negro&#10;&#10;El contenido generado por IA puede ser incorrecto.">
            <a:extLst>
              <a:ext uri="{FF2B5EF4-FFF2-40B4-BE49-F238E27FC236}">
                <a16:creationId xmlns:a16="http://schemas.microsoft.com/office/drawing/2014/main" id="{6B415D39-0CEC-E410-151D-AF2134AEC1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8" t="33856" r="39507" b="16790"/>
          <a:stretch/>
        </p:blipFill>
        <p:spPr>
          <a:xfrm>
            <a:off x="-388770" y="312669"/>
            <a:ext cx="1377415" cy="174253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09443B6-B35F-27FA-7B8A-A16777F93027}"/>
              </a:ext>
            </a:extLst>
          </p:cNvPr>
          <p:cNvSpPr txBox="1"/>
          <p:nvPr/>
        </p:nvSpPr>
        <p:spPr>
          <a:xfrm>
            <a:off x="1348932" y="1603883"/>
            <a:ext cx="6730780" cy="365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0225" indent="-530225" algn="just">
              <a:lnSpc>
                <a:spcPct val="107000"/>
              </a:lnSpc>
              <a:buClr>
                <a:srgbClr val="7030A0"/>
              </a:buClr>
            </a:pPr>
            <a:r>
              <a:rPr lang="es-MX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s-MX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Difundir información sobre las acciones afirmativas</a:t>
            </a:r>
            <a:r>
              <a:rPr lang="es-MX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530225" lvl="0" indent="-530225" algn="just">
              <a:lnSpc>
                <a:spcPct val="107000"/>
              </a:lnSpc>
              <a:buClr>
                <a:srgbClr val="7030A0"/>
              </a:buClr>
            </a:pP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0225" lvl="0" indent="-530225" algn="just">
              <a:lnSpc>
                <a:spcPct val="107000"/>
              </a:lnSpc>
              <a:buClr>
                <a:srgbClr val="7030A0"/>
              </a:buClr>
            </a:pPr>
            <a:r>
              <a:rPr lang="es-MX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 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Obtener información para </a:t>
            </a:r>
            <a:r>
              <a:rPr lang="es-MX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analizar y conocer las propuestas de acciones afirmativas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 y sus elementos para integrar una representación como grupo de atención prioritaria</a:t>
            </a:r>
            <a:r>
              <a:rPr lang="es-MX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30225" lvl="0" indent="-530225" algn="just">
              <a:lnSpc>
                <a:spcPct val="107000"/>
              </a:lnSpc>
              <a:buClr>
                <a:srgbClr val="7030A0"/>
              </a:buClr>
            </a:pPr>
            <a:endParaRPr lang="es-MX" sz="2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30225" lvl="0" indent="-530225" algn="just"/>
            <a:r>
              <a:rPr lang="es-MX" sz="20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7. 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Definir el funcionariado que </a:t>
            </a:r>
            <a:r>
              <a:rPr lang="es-MX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proporcionará orientación y asesoría 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durante el proceso de consulta.</a:t>
            </a:r>
          </a:p>
        </p:txBody>
      </p:sp>
    </p:spTree>
    <p:extLst>
      <p:ext uri="{BB962C8B-B14F-4D97-AF65-F5344CB8AC3E}">
        <p14:creationId xmlns:p14="http://schemas.microsoft.com/office/powerpoint/2010/main" val="23059160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35A8A-07EF-7808-0AFA-95B74FE50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conos animados de Gráfico de linea | Iconos animados de negocio gratis">
            <a:extLst>
              <a:ext uri="{FF2B5EF4-FFF2-40B4-BE49-F238E27FC236}">
                <a16:creationId xmlns:a16="http://schemas.microsoft.com/office/drawing/2014/main" id="{2155382C-7AFB-8C4A-2B00-FAAD54C7B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82" y="3306531"/>
            <a:ext cx="1608667" cy="160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E302E3F-B58F-E4C7-175D-2531DC683116}"/>
              </a:ext>
            </a:extLst>
          </p:cNvPr>
          <p:cNvSpPr txBox="1"/>
          <p:nvPr/>
        </p:nvSpPr>
        <p:spPr>
          <a:xfrm>
            <a:off x="1866899" y="309322"/>
            <a:ext cx="5410200" cy="467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MX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Situación actual.</a:t>
            </a:r>
            <a:endParaRPr lang="es-MX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A57124A-F25A-D555-3D84-8B943CB1E753}"/>
              </a:ext>
            </a:extLst>
          </p:cNvPr>
          <p:cNvSpPr txBox="1"/>
          <p:nvPr/>
        </p:nvSpPr>
        <p:spPr>
          <a:xfrm>
            <a:off x="446253" y="736848"/>
            <a:ext cx="7379165" cy="670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lnSpc>
                <a:spcPct val="107000"/>
              </a:lnSpc>
              <a:spcAft>
                <a:spcPts val="800"/>
              </a:spcAft>
            </a:pPr>
            <a:r>
              <a:rPr lang="es-MX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Datos estadísticos sobre comunidades afromexicanas o afrodescendientes en la Ciudad de México</a:t>
            </a:r>
            <a:endParaRPr lang="es-MX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F2F42C2-F155-E8C7-3DC6-9412B8D5C410}"/>
              </a:ext>
            </a:extLst>
          </p:cNvPr>
          <p:cNvSpPr txBox="1"/>
          <p:nvPr/>
        </p:nvSpPr>
        <p:spPr>
          <a:xfrm>
            <a:off x="1033221" y="3364982"/>
            <a:ext cx="4926695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 población que se </a:t>
            </a:r>
            <a:r>
              <a:rPr lang="es-MX" sz="18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autorreconoce</a:t>
            </a:r>
            <a:r>
              <a:rPr lang="es-MX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como afromexicana o afrodescendiente, asciende a </a:t>
            </a:r>
          </a:p>
          <a:p>
            <a:pPr algn="ctr"/>
            <a:r>
              <a:rPr lang="es-MX" sz="20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186,914 personas</a:t>
            </a:r>
            <a:r>
              <a:rPr lang="es-MX" sz="20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s-MX" sz="2000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es-MX" sz="20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2.0%</a:t>
            </a:r>
            <a:r>
              <a:rPr lang="es-MX" sz="2000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de la población total)</a:t>
            </a:r>
            <a:r>
              <a:rPr lang="es-MX" sz="20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es-MX" sz="2000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329F4E3-0B2D-68A0-7EFF-C7C637F09E9D}"/>
              </a:ext>
            </a:extLst>
          </p:cNvPr>
          <p:cNvSpPr txBox="1"/>
          <p:nvPr/>
        </p:nvSpPr>
        <p:spPr>
          <a:xfrm>
            <a:off x="1188719" y="4970062"/>
            <a:ext cx="67665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 su parte COPRED, hace énfasis en el 2015 y 2020 se incrementó la población que indica tener la condición afrodescendiente</a:t>
            </a:r>
            <a:r>
              <a:rPr lang="es-MX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MX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160,353 personas, que representan el </a:t>
            </a:r>
            <a:r>
              <a:rPr lang="es-MX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1.4%</a:t>
            </a:r>
            <a:r>
              <a:rPr lang="es-MX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la población en la Ciudad de México, pasaron a 186,914 personas, el </a:t>
            </a:r>
            <a:r>
              <a:rPr lang="es-MX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2.0%</a:t>
            </a:r>
            <a:r>
              <a:rPr lang="es-MX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0D7565C3-8385-8C8F-4D00-1F587413CFC7}"/>
              </a:ext>
            </a:extLst>
          </p:cNvPr>
          <p:cNvGrpSpPr/>
          <p:nvPr/>
        </p:nvGrpSpPr>
        <p:grpSpPr>
          <a:xfrm>
            <a:off x="2433974" y="1556749"/>
            <a:ext cx="4276053" cy="1521159"/>
            <a:chOff x="2251238" y="1556749"/>
            <a:chExt cx="4276053" cy="1521159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3A4036F4-3E63-47CE-C838-CC96A8997583}"/>
                </a:ext>
              </a:extLst>
            </p:cNvPr>
            <p:cNvSpPr/>
            <p:nvPr/>
          </p:nvSpPr>
          <p:spPr>
            <a:xfrm>
              <a:off x="2251238" y="1846534"/>
              <a:ext cx="4202901" cy="1057594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3376A382-3E08-269F-8D5D-2BBF3A23F7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8982" y="1556749"/>
              <a:ext cx="1137348" cy="1521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45D7968E-F8E8-C899-067C-96A3638F2730}"/>
                </a:ext>
              </a:extLst>
            </p:cNvPr>
            <p:cNvSpPr txBox="1"/>
            <p:nvPr/>
          </p:nvSpPr>
          <p:spPr>
            <a:xfrm>
              <a:off x="3383281" y="1925934"/>
              <a:ext cx="314401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1800" b="1" kern="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9,209,944 </a:t>
              </a:r>
            </a:p>
            <a:p>
              <a:pPr algn="ctr"/>
              <a:r>
                <a:rPr lang="es-MX" sz="1800" kern="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personas residen en la Ciudad de México </a:t>
              </a:r>
            </a:p>
          </p:txBody>
        </p:sp>
      </p:grpSp>
      <p:pic>
        <p:nvPicPr>
          <p:cNvPr id="6" name="Imagen 5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DE952624-11AF-4A9D-A80E-086F6C1C3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83" t="41976" r="31160" b="40157"/>
          <a:stretch>
            <a:fillRect/>
          </a:stretch>
        </p:blipFill>
        <p:spPr>
          <a:xfrm>
            <a:off x="-3602" y="3180739"/>
            <a:ext cx="967366" cy="3692001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F19F143F-DAEB-4D10-5512-5A812FC0C69B}"/>
              </a:ext>
            </a:extLst>
          </p:cNvPr>
          <p:cNvSpPr/>
          <p:nvPr/>
        </p:nvSpPr>
        <p:spPr>
          <a:xfrm rot="16200000" flipV="1">
            <a:off x="-3223367" y="3219765"/>
            <a:ext cx="6857999" cy="418467"/>
          </a:xfrm>
          <a:custGeom>
            <a:avLst/>
            <a:gdLst>
              <a:gd name="connsiteX0" fmla="*/ 0 w 5214471"/>
              <a:gd name="connsiteY0" fmla="*/ 0 h 1936377"/>
              <a:gd name="connsiteX1" fmla="*/ 5214471 w 5214471"/>
              <a:gd name="connsiteY1" fmla="*/ 0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3504204 w 5214471"/>
              <a:gd name="connsiteY1" fmla="*/ 0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4440878 w 5214471"/>
              <a:gd name="connsiteY1" fmla="*/ 24204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4642891 w 5214471"/>
              <a:gd name="connsiteY1" fmla="*/ 192580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4642891 w 5214471"/>
              <a:gd name="connsiteY1" fmla="*/ 24198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312560 h 2248937"/>
              <a:gd name="connsiteX1" fmla="*/ 4642891 w 5214471"/>
              <a:gd name="connsiteY1" fmla="*/ 0 h 2248937"/>
              <a:gd name="connsiteX2" fmla="*/ 5214471 w 5214471"/>
              <a:gd name="connsiteY2" fmla="*/ 2248937 h 2248937"/>
              <a:gd name="connsiteX3" fmla="*/ 0 w 5214471"/>
              <a:gd name="connsiteY3" fmla="*/ 2248937 h 2248937"/>
              <a:gd name="connsiteX4" fmla="*/ 0 w 5214471"/>
              <a:gd name="connsiteY4" fmla="*/ 312560 h 2248937"/>
              <a:gd name="connsiteX0" fmla="*/ 0 w 5214471"/>
              <a:gd name="connsiteY0" fmla="*/ 144178 h 2080555"/>
              <a:gd name="connsiteX1" fmla="*/ 4630266 w 5214471"/>
              <a:gd name="connsiteY1" fmla="*/ 0 h 2080555"/>
              <a:gd name="connsiteX2" fmla="*/ 5214471 w 5214471"/>
              <a:gd name="connsiteY2" fmla="*/ 2080555 h 2080555"/>
              <a:gd name="connsiteX3" fmla="*/ 0 w 5214471"/>
              <a:gd name="connsiteY3" fmla="*/ 2080555 h 2080555"/>
              <a:gd name="connsiteX4" fmla="*/ 0 w 5214471"/>
              <a:gd name="connsiteY4" fmla="*/ 144178 h 2080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4471" h="2080555">
                <a:moveTo>
                  <a:pt x="0" y="144178"/>
                </a:moveTo>
                <a:lnTo>
                  <a:pt x="4630266" y="0"/>
                </a:lnTo>
                <a:lnTo>
                  <a:pt x="5214471" y="2080555"/>
                </a:lnTo>
                <a:lnTo>
                  <a:pt x="0" y="2080555"/>
                </a:lnTo>
                <a:lnTo>
                  <a:pt x="0" y="144178"/>
                </a:lnTo>
                <a:close/>
              </a:path>
            </a:pathLst>
          </a:custGeom>
          <a:solidFill>
            <a:srgbClr val="855E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Imagen 7" descr="Dibujo en blanco y negro&#10;&#10;El contenido generado por IA puede ser incorrecto.">
            <a:extLst>
              <a:ext uri="{FF2B5EF4-FFF2-40B4-BE49-F238E27FC236}">
                <a16:creationId xmlns:a16="http://schemas.microsoft.com/office/drawing/2014/main" id="{38C05B38-9108-97C6-3344-0ED0D7AFCA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8" t="33856" r="39507" b="16790"/>
          <a:stretch/>
        </p:blipFill>
        <p:spPr>
          <a:xfrm>
            <a:off x="-388770" y="312669"/>
            <a:ext cx="1377415" cy="174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9641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91989D72-33B4-CAA9-3943-C755C57FE880}"/>
              </a:ext>
            </a:extLst>
          </p:cNvPr>
          <p:cNvSpPr txBox="1"/>
          <p:nvPr/>
        </p:nvSpPr>
        <p:spPr>
          <a:xfrm>
            <a:off x="3163825" y="274152"/>
            <a:ext cx="28163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 Metodología</a:t>
            </a:r>
            <a:endParaRPr lang="es-MX" sz="28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F8AAB4B-61BD-B6A4-7ECA-F25776313EE2}"/>
              </a:ext>
            </a:extLst>
          </p:cNvPr>
          <p:cNvSpPr txBox="1"/>
          <p:nvPr/>
        </p:nvSpPr>
        <p:spPr>
          <a:xfrm>
            <a:off x="1984250" y="797372"/>
            <a:ext cx="56509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El proceso de consulta se realizará de conformidad con el referido </a:t>
            </a:r>
            <a:r>
              <a:rPr lang="es-MX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Protocolo de Consulta. </a:t>
            </a:r>
            <a:endParaRPr lang="es-MX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EDE3349-911C-D711-72FA-837ED692BA09}"/>
              </a:ext>
            </a:extLst>
          </p:cNvPr>
          <p:cNvSpPr txBox="1"/>
          <p:nvPr/>
        </p:nvSpPr>
        <p:spPr>
          <a:xfrm>
            <a:off x="414867" y="1532999"/>
            <a:ext cx="181051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Sujeto o Grupo de Atención Prioritaria a la que va dirigida la consulta</a:t>
            </a:r>
            <a:endParaRPr lang="es-MX" dirty="0">
              <a:solidFill>
                <a:srgbClr val="7030A0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73D3A21-1943-B78E-3C54-96833CDD93CC}"/>
              </a:ext>
            </a:extLst>
          </p:cNvPr>
          <p:cNvSpPr txBox="1"/>
          <p:nvPr/>
        </p:nvSpPr>
        <p:spPr>
          <a:xfrm>
            <a:off x="1984250" y="1567090"/>
            <a:ext cx="68580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Courier New" panose="02070309020205020404" pitchFamily="49" charset="0"/>
              <a:buChar char="o"/>
            </a:pPr>
            <a:r>
              <a:rPr lang="es-MX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Instancias representativas y autoridades tradicionales de los pueblos y comunidades afromexicanas de la Ciudad de México que representan, dirigen, administran, coordinan o conducen instituciones, fundaciones, consejos, casas, centros, colectivos, grupos, festivales y redes de carácter público o privado que estudian, preservan o fomentan la cultura </a:t>
            </a:r>
            <a:r>
              <a:rPr lang="es-MX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afrodescendiente o afromexicana </a:t>
            </a:r>
            <a:r>
              <a:rPr lang="es-MX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y/o la defensa y promoción de sus derechos, y</a:t>
            </a:r>
            <a:endParaRPr lang="es-MX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buNone/>
            </a:pPr>
            <a:r>
              <a:rPr lang="es-MX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s-MX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Courier New" panose="02070309020205020404" pitchFamily="49" charset="0"/>
              <a:buChar char="o"/>
            </a:pPr>
            <a:r>
              <a:rPr lang="es-MX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Personas que se </a:t>
            </a:r>
            <a:r>
              <a:rPr lang="es-MX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autoadscriban</a:t>
            </a:r>
            <a:r>
              <a:rPr lang="es-MX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 se reconozcan con origen y pertenencia a pueblos y comunidades afromexicanas </a:t>
            </a:r>
            <a:r>
              <a:rPr lang="es-MX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residentes en la Ciudad de México, que no formen parte de ninguna representación u organización, como artistas, docentes, investigadoras, cronistas, promotoras, entre otras. </a:t>
            </a:r>
          </a:p>
        </p:txBody>
      </p:sp>
      <p:pic>
        <p:nvPicPr>
          <p:cNvPr id="2050" name="Picture 2" descr="18.398 Afrodescendiente High Res Illustrations - Getty Images">
            <a:extLst>
              <a:ext uri="{FF2B5EF4-FFF2-40B4-BE49-F238E27FC236}">
                <a16:creationId xmlns:a16="http://schemas.microsoft.com/office/drawing/2014/main" id="{978F926E-0680-2A26-679F-D9035B9298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5" b="39490"/>
          <a:stretch>
            <a:fillRect/>
          </a:stretch>
        </p:blipFill>
        <p:spPr bwMode="auto">
          <a:xfrm>
            <a:off x="128017" y="4097650"/>
            <a:ext cx="1810514" cy="276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 6">
            <a:extLst>
              <a:ext uri="{FF2B5EF4-FFF2-40B4-BE49-F238E27FC236}">
                <a16:creationId xmlns:a16="http://schemas.microsoft.com/office/drawing/2014/main" id="{7C9A716D-19D8-7CAF-5DB1-540454DDA90A}"/>
              </a:ext>
            </a:extLst>
          </p:cNvPr>
          <p:cNvSpPr/>
          <p:nvPr/>
        </p:nvSpPr>
        <p:spPr>
          <a:xfrm rot="16200000" flipV="1">
            <a:off x="-3223367" y="3219765"/>
            <a:ext cx="6857999" cy="418467"/>
          </a:xfrm>
          <a:custGeom>
            <a:avLst/>
            <a:gdLst>
              <a:gd name="connsiteX0" fmla="*/ 0 w 5214471"/>
              <a:gd name="connsiteY0" fmla="*/ 0 h 1936377"/>
              <a:gd name="connsiteX1" fmla="*/ 5214471 w 5214471"/>
              <a:gd name="connsiteY1" fmla="*/ 0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3504204 w 5214471"/>
              <a:gd name="connsiteY1" fmla="*/ 0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4440878 w 5214471"/>
              <a:gd name="connsiteY1" fmla="*/ 24204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4642891 w 5214471"/>
              <a:gd name="connsiteY1" fmla="*/ 192580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4642891 w 5214471"/>
              <a:gd name="connsiteY1" fmla="*/ 24198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312560 h 2248937"/>
              <a:gd name="connsiteX1" fmla="*/ 4642891 w 5214471"/>
              <a:gd name="connsiteY1" fmla="*/ 0 h 2248937"/>
              <a:gd name="connsiteX2" fmla="*/ 5214471 w 5214471"/>
              <a:gd name="connsiteY2" fmla="*/ 2248937 h 2248937"/>
              <a:gd name="connsiteX3" fmla="*/ 0 w 5214471"/>
              <a:gd name="connsiteY3" fmla="*/ 2248937 h 2248937"/>
              <a:gd name="connsiteX4" fmla="*/ 0 w 5214471"/>
              <a:gd name="connsiteY4" fmla="*/ 312560 h 2248937"/>
              <a:gd name="connsiteX0" fmla="*/ 0 w 5214471"/>
              <a:gd name="connsiteY0" fmla="*/ 144178 h 2080555"/>
              <a:gd name="connsiteX1" fmla="*/ 4630266 w 5214471"/>
              <a:gd name="connsiteY1" fmla="*/ 0 h 2080555"/>
              <a:gd name="connsiteX2" fmla="*/ 5214471 w 5214471"/>
              <a:gd name="connsiteY2" fmla="*/ 2080555 h 2080555"/>
              <a:gd name="connsiteX3" fmla="*/ 0 w 5214471"/>
              <a:gd name="connsiteY3" fmla="*/ 2080555 h 2080555"/>
              <a:gd name="connsiteX4" fmla="*/ 0 w 5214471"/>
              <a:gd name="connsiteY4" fmla="*/ 144178 h 2080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4471" h="2080555">
                <a:moveTo>
                  <a:pt x="0" y="144178"/>
                </a:moveTo>
                <a:lnTo>
                  <a:pt x="4630266" y="0"/>
                </a:lnTo>
                <a:lnTo>
                  <a:pt x="5214471" y="2080555"/>
                </a:lnTo>
                <a:lnTo>
                  <a:pt x="0" y="2080555"/>
                </a:lnTo>
                <a:lnTo>
                  <a:pt x="0" y="144178"/>
                </a:lnTo>
                <a:close/>
              </a:path>
            </a:pathLst>
          </a:custGeom>
          <a:solidFill>
            <a:srgbClr val="855E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30365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31D57-3577-226C-5BE3-6C4A5EC69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A7E235FF-4DEF-6D1A-EC2C-8C37D06F7E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403798"/>
              </p:ext>
            </p:extLst>
          </p:nvPr>
        </p:nvGraphicFramePr>
        <p:xfrm>
          <a:off x="3214396" y="311923"/>
          <a:ext cx="2715208" cy="4865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15208">
                  <a:extLst>
                    <a:ext uri="{9D8B030D-6E8A-4147-A177-3AD203B41FA5}">
                      <a16:colId xmlns:a16="http://schemas.microsoft.com/office/drawing/2014/main" val="986061749"/>
                    </a:ext>
                  </a:extLst>
                </a:gridCol>
              </a:tblGrid>
              <a:tr h="486559">
                <a:tc>
                  <a:txBody>
                    <a:bodyPr/>
                    <a:lstStyle/>
                    <a:p>
                      <a:pPr lvl="0" algn="ctr"/>
                      <a:r>
                        <a:rPr lang="es-MX" sz="2200" b="1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Participantes</a:t>
                      </a:r>
                      <a:endParaRPr lang="es-MX" sz="220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535" marR="8953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3458150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0D0E5557-9817-601D-BBE6-68BF7BEDA13B}"/>
              </a:ext>
            </a:extLst>
          </p:cNvPr>
          <p:cNvSpPr txBox="1"/>
          <p:nvPr/>
        </p:nvSpPr>
        <p:spPr>
          <a:xfrm>
            <a:off x="410552" y="2381211"/>
            <a:ext cx="4766732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1800" b="1" kern="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Ciudad de México</a:t>
            </a:r>
            <a:endParaRPr lang="es-MX" sz="1800" kern="1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DHCM">
            <a:extLst>
              <a:ext uri="{FF2B5EF4-FFF2-40B4-BE49-F238E27FC236}">
                <a16:creationId xmlns:a16="http://schemas.microsoft.com/office/drawing/2014/main" id="{55466A7A-D184-7357-4A97-51807920B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77" y="2951286"/>
            <a:ext cx="1215253" cy="121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edidas preventivas TECDMX - Tribunal Electoral de la Ciudad de México">
            <a:extLst>
              <a:ext uri="{FF2B5EF4-FFF2-40B4-BE49-F238E27FC236}">
                <a16:creationId xmlns:a16="http://schemas.microsoft.com/office/drawing/2014/main" id="{4699C0B3-EA27-6EDE-213E-EF4BB2C338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24137" r="26203" b="33136"/>
          <a:stretch/>
        </p:blipFill>
        <p:spPr bwMode="auto">
          <a:xfrm>
            <a:off x="3372970" y="2997935"/>
            <a:ext cx="1346180" cy="74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OPRED CDMX (@COPRED_CDMX) / X">
            <a:extLst>
              <a:ext uri="{FF2B5EF4-FFF2-40B4-BE49-F238E27FC236}">
                <a16:creationId xmlns:a16="http://schemas.microsoft.com/office/drawing/2014/main" id="{11F64916-56D7-A739-FFF0-CF1CF6556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285" y="2885822"/>
            <a:ext cx="1346180" cy="134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07 Junta Distrital Ejecutiva INE Estado de México">
            <a:extLst>
              <a:ext uri="{FF2B5EF4-FFF2-40B4-BE49-F238E27FC236}">
                <a16:creationId xmlns:a16="http://schemas.microsoft.com/office/drawing/2014/main" id="{B537602E-2DCC-26FA-9BAF-DDD298FDA7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3" b="24256"/>
          <a:stretch/>
        </p:blipFill>
        <p:spPr bwMode="auto">
          <a:xfrm>
            <a:off x="3357895" y="4863398"/>
            <a:ext cx="1594462" cy="56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53868EB-7804-2B3D-463A-1F1789A5DC30}"/>
              </a:ext>
            </a:extLst>
          </p:cNvPr>
          <p:cNvSpPr txBox="1"/>
          <p:nvPr/>
        </p:nvSpPr>
        <p:spPr>
          <a:xfrm>
            <a:off x="3098327" y="3850961"/>
            <a:ext cx="2018028" cy="742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MX" sz="1000" kern="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través de la Defensoría Pública de Participación Ciudadana y de Procesos Democráticos,</a:t>
            </a:r>
            <a:endParaRPr lang="es-MX" sz="1000" kern="100" dirty="0">
              <a:solidFill>
                <a:schemeClr val="tx2">
                  <a:lumMod val="90000"/>
                  <a:lumOff val="1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6C0C61D-768C-8606-4B80-E41209D1506A}"/>
              </a:ext>
            </a:extLst>
          </p:cNvPr>
          <p:cNvSpPr txBox="1"/>
          <p:nvPr/>
        </p:nvSpPr>
        <p:spPr>
          <a:xfrm>
            <a:off x="3397853" y="5480140"/>
            <a:ext cx="17794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000" kern="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Junta Local del INE en la Ciudad de México</a:t>
            </a:r>
            <a:endParaRPr lang="es-MX" sz="1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FB18BB2-BF60-A0F9-723E-1A0914FADEF1}"/>
              </a:ext>
            </a:extLst>
          </p:cNvPr>
          <p:cNvSpPr txBox="1"/>
          <p:nvPr/>
        </p:nvSpPr>
        <p:spPr>
          <a:xfrm>
            <a:off x="2215083" y="5634029"/>
            <a:ext cx="85581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000" kern="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Alcaldías</a:t>
            </a:r>
            <a:endParaRPr lang="es-MX" sz="1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F47A889-8854-CFC8-73FD-DED6A0B439B6}"/>
              </a:ext>
            </a:extLst>
          </p:cNvPr>
          <p:cNvSpPr txBox="1"/>
          <p:nvPr/>
        </p:nvSpPr>
        <p:spPr>
          <a:xfrm>
            <a:off x="1025811" y="1297236"/>
            <a:ext cx="6789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8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Para ambas asambleas se comunicará a las </a:t>
            </a:r>
            <a:r>
              <a:rPr lang="es-MX" sz="1800" b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instituciones </a:t>
            </a:r>
            <a:r>
              <a:rPr lang="es-MX" sz="18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que, </a:t>
            </a:r>
          </a:p>
          <a:p>
            <a:pPr algn="ctr"/>
            <a:r>
              <a:rPr lang="es-MX" sz="18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en su caso, fungirán como acompañantes. </a:t>
            </a:r>
            <a:endParaRPr lang="es-MX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62A2F2D-98E5-C7C7-FF45-8B496611598B}"/>
              </a:ext>
            </a:extLst>
          </p:cNvPr>
          <p:cNvSpPr txBox="1"/>
          <p:nvPr/>
        </p:nvSpPr>
        <p:spPr>
          <a:xfrm>
            <a:off x="4719150" y="2489074"/>
            <a:ext cx="4766732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1800" b="1" kern="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Nacionales</a:t>
            </a:r>
            <a:endParaRPr lang="es-MX" sz="1800" kern="1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8" descr="07 Junta Distrital Ejecutiva INE Estado de México">
            <a:extLst>
              <a:ext uri="{FF2B5EF4-FFF2-40B4-BE49-F238E27FC236}">
                <a16:creationId xmlns:a16="http://schemas.microsoft.com/office/drawing/2014/main" id="{BE8290A2-D5E1-60D7-3F6A-55C85FD357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3" b="24256"/>
          <a:stretch/>
        </p:blipFill>
        <p:spPr bwMode="auto">
          <a:xfrm>
            <a:off x="5786106" y="3558912"/>
            <a:ext cx="2187341" cy="77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El INPI condena el plagio de las expresiones artísticas y culturales de los  pueblos indígenas de México. | INPI | Instituto Nacional de los Pueblos  Indígenas | Gobierno | gob.mx">
            <a:extLst>
              <a:ext uri="{FF2B5EF4-FFF2-40B4-BE49-F238E27FC236}">
                <a16:creationId xmlns:a16="http://schemas.microsoft.com/office/drawing/2014/main" id="{59E684EA-FE0F-3BFF-14B8-67933CBAA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9" t="24245" r="10812" b="25597"/>
          <a:stretch/>
        </p:blipFill>
        <p:spPr bwMode="auto">
          <a:xfrm>
            <a:off x="5786106" y="4890402"/>
            <a:ext cx="2666172" cy="98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FEC3CCB3-07CC-8EE1-2783-429BEEF73A28}"/>
              </a:ext>
            </a:extLst>
          </p:cNvPr>
          <p:cNvSpPr txBox="1"/>
          <p:nvPr/>
        </p:nvSpPr>
        <p:spPr>
          <a:xfrm>
            <a:off x="618067" y="663066"/>
            <a:ext cx="7907867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b="1" kern="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Instituciones acompañantes y/u observadoras, en su caso</a:t>
            </a:r>
            <a:endParaRPr lang="es-MX" kern="1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CC09AC9B-2EDB-54B5-77E2-E260AE019628}"/>
              </a:ext>
            </a:extLst>
          </p:cNvPr>
          <p:cNvSpPr/>
          <p:nvPr/>
        </p:nvSpPr>
        <p:spPr>
          <a:xfrm>
            <a:off x="5308000" y="2462789"/>
            <a:ext cx="45719" cy="35189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532C88B-23F2-DA5E-EAEC-31CC60CC98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633" y="4458152"/>
            <a:ext cx="1589200" cy="405246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63444D2D-27C7-8F9C-5D1B-1AEFCD9EBE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461"/>
          <a:stretch>
            <a:fillRect/>
          </a:stretch>
        </p:blipFill>
        <p:spPr bwMode="auto">
          <a:xfrm>
            <a:off x="791162" y="4872738"/>
            <a:ext cx="563446" cy="78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A085DEFE-A3BB-1C58-C089-B0D2AAADB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243" y="4381863"/>
            <a:ext cx="922915" cy="123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6">
            <a:extLst>
              <a:ext uri="{FF2B5EF4-FFF2-40B4-BE49-F238E27FC236}">
                <a16:creationId xmlns:a16="http://schemas.microsoft.com/office/drawing/2014/main" id="{5D2BD564-C87A-7C40-539B-03127160927C}"/>
              </a:ext>
            </a:extLst>
          </p:cNvPr>
          <p:cNvSpPr/>
          <p:nvPr/>
        </p:nvSpPr>
        <p:spPr>
          <a:xfrm rot="16200000" flipV="1">
            <a:off x="-3223367" y="3219765"/>
            <a:ext cx="6857999" cy="418467"/>
          </a:xfrm>
          <a:custGeom>
            <a:avLst/>
            <a:gdLst>
              <a:gd name="connsiteX0" fmla="*/ 0 w 5214471"/>
              <a:gd name="connsiteY0" fmla="*/ 0 h 1936377"/>
              <a:gd name="connsiteX1" fmla="*/ 5214471 w 5214471"/>
              <a:gd name="connsiteY1" fmla="*/ 0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3504204 w 5214471"/>
              <a:gd name="connsiteY1" fmla="*/ 0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4440878 w 5214471"/>
              <a:gd name="connsiteY1" fmla="*/ 24204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4642891 w 5214471"/>
              <a:gd name="connsiteY1" fmla="*/ 192580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4642891 w 5214471"/>
              <a:gd name="connsiteY1" fmla="*/ 24198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312560 h 2248937"/>
              <a:gd name="connsiteX1" fmla="*/ 4642891 w 5214471"/>
              <a:gd name="connsiteY1" fmla="*/ 0 h 2248937"/>
              <a:gd name="connsiteX2" fmla="*/ 5214471 w 5214471"/>
              <a:gd name="connsiteY2" fmla="*/ 2248937 h 2248937"/>
              <a:gd name="connsiteX3" fmla="*/ 0 w 5214471"/>
              <a:gd name="connsiteY3" fmla="*/ 2248937 h 2248937"/>
              <a:gd name="connsiteX4" fmla="*/ 0 w 5214471"/>
              <a:gd name="connsiteY4" fmla="*/ 312560 h 2248937"/>
              <a:gd name="connsiteX0" fmla="*/ 0 w 5214471"/>
              <a:gd name="connsiteY0" fmla="*/ 144178 h 2080555"/>
              <a:gd name="connsiteX1" fmla="*/ 4630266 w 5214471"/>
              <a:gd name="connsiteY1" fmla="*/ 0 h 2080555"/>
              <a:gd name="connsiteX2" fmla="*/ 5214471 w 5214471"/>
              <a:gd name="connsiteY2" fmla="*/ 2080555 h 2080555"/>
              <a:gd name="connsiteX3" fmla="*/ 0 w 5214471"/>
              <a:gd name="connsiteY3" fmla="*/ 2080555 h 2080555"/>
              <a:gd name="connsiteX4" fmla="*/ 0 w 5214471"/>
              <a:gd name="connsiteY4" fmla="*/ 144178 h 2080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4471" h="2080555">
                <a:moveTo>
                  <a:pt x="0" y="144178"/>
                </a:moveTo>
                <a:lnTo>
                  <a:pt x="4630266" y="0"/>
                </a:lnTo>
                <a:lnTo>
                  <a:pt x="5214471" y="2080555"/>
                </a:lnTo>
                <a:lnTo>
                  <a:pt x="0" y="2080555"/>
                </a:lnTo>
                <a:lnTo>
                  <a:pt x="0" y="144178"/>
                </a:lnTo>
                <a:close/>
              </a:path>
            </a:pathLst>
          </a:custGeom>
          <a:solidFill>
            <a:srgbClr val="855E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0243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3069B11B-AAC6-1A22-5EB3-09C766F225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r="21174" b="12381"/>
          <a:stretch/>
        </p:blipFill>
        <p:spPr>
          <a:xfrm>
            <a:off x="-21943" y="0"/>
            <a:ext cx="9165943" cy="6820911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77372F37-3CE1-019A-43C4-EC5F7E1E43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8846" y="3151413"/>
            <a:ext cx="7870370" cy="3657596"/>
          </a:xfrm>
        </p:spPr>
        <p:txBody>
          <a:bodyPr>
            <a:noAutofit/>
          </a:bodyPr>
          <a:lstStyle/>
          <a:p>
            <a:pPr algn="just"/>
            <a:r>
              <a:rPr lang="es-MX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s-MX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28 de febrero de 2019 </a:t>
            </a:r>
            <a:r>
              <a:rPr lang="es-MX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s-MX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Consejo General </a:t>
            </a:r>
            <a:r>
              <a:rPr lang="es-MX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 Instituto Electoral </a:t>
            </a:r>
            <a:r>
              <a:rPr lang="es-MX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aprobó</a:t>
            </a:r>
            <a:r>
              <a:rPr lang="es-MX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el Protocolo de Consulta a Pueblos y Barrios Originarios y Comunidades Indígenas Residentes de la Ciudad de México en Materia Electoral y de Participación Ciudadana. </a:t>
            </a:r>
          </a:p>
          <a:p>
            <a:pPr algn="just"/>
            <a:endParaRPr lang="es-MX" sz="9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MX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s-MX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de marzo de 2022</a:t>
            </a:r>
            <a:r>
              <a:rPr lang="es-MX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dicho órgano colegiado </a:t>
            </a:r>
            <a:r>
              <a:rPr lang="es-MX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aprobó</a:t>
            </a:r>
            <a:r>
              <a:rPr lang="es-MX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una </a:t>
            </a:r>
            <a:r>
              <a:rPr lang="es-MX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actualización</a:t>
            </a:r>
            <a:r>
              <a:rPr lang="es-MX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mejorar la preparación e instrumentación de los procesos de consulta derivado de la situación sanitaria por el COVID-19, de la nueva realidad legislativa en materia de consulta, del reconocimiento de derechos a la población afromexicana, de las observaciones y recomendaciones aportadas por personas e instituciones, y del aprendizaje institucional de los últimos tres años.</a:t>
            </a:r>
            <a:endParaRPr lang="es-MX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28006987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7A714E4-62B0-61A7-6188-65DCA5DD5C1A}"/>
              </a:ext>
            </a:extLst>
          </p:cNvPr>
          <p:cNvSpPr txBox="1"/>
          <p:nvPr/>
        </p:nvSpPr>
        <p:spPr>
          <a:xfrm>
            <a:off x="1581912" y="468057"/>
            <a:ext cx="63733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6. Acompañamiento de partidos políticos</a:t>
            </a:r>
            <a:endParaRPr lang="es-MX" sz="2400" b="1" dirty="0">
              <a:solidFill>
                <a:srgbClr val="7030A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F9BD7D5-F523-1498-0BE0-8DD6CC8BAED0}"/>
              </a:ext>
            </a:extLst>
          </p:cNvPr>
          <p:cNvSpPr txBox="1"/>
          <p:nvPr/>
        </p:nvSpPr>
        <p:spPr>
          <a:xfrm>
            <a:off x="1373812" y="1088797"/>
            <a:ext cx="69472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El pasado 3 de julio de 2025, se realizó una </a:t>
            </a:r>
            <a:r>
              <a:rPr lang="es-MX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reunión de trabajo informativa </a:t>
            </a:r>
            <a:r>
              <a:rPr lang="es-MX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con las representaciones de los partidos políticos registrados ante el Consejo General del Instituto Electoral sobre el Plan General de Trabajo y el presente Plan de Trabajo.</a:t>
            </a:r>
            <a:endParaRPr lang="es-MX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9013E60-20FE-BAE3-B06D-20468A02A4B3}"/>
              </a:ext>
            </a:extLst>
          </p:cNvPr>
          <p:cNvSpPr txBox="1"/>
          <p:nvPr/>
        </p:nvSpPr>
        <p:spPr>
          <a:xfrm>
            <a:off x="1373813" y="2434057"/>
            <a:ext cx="694722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Cuyo objetivo fue:</a:t>
            </a:r>
          </a:p>
          <a:p>
            <a:pPr algn="just"/>
            <a:endParaRPr lang="es-MX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Proporcionar información 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respecto a la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instrumentación  logística de la consulta 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con pleno respeto a los procedimientos culturalmente adecuados y en el marco de la libre determinación y autonomía, 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Compartir </a:t>
            </a:r>
            <a:r>
              <a:rPr lang="es-MX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información preliminar a estas asociaciones políticas para prever las medidas a adoptar en el </a:t>
            </a:r>
            <a:r>
              <a:rPr lang="es-MX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Proceso Electoral Local Ordinario 2026-2027</a:t>
            </a:r>
            <a:r>
              <a:rPr lang="es-MX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para la postulación de candidaturas de personas pertenecientes a estos grupos, con base en el marco legal y normativo aplicable; y en particular, en ejercicio de su derecho a la auto organización.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9D02EE7B-D657-2938-0198-C1EA0F2CC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83" t="41976" r="31160" b="40157"/>
          <a:stretch>
            <a:fillRect/>
          </a:stretch>
        </p:blipFill>
        <p:spPr>
          <a:xfrm>
            <a:off x="-3602" y="3180739"/>
            <a:ext cx="967366" cy="3692001"/>
          </a:xfrm>
          <a:prstGeom prst="rect">
            <a:avLst/>
          </a:prstGeom>
        </p:spPr>
      </p:pic>
      <p:sp>
        <p:nvSpPr>
          <p:cNvPr id="12" name="Rectángulo 6">
            <a:extLst>
              <a:ext uri="{FF2B5EF4-FFF2-40B4-BE49-F238E27FC236}">
                <a16:creationId xmlns:a16="http://schemas.microsoft.com/office/drawing/2014/main" id="{BA325007-A012-69A0-CB27-80FDBA4ADB39}"/>
              </a:ext>
            </a:extLst>
          </p:cNvPr>
          <p:cNvSpPr/>
          <p:nvPr/>
        </p:nvSpPr>
        <p:spPr>
          <a:xfrm rot="16200000" flipV="1">
            <a:off x="-3223367" y="3219765"/>
            <a:ext cx="6857999" cy="418467"/>
          </a:xfrm>
          <a:custGeom>
            <a:avLst/>
            <a:gdLst>
              <a:gd name="connsiteX0" fmla="*/ 0 w 5214471"/>
              <a:gd name="connsiteY0" fmla="*/ 0 h 1936377"/>
              <a:gd name="connsiteX1" fmla="*/ 5214471 w 5214471"/>
              <a:gd name="connsiteY1" fmla="*/ 0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3504204 w 5214471"/>
              <a:gd name="connsiteY1" fmla="*/ 0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4440878 w 5214471"/>
              <a:gd name="connsiteY1" fmla="*/ 24204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4642891 w 5214471"/>
              <a:gd name="connsiteY1" fmla="*/ 192580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4642891 w 5214471"/>
              <a:gd name="connsiteY1" fmla="*/ 24198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312560 h 2248937"/>
              <a:gd name="connsiteX1" fmla="*/ 4642891 w 5214471"/>
              <a:gd name="connsiteY1" fmla="*/ 0 h 2248937"/>
              <a:gd name="connsiteX2" fmla="*/ 5214471 w 5214471"/>
              <a:gd name="connsiteY2" fmla="*/ 2248937 h 2248937"/>
              <a:gd name="connsiteX3" fmla="*/ 0 w 5214471"/>
              <a:gd name="connsiteY3" fmla="*/ 2248937 h 2248937"/>
              <a:gd name="connsiteX4" fmla="*/ 0 w 5214471"/>
              <a:gd name="connsiteY4" fmla="*/ 312560 h 2248937"/>
              <a:gd name="connsiteX0" fmla="*/ 0 w 5214471"/>
              <a:gd name="connsiteY0" fmla="*/ 144178 h 2080555"/>
              <a:gd name="connsiteX1" fmla="*/ 4630266 w 5214471"/>
              <a:gd name="connsiteY1" fmla="*/ 0 h 2080555"/>
              <a:gd name="connsiteX2" fmla="*/ 5214471 w 5214471"/>
              <a:gd name="connsiteY2" fmla="*/ 2080555 h 2080555"/>
              <a:gd name="connsiteX3" fmla="*/ 0 w 5214471"/>
              <a:gd name="connsiteY3" fmla="*/ 2080555 h 2080555"/>
              <a:gd name="connsiteX4" fmla="*/ 0 w 5214471"/>
              <a:gd name="connsiteY4" fmla="*/ 144178 h 2080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4471" h="2080555">
                <a:moveTo>
                  <a:pt x="0" y="144178"/>
                </a:moveTo>
                <a:lnTo>
                  <a:pt x="4630266" y="0"/>
                </a:lnTo>
                <a:lnTo>
                  <a:pt x="5214471" y="2080555"/>
                </a:lnTo>
                <a:lnTo>
                  <a:pt x="0" y="2080555"/>
                </a:lnTo>
                <a:lnTo>
                  <a:pt x="0" y="144178"/>
                </a:lnTo>
                <a:close/>
              </a:path>
            </a:pathLst>
          </a:custGeom>
          <a:solidFill>
            <a:srgbClr val="855E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3" name="Imagen 12" descr="Dibujo en blanco y negro&#10;&#10;El contenido generado por IA puede ser incorrecto.">
            <a:extLst>
              <a:ext uri="{FF2B5EF4-FFF2-40B4-BE49-F238E27FC236}">
                <a16:creationId xmlns:a16="http://schemas.microsoft.com/office/drawing/2014/main" id="{B23B5456-64D8-B874-0071-5B0FA83EA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8" t="33856" r="39507" b="16790"/>
          <a:stretch/>
        </p:blipFill>
        <p:spPr>
          <a:xfrm>
            <a:off x="-388770" y="312669"/>
            <a:ext cx="1377415" cy="174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503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554EC-8F2C-8770-86DA-3DC815C54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CB1F0026-79C8-4FA3-38C4-01969F884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83" t="41976" r="31160" b="40157"/>
          <a:stretch>
            <a:fillRect/>
          </a:stretch>
        </p:blipFill>
        <p:spPr>
          <a:xfrm>
            <a:off x="-3602" y="3180739"/>
            <a:ext cx="967366" cy="3692001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C5F25529-C75C-7488-5442-2FD3C72E9069}"/>
              </a:ext>
            </a:extLst>
          </p:cNvPr>
          <p:cNvSpPr/>
          <p:nvPr/>
        </p:nvSpPr>
        <p:spPr>
          <a:xfrm>
            <a:off x="7808976" y="2327755"/>
            <a:ext cx="1335024" cy="23145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98CAEF46-0F44-ECCE-7DC2-B9DC05F1E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743" y="5279278"/>
            <a:ext cx="1799930" cy="179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DF519D3-3EF3-EAD1-1D2B-26B3670F0756}"/>
              </a:ext>
            </a:extLst>
          </p:cNvPr>
          <p:cNvSpPr txBox="1"/>
          <p:nvPr/>
        </p:nvSpPr>
        <p:spPr>
          <a:xfrm>
            <a:off x="2121408" y="167064"/>
            <a:ext cx="5019646" cy="798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  <a:buClr>
                <a:srgbClr val="7030A0"/>
              </a:buClr>
              <a:buSzPts val="1200"/>
            </a:pPr>
            <a:r>
              <a:rPr lang="es-MX" sz="2200" b="1" kern="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Difusión general de la consulta y de las asambleas comunitarias</a:t>
            </a:r>
            <a:endParaRPr lang="es-MX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7B5D6ED-80EA-4EF9-03ED-47CA5C0BF4EC}"/>
              </a:ext>
            </a:extLst>
          </p:cNvPr>
          <p:cNvSpPr txBox="1"/>
          <p:nvPr/>
        </p:nvSpPr>
        <p:spPr>
          <a:xfrm>
            <a:off x="1373813" y="1078061"/>
            <a:ext cx="7075243" cy="1256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La difusión general de esta consulta se ha estado realizando desde el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1° de julio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y se realizará hasta el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26 de octubre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del presente año, en </a:t>
            </a:r>
            <a:r>
              <a:rPr lang="es-MX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página de Internet del Instituto Electoral, especialmente en el</a:t>
            </a:r>
            <a:r>
              <a:rPr lang="es-ES" b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" b="1" kern="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Micrositio: “Acciones Afirmativas 2025”</a:t>
            </a:r>
            <a:endParaRPr lang="es-ES" b="1" kern="0" dirty="0">
              <a:solidFill>
                <a:srgbClr val="7030A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148" name="Picture 4" descr="Monitor LED Icon, Display Light, Tech Symbol PNG Image">
            <a:extLst>
              <a:ext uri="{FF2B5EF4-FFF2-40B4-BE49-F238E27FC236}">
                <a16:creationId xmlns:a16="http://schemas.microsoft.com/office/drawing/2014/main" id="{E1F22913-D922-6273-DC46-644531B5C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66" y="3159164"/>
            <a:ext cx="2519448" cy="222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8D637B3-7BF5-0875-6FAC-111FA7B555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902" y="3013065"/>
            <a:ext cx="2632057" cy="16292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9FC475C-730F-E986-FCC2-4BA5655510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7067" y="2512186"/>
            <a:ext cx="5089439" cy="24320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218" name="Picture 2" descr="25,522 Click Cursor Pointer Animations - Free Download in Lottie JSON, GIF,  MP4 | IconScout">
            <a:extLst>
              <a:ext uri="{FF2B5EF4-FFF2-40B4-BE49-F238E27FC236}">
                <a16:creationId xmlns:a16="http://schemas.microsoft.com/office/drawing/2014/main" id="{C5BA817E-BCFF-B129-1739-F7FF4A054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558" y="3929698"/>
            <a:ext cx="1641118" cy="92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 descr="Diagrama&#10;&#10;El contenido generado por IA puede ser incorrecto.">
            <a:extLst>
              <a:ext uri="{FF2B5EF4-FFF2-40B4-BE49-F238E27FC236}">
                <a16:creationId xmlns:a16="http://schemas.microsoft.com/office/drawing/2014/main" id="{965AF8D0-EDA0-2249-C71A-80F57312E2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865" y="2634507"/>
            <a:ext cx="1838845" cy="27502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Rectángulo 6">
            <a:extLst>
              <a:ext uri="{FF2B5EF4-FFF2-40B4-BE49-F238E27FC236}">
                <a16:creationId xmlns:a16="http://schemas.microsoft.com/office/drawing/2014/main" id="{93A9B9C7-7CFF-5F68-B942-88DBBCA8F065}"/>
              </a:ext>
            </a:extLst>
          </p:cNvPr>
          <p:cNvSpPr/>
          <p:nvPr/>
        </p:nvSpPr>
        <p:spPr>
          <a:xfrm rot="16200000" flipV="1">
            <a:off x="-3223367" y="3219765"/>
            <a:ext cx="6857999" cy="418467"/>
          </a:xfrm>
          <a:custGeom>
            <a:avLst/>
            <a:gdLst>
              <a:gd name="connsiteX0" fmla="*/ 0 w 5214471"/>
              <a:gd name="connsiteY0" fmla="*/ 0 h 1936377"/>
              <a:gd name="connsiteX1" fmla="*/ 5214471 w 5214471"/>
              <a:gd name="connsiteY1" fmla="*/ 0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3504204 w 5214471"/>
              <a:gd name="connsiteY1" fmla="*/ 0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4440878 w 5214471"/>
              <a:gd name="connsiteY1" fmla="*/ 24204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4642891 w 5214471"/>
              <a:gd name="connsiteY1" fmla="*/ 192580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4642891 w 5214471"/>
              <a:gd name="connsiteY1" fmla="*/ 24198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312560 h 2248937"/>
              <a:gd name="connsiteX1" fmla="*/ 4642891 w 5214471"/>
              <a:gd name="connsiteY1" fmla="*/ 0 h 2248937"/>
              <a:gd name="connsiteX2" fmla="*/ 5214471 w 5214471"/>
              <a:gd name="connsiteY2" fmla="*/ 2248937 h 2248937"/>
              <a:gd name="connsiteX3" fmla="*/ 0 w 5214471"/>
              <a:gd name="connsiteY3" fmla="*/ 2248937 h 2248937"/>
              <a:gd name="connsiteX4" fmla="*/ 0 w 5214471"/>
              <a:gd name="connsiteY4" fmla="*/ 312560 h 2248937"/>
              <a:gd name="connsiteX0" fmla="*/ 0 w 5214471"/>
              <a:gd name="connsiteY0" fmla="*/ 144178 h 2080555"/>
              <a:gd name="connsiteX1" fmla="*/ 4630266 w 5214471"/>
              <a:gd name="connsiteY1" fmla="*/ 0 h 2080555"/>
              <a:gd name="connsiteX2" fmla="*/ 5214471 w 5214471"/>
              <a:gd name="connsiteY2" fmla="*/ 2080555 h 2080555"/>
              <a:gd name="connsiteX3" fmla="*/ 0 w 5214471"/>
              <a:gd name="connsiteY3" fmla="*/ 2080555 h 2080555"/>
              <a:gd name="connsiteX4" fmla="*/ 0 w 5214471"/>
              <a:gd name="connsiteY4" fmla="*/ 144178 h 2080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4471" h="2080555">
                <a:moveTo>
                  <a:pt x="0" y="144178"/>
                </a:moveTo>
                <a:lnTo>
                  <a:pt x="4630266" y="0"/>
                </a:lnTo>
                <a:lnTo>
                  <a:pt x="5214471" y="2080555"/>
                </a:lnTo>
                <a:lnTo>
                  <a:pt x="0" y="2080555"/>
                </a:lnTo>
                <a:lnTo>
                  <a:pt x="0" y="144178"/>
                </a:lnTo>
                <a:close/>
              </a:path>
            </a:pathLst>
          </a:custGeom>
          <a:solidFill>
            <a:srgbClr val="855E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3" name="Imagen 12" descr="Dibujo en blanco y negro&#10;&#10;El contenido generado por IA puede ser incorrecto.">
            <a:extLst>
              <a:ext uri="{FF2B5EF4-FFF2-40B4-BE49-F238E27FC236}">
                <a16:creationId xmlns:a16="http://schemas.microsoft.com/office/drawing/2014/main" id="{87B2CBDC-ACAA-3656-7AF4-CCF52AC75A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8" t="33856" r="39507" b="16790"/>
          <a:stretch/>
        </p:blipFill>
        <p:spPr>
          <a:xfrm>
            <a:off x="-388770" y="312669"/>
            <a:ext cx="1377415" cy="174253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DF826B1-8D2C-6817-D8B6-B72EB7025765}"/>
              </a:ext>
            </a:extLst>
          </p:cNvPr>
          <p:cNvSpPr txBox="1"/>
          <p:nvPr/>
        </p:nvSpPr>
        <p:spPr>
          <a:xfrm>
            <a:off x="1103282" y="5279278"/>
            <a:ext cx="581046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kern="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Adicionalmente, están presentes materiales de difusión como, por ejemplo</a:t>
            </a:r>
            <a:r>
              <a:rPr lang="es-ES" sz="1800" b="1" kern="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 </a:t>
            </a:r>
            <a:r>
              <a:rPr lang="es-ES" b="1" kern="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</a:t>
            </a:r>
            <a:r>
              <a:rPr lang="es-ES" sz="1800" b="1" kern="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arteles, </a:t>
            </a:r>
            <a:r>
              <a:rPr lang="es-ES" b="1" kern="0" dirty="0">
                <a:solidFill>
                  <a:srgbClr val="212121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correos electrónicos, mensajes de texto, </a:t>
            </a:r>
            <a:r>
              <a:rPr lang="es-ES" sz="1800" b="1" kern="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infografías, spots, audios, perifoneo, videos, videoclips, cápsulas informativas</a:t>
            </a:r>
            <a:r>
              <a:rPr lang="es-ES" sz="1800" kern="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entre otros.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077165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roctoring | Edvolution">
            <a:extLst>
              <a:ext uri="{FF2B5EF4-FFF2-40B4-BE49-F238E27FC236}">
                <a16:creationId xmlns:a16="http://schemas.microsoft.com/office/drawing/2014/main" id="{61548AE3-6494-C35C-CD9A-6E14192F0F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44" b="24735"/>
          <a:stretch/>
        </p:blipFill>
        <p:spPr bwMode="auto">
          <a:xfrm>
            <a:off x="6243017" y="224975"/>
            <a:ext cx="2894652" cy="101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229FA1D2-3F2E-D00A-81F5-6D1621E357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683792"/>
              </p:ext>
            </p:extLst>
          </p:nvPr>
        </p:nvGraphicFramePr>
        <p:xfrm>
          <a:off x="457200" y="458971"/>
          <a:ext cx="5791096" cy="6914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91096">
                  <a:extLst>
                    <a:ext uri="{9D8B030D-6E8A-4147-A177-3AD203B41FA5}">
                      <a16:colId xmlns:a16="http://schemas.microsoft.com/office/drawing/2014/main" val="986061749"/>
                    </a:ext>
                  </a:extLst>
                </a:gridCol>
              </a:tblGrid>
              <a:tr h="4865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695315" algn="r"/>
                        </a:tabLst>
                      </a:pPr>
                      <a:r>
                        <a:rPr lang="es-MX" sz="2200" b="1" kern="100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 Fases y períodos de instrumentación de las Consultas Afromexicana 2025</a:t>
                      </a:r>
                      <a:endParaRPr lang="es-MX" sz="2200" b="1" kern="100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535" marR="8953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3458150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A95A316D-FB3E-45C1-D4B7-B4BF1BAFF2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290556"/>
              </p:ext>
            </p:extLst>
          </p:nvPr>
        </p:nvGraphicFramePr>
        <p:xfrm>
          <a:off x="620375" y="1305839"/>
          <a:ext cx="8023145" cy="5327185"/>
        </p:xfrm>
        <a:graphic>
          <a:graphicData uri="http://schemas.openxmlformats.org/drawingml/2006/table">
            <a:tbl>
              <a:tblPr firstRow="1" firstCol="1" bandRow="1"/>
              <a:tblGrid>
                <a:gridCol w="4613863">
                  <a:extLst>
                    <a:ext uri="{9D8B030D-6E8A-4147-A177-3AD203B41FA5}">
                      <a16:colId xmlns:a16="http://schemas.microsoft.com/office/drawing/2014/main" val="785195155"/>
                    </a:ext>
                  </a:extLst>
                </a:gridCol>
                <a:gridCol w="2395728">
                  <a:extLst>
                    <a:ext uri="{9D8B030D-6E8A-4147-A177-3AD203B41FA5}">
                      <a16:colId xmlns:a16="http://schemas.microsoft.com/office/drawing/2014/main" val="579334153"/>
                    </a:ext>
                  </a:extLst>
                </a:gridCol>
                <a:gridCol w="1013554">
                  <a:extLst>
                    <a:ext uri="{9D8B030D-6E8A-4147-A177-3AD203B41FA5}">
                      <a16:colId xmlns:a16="http://schemas.microsoft.com/office/drawing/2014/main" val="3503674484"/>
                    </a:ext>
                  </a:extLst>
                </a:gridCol>
              </a:tblGrid>
              <a:tr h="10904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Fase de acuerdos previos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14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Una reunión de trabajo con representaciones                   y personas relevantes</a:t>
                      </a:r>
                      <a:endParaRPr lang="es-MX" sz="1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Realizada el pasado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 de julio de 2025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600" b="1" kern="12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0338889"/>
                  </a:ext>
                </a:extLst>
              </a:tr>
              <a:tr h="10790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Fase informativa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4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Asamblea Comunitaria Informativa,                      comunicando toda la información relevante</a:t>
                      </a:r>
                      <a:endParaRPr lang="es-MX" sz="1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Fase actual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kern="12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 de julio de 2025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600" b="1" kern="12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7917668"/>
                  </a:ext>
                </a:extLst>
              </a:tr>
              <a:tr h="14124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Fase deliberativa</a:t>
                      </a:r>
                      <a:r>
                        <a:rPr lang="es-MX" sz="1600" b="1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MX" sz="16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Las instancias representativas, autoridades tradicionales, personas relevantes y su población entablará un dialogo entre sus miembros, sin alguna intervención institucional.</a:t>
                      </a:r>
                      <a:endParaRPr lang="es-MX" sz="1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 de julio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 22 de agosto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6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7216240"/>
                  </a:ext>
                </a:extLst>
              </a:tr>
              <a:tr h="8997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Fase consultiva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4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Una Asamblea Comunitaria Consultiva, con un dialogo sobre las observaciones y propuestas</a:t>
                      </a:r>
                      <a:endParaRPr lang="es-MX" sz="1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1" kern="1200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 de agosto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6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3531677"/>
                  </a:ext>
                </a:extLst>
              </a:tr>
              <a:tr h="8455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600" b="1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Fase de ejecución y seguimiento de Acuerdos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mecanismos de seguimiento y verificación para conocer el estatus de las acciones a desarrollar</a:t>
                      </a:r>
                      <a:endParaRPr lang="es-MX" sz="1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de septiembre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 12 de diciembre</a:t>
                      </a:r>
                      <a:endParaRPr lang="es-MX" sz="1800" b="1" dirty="0"/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600" b="1" dirty="0"/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5536786"/>
                  </a:ext>
                </a:extLst>
              </a:tr>
            </a:tbl>
          </a:graphicData>
        </a:graphic>
      </p:graphicFrame>
      <p:pic>
        <p:nvPicPr>
          <p:cNvPr id="1026" name="Picture 2" descr="Palomita Stickers - Find &amp; Share on GIPHY">
            <a:extLst>
              <a:ext uri="{FF2B5EF4-FFF2-40B4-BE49-F238E27FC236}">
                <a16:creationId xmlns:a16="http://schemas.microsoft.com/office/drawing/2014/main" id="{C04F1AC6-8B83-FC64-5EE4-21D37AB7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969" y="1372064"/>
            <a:ext cx="923831" cy="92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alomita Stickers - Find &amp; Share on GIPHY">
            <a:extLst>
              <a:ext uri="{FF2B5EF4-FFF2-40B4-BE49-F238E27FC236}">
                <a16:creationId xmlns:a16="http://schemas.microsoft.com/office/drawing/2014/main" id="{1037F1D3-C3A1-EA0E-9D96-A3F577AB6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257" y="2478775"/>
            <a:ext cx="923831" cy="92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81CDEAAF-ECB6-C0CC-2581-52F01CE78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3" t="41976" r="31160" b="40157"/>
          <a:stretch>
            <a:fillRect/>
          </a:stretch>
        </p:blipFill>
        <p:spPr>
          <a:xfrm>
            <a:off x="-3603" y="3147711"/>
            <a:ext cx="623977" cy="3692001"/>
          </a:xfrm>
          <a:prstGeom prst="rect">
            <a:avLst/>
          </a:prstGeom>
        </p:spPr>
      </p:pic>
      <p:sp>
        <p:nvSpPr>
          <p:cNvPr id="5" name="Rectángulo 6">
            <a:extLst>
              <a:ext uri="{FF2B5EF4-FFF2-40B4-BE49-F238E27FC236}">
                <a16:creationId xmlns:a16="http://schemas.microsoft.com/office/drawing/2014/main" id="{2CEEDB0F-610C-EF7C-5FC5-A2DFE889AC96}"/>
              </a:ext>
            </a:extLst>
          </p:cNvPr>
          <p:cNvSpPr/>
          <p:nvPr/>
        </p:nvSpPr>
        <p:spPr>
          <a:xfrm rot="16200000" flipV="1">
            <a:off x="-3223367" y="3219765"/>
            <a:ext cx="6857999" cy="418467"/>
          </a:xfrm>
          <a:custGeom>
            <a:avLst/>
            <a:gdLst>
              <a:gd name="connsiteX0" fmla="*/ 0 w 5214471"/>
              <a:gd name="connsiteY0" fmla="*/ 0 h 1936377"/>
              <a:gd name="connsiteX1" fmla="*/ 5214471 w 5214471"/>
              <a:gd name="connsiteY1" fmla="*/ 0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3504204 w 5214471"/>
              <a:gd name="connsiteY1" fmla="*/ 0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4440878 w 5214471"/>
              <a:gd name="connsiteY1" fmla="*/ 24204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4642891 w 5214471"/>
              <a:gd name="connsiteY1" fmla="*/ 192580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4642891 w 5214471"/>
              <a:gd name="connsiteY1" fmla="*/ 24198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312560 h 2248937"/>
              <a:gd name="connsiteX1" fmla="*/ 4642891 w 5214471"/>
              <a:gd name="connsiteY1" fmla="*/ 0 h 2248937"/>
              <a:gd name="connsiteX2" fmla="*/ 5214471 w 5214471"/>
              <a:gd name="connsiteY2" fmla="*/ 2248937 h 2248937"/>
              <a:gd name="connsiteX3" fmla="*/ 0 w 5214471"/>
              <a:gd name="connsiteY3" fmla="*/ 2248937 h 2248937"/>
              <a:gd name="connsiteX4" fmla="*/ 0 w 5214471"/>
              <a:gd name="connsiteY4" fmla="*/ 312560 h 2248937"/>
              <a:gd name="connsiteX0" fmla="*/ 0 w 5214471"/>
              <a:gd name="connsiteY0" fmla="*/ 144178 h 2080555"/>
              <a:gd name="connsiteX1" fmla="*/ 4630266 w 5214471"/>
              <a:gd name="connsiteY1" fmla="*/ 0 h 2080555"/>
              <a:gd name="connsiteX2" fmla="*/ 5214471 w 5214471"/>
              <a:gd name="connsiteY2" fmla="*/ 2080555 h 2080555"/>
              <a:gd name="connsiteX3" fmla="*/ 0 w 5214471"/>
              <a:gd name="connsiteY3" fmla="*/ 2080555 h 2080555"/>
              <a:gd name="connsiteX4" fmla="*/ 0 w 5214471"/>
              <a:gd name="connsiteY4" fmla="*/ 144178 h 2080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4471" h="2080555">
                <a:moveTo>
                  <a:pt x="0" y="144178"/>
                </a:moveTo>
                <a:lnTo>
                  <a:pt x="4630266" y="0"/>
                </a:lnTo>
                <a:lnTo>
                  <a:pt x="5214471" y="2080555"/>
                </a:lnTo>
                <a:lnTo>
                  <a:pt x="0" y="2080555"/>
                </a:lnTo>
                <a:lnTo>
                  <a:pt x="0" y="144178"/>
                </a:lnTo>
                <a:close/>
              </a:path>
            </a:pathLst>
          </a:custGeom>
          <a:solidFill>
            <a:srgbClr val="855E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75975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B875D-FCC4-331B-945B-9D204CABF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9E7AD83-931D-2563-9C80-79A637D65452}"/>
              </a:ext>
            </a:extLst>
          </p:cNvPr>
          <p:cNvSpPr txBox="1"/>
          <p:nvPr/>
        </p:nvSpPr>
        <p:spPr>
          <a:xfrm>
            <a:off x="1838590" y="539039"/>
            <a:ext cx="598460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2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9. Cronograma de Actividades</a:t>
            </a:r>
            <a:endParaRPr lang="es-MX" sz="2200" b="1" dirty="0">
              <a:solidFill>
                <a:srgbClr val="7030A0"/>
              </a:solidFill>
            </a:endParaRPr>
          </a:p>
        </p:txBody>
      </p:sp>
      <p:pic>
        <p:nvPicPr>
          <p:cNvPr id="3074" name="Picture 2" descr="🥇Programa de Mentoring para emprendedores digitales 🥇">
            <a:extLst>
              <a:ext uri="{FF2B5EF4-FFF2-40B4-BE49-F238E27FC236}">
                <a16:creationId xmlns:a16="http://schemas.microsoft.com/office/drawing/2014/main" id="{E6FDF9A0-BC92-BE23-BF7A-7E0EB6117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200" y="1214495"/>
            <a:ext cx="3871383" cy="231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117BA40-D496-B8F5-BF55-6EF96B173FB5}"/>
              </a:ext>
            </a:extLst>
          </p:cNvPr>
          <p:cNvSpPr txBox="1"/>
          <p:nvPr/>
        </p:nvSpPr>
        <p:spPr>
          <a:xfrm>
            <a:off x="1271046" y="3690198"/>
            <a:ext cx="711968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200" dirty="0">
                <a:latin typeface="Arial" panose="020B0604020202020204" pitchFamily="34" charset="0"/>
                <a:cs typeface="Arial" panose="020B0604020202020204" pitchFamily="34" charset="0"/>
              </a:rPr>
              <a:t>Las actividades del </a:t>
            </a:r>
          </a:p>
          <a:p>
            <a:pPr algn="ctr"/>
            <a:r>
              <a:rPr lang="es-MX" sz="2200" dirty="0">
                <a:latin typeface="Arial" panose="020B0604020202020204" pitchFamily="34" charset="0"/>
                <a:cs typeface="Arial" panose="020B0604020202020204" pitchFamily="34" charset="0"/>
              </a:rPr>
              <a:t>Plan de Trabajo comenzaron el</a:t>
            </a:r>
          </a:p>
          <a:p>
            <a:pPr algn="ctr"/>
            <a:r>
              <a:rPr lang="es-MX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s-MX" sz="2200" b="1" dirty="0">
                <a:latin typeface="Arial" panose="020B0604020202020204" pitchFamily="34" charset="0"/>
                <a:cs typeface="Arial" panose="020B0604020202020204" pitchFamily="34" charset="0"/>
              </a:rPr>
              <a:t>1° de julio de 2025 </a:t>
            </a:r>
          </a:p>
          <a:p>
            <a:pPr algn="ctr"/>
            <a:endParaRPr lang="es-MX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2200" dirty="0">
                <a:latin typeface="Arial" panose="020B0604020202020204" pitchFamily="34" charset="0"/>
                <a:cs typeface="Arial" panose="020B0604020202020204" pitchFamily="34" charset="0"/>
              </a:rPr>
              <a:t>y deberán concluir a más tardar el</a:t>
            </a:r>
          </a:p>
          <a:p>
            <a:pPr algn="ctr"/>
            <a:r>
              <a:rPr lang="es-MX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s-MX" sz="2200" b="1" dirty="0">
                <a:latin typeface="Arial" panose="020B0604020202020204" pitchFamily="34" charset="0"/>
                <a:cs typeface="Arial" panose="020B0604020202020204" pitchFamily="34" charset="0"/>
              </a:rPr>
              <a:t>31 de agosto de 2026</a:t>
            </a:r>
          </a:p>
        </p:txBody>
      </p:sp>
      <p:pic>
        <p:nvPicPr>
          <p:cNvPr id="4" name="Imagen 3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D52E5662-0C87-E126-4694-48FA9CF4B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83" t="41976" r="31160" b="40157"/>
          <a:stretch>
            <a:fillRect/>
          </a:stretch>
        </p:blipFill>
        <p:spPr>
          <a:xfrm>
            <a:off x="-3602" y="3180739"/>
            <a:ext cx="967366" cy="3692001"/>
          </a:xfrm>
          <a:prstGeom prst="rect">
            <a:avLst/>
          </a:prstGeom>
        </p:spPr>
      </p:pic>
      <p:sp>
        <p:nvSpPr>
          <p:cNvPr id="5" name="Rectángulo 6">
            <a:extLst>
              <a:ext uri="{FF2B5EF4-FFF2-40B4-BE49-F238E27FC236}">
                <a16:creationId xmlns:a16="http://schemas.microsoft.com/office/drawing/2014/main" id="{66BC1F09-B7FF-D347-34F4-36F098F2DF81}"/>
              </a:ext>
            </a:extLst>
          </p:cNvPr>
          <p:cNvSpPr/>
          <p:nvPr/>
        </p:nvSpPr>
        <p:spPr>
          <a:xfrm rot="16200000" flipV="1">
            <a:off x="-3223367" y="3219765"/>
            <a:ext cx="6857999" cy="418467"/>
          </a:xfrm>
          <a:custGeom>
            <a:avLst/>
            <a:gdLst>
              <a:gd name="connsiteX0" fmla="*/ 0 w 5214471"/>
              <a:gd name="connsiteY0" fmla="*/ 0 h 1936377"/>
              <a:gd name="connsiteX1" fmla="*/ 5214471 w 5214471"/>
              <a:gd name="connsiteY1" fmla="*/ 0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3504204 w 5214471"/>
              <a:gd name="connsiteY1" fmla="*/ 0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4440878 w 5214471"/>
              <a:gd name="connsiteY1" fmla="*/ 24204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4642891 w 5214471"/>
              <a:gd name="connsiteY1" fmla="*/ 192580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4642891 w 5214471"/>
              <a:gd name="connsiteY1" fmla="*/ 24198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312560 h 2248937"/>
              <a:gd name="connsiteX1" fmla="*/ 4642891 w 5214471"/>
              <a:gd name="connsiteY1" fmla="*/ 0 h 2248937"/>
              <a:gd name="connsiteX2" fmla="*/ 5214471 w 5214471"/>
              <a:gd name="connsiteY2" fmla="*/ 2248937 h 2248937"/>
              <a:gd name="connsiteX3" fmla="*/ 0 w 5214471"/>
              <a:gd name="connsiteY3" fmla="*/ 2248937 h 2248937"/>
              <a:gd name="connsiteX4" fmla="*/ 0 w 5214471"/>
              <a:gd name="connsiteY4" fmla="*/ 312560 h 2248937"/>
              <a:gd name="connsiteX0" fmla="*/ 0 w 5214471"/>
              <a:gd name="connsiteY0" fmla="*/ 144178 h 2080555"/>
              <a:gd name="connsiteX1" fmla="*/ 4630266 w 5214471"/>
              <a:gd name="connsiteY1" fmla="*/ 0 h 2080555"/>
              <a:gd name="connsiteX2" fmla="*/ 5214471 w 5214471"/>
              <a:gd name="connsiteY2" fmla="*/ 2080555 h 2080555"/>
              <a:gd name="connsiteX3" fmla="*/ 0 w 5214471"/>
              <a:gd name="connsiteY3" fmla="*/ 2080555 h 2080555"/>
              <a:gd name="connsiteX4" fmla="*/ 0 w 5214471"/>
              <a:gd name="connsiteY4" fmla="*/ 144178 h 2080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4471" h="2080555">
                <a:moveTo>
                  <a:pt x="0" y="144178"/>
                </a:moveTo>
                <a:lnTo>
                  <a:pt x="4630266" y="0"/>
                </a:lnTo>
                <a:lnTo>
                  <a:pt x="5214471" y="2080555"/>
                </a:lnTo>
                <a:lnTo>
                  <a:pt x="0" y="2080555"/>
                </a:lnTo>
                <a:lnTo>
                  <a:pt x="0" y="144178"/>
                </a:lnTo>
                <a:close/>
              </a:path>
            </a:pathLst>
          </a:custGeom>
          <a:solidFill>
            <a:srgbClr val="855E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 descr="Dibujo en blanco y negro&#10;&#10;El contenido generado por IA puede ser incorrecto.">
            <a:extLst>
              <a:ext uri="{FF2B5EF4-FFF2-40B4-BE49-F238E27FC236}">
                <a16:creationId xmlns:a16="http://schemas.microsoft.com/office/drawing/2014/main" id="{5E7BC419-F7B0-E08B-C6B9-45CDB73310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8" t="33856" r="39507" b="16790"/>
          <a:stretch/>
        </p:blipFill>
        <p:spPr>
          <a:xfrm>
            <a:off x="-388770" y="312669"/>
            <a:ext cx="1377415" cy="174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4341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AA3E4-2254-32E2-B4CD-84B61BDCA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6">
            <a:extLst>
              <a:ext uri="{FF2B5EF4-FFF2-40B4-BE49-F238E27FC236}">
                <a16:creationId xmlns:a16="http://schemas.microsoft.com/office/drawing/2014/main" id="{C27CADAF-ED92-6F99-CFC2-FC83AA5FA143}"/>
              </a:ext>
            </a:extLst>
          </p:cNvPr>
          <p:cNvSpPr/>
          <p:nvPr/>
        </p:nvSpPr>
        <p:spPr>
          <a:xfrm rot="16200000" flipV="1">
            <a:off x="-3223367" y="3219765"/>
            <a:ext cx="6857999" cy="418467"/>
          </a:xfrm>
          <a:custGeom>
            <a:avLst/>
            <a:gdLst>
              <a:gd name="connsiteX0" fmla="*/ 0 w 5214471"/>
              <a:gd name="connsiteY0" fmla="*/ 0 h 1936377"/>
              <a:gd name="connsiteX1" fmla="*/ 5214471 w 5214471"/>
              <a:gd name="connsiteY1" fmla="*/ 0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3504204 w 5214471"/>
              <a:gd name="connsiteY1" fmla="*/ 0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4440878 w 5214471"/>
              <a:gd name="connsiteY1" fmla="*/ 24204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4642891 w 5214471"/>
              <a:gd name="connsiteY1" fmla="*/ 192580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0 h 1936377"/>
              <a:gd name="connsiteX1" fmla="*/ 4642891 w 5214471"/>
              <a:gd name="connsiteY1" fmla="*/ 24198 h 1936377"/>
              <a:gd name="connsiteX2" fmla="*/ 5214471 w 5214471"/>
              <a:gd name="connsiteY2" fmla="*/ 1936377 h 1936377"/>
              <a:gd name="connsiteX3" fmla="*/ 0 w 5214471"/>
              <a:gd name="connsiteY3" fmla="*/ 1936377 h 1936377"/>
              <a:gd name="connsiteX4" fmla="*/ 0 w 5214471"/>
              <a:gd name="connsiteY4" fmla="*/ 0 h 1936377"/>
              <a:gd name="connsiteX0" fmla="*/ 0 w 5214471"/>
              <a:gd name="connsiteY0" fmla="*/ 312560 h 2248937"/>
              <a:gd name="connsiteX1" fmla="*/ 4642891 w 5214471"/>
              <a:gd name="connsiteY1" fmla="*/ 0 h 2248937"/>
              <a:gd name="connsiteX2" fmla="*/ 5214471 w 5214471"/>
              <a:gd name="connsiteY2" fmla="*/ 2248937 h 2248937"/>
              <a:gd name="connsiteX3" fmla="*/ 0 w 5214471"/>
              <a:gd name="connsiteY3" fmla="*/ 2248937 h 2248937"/>
              <a:gd name="connsiteX4" fmla="*/ 0 w 5214471"/>
              <a:gd name="connsiteY4" fmla="*/ 312560 h 2248937"/>
              <a:gd name="connsiteX0" fmla="*/ 0 w 5214471"/>
              <a:gd name="connsiteY0" fmla="*/ 144178 h 2080555"/>
              <a:gd name="connsiteX1" fmla="*/ 4630266 w 5214471"/>
              <a:gd name="connsiteY1" fmla="*/ 0 h 2080555"/>
              <a:gd name="connsiteX2" fmla="*/ 5214471 w 5214471"/>
              <a:gd name="connsiteY2" fmla="*/ 2080555 h 2080555"/>
              <a:gd name="connsiteX3" fmla="*/ 0 w 5214471"/>
              <a:gd name="connsiteY3" fmla="*/ 2080555 h 2080555"/>
              <a:gd name="connsiteX4" fmla="*/ 0 w 5214471"/>
              <a:gd name="connsiteY4" fmla="*/ 144178 h 2080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4471" h="2080555">
                <a:moveTo>
                  <a:pt x="0" y="144178"/>
                </a:moveTo>
                <a:lnTo>
                  <a:pt x="4630266" y="0"/>
                </a:lnTo>
                <a:lnTo>
                  <a:pt x="5214471" y="2080555"/>
                </a:lnTo>
                <a:lnTo>
                  <a:pt x="0" y="2080555"/>
                </a:lnTo>
                <a:lnTo>
                  <a:pt x="0" y="144178"/>
                </a:lnTo>
                <a:close/>
              </a:path>
            </a:pathLst>
          </a:custGeom>
          <a:solidFill>
            <a:srgbClr val="855E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Imagen 3" descr="Dibujo en blanco y negro&#10;&#10;El contenido generado por IA puede ser incorrecto.">
            <a:extLst>
              <a:ext uri="{FF2B5EF4-FFF2-40B4-BE49-F238E27FC236}">
                <a16:creationId xmlns:a16="http://schemas.microsoft.com/office/drawing/2014/main" id="{9112D5A9-7405-7AF2-9E90-B74D79A52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8" t="33856" r="39507" b="16790"/>
          <a:stretch/>
        </p:blipFill>
        <p:spPr>
          <a:xfrm>
            <a:off x="-388770" y="312669"/>
            <a:ext cx="1377415" cy="1742538"/>
          </a:xfrm>
          <a:prstGeom prst="rect">
            <a:avLst/>
          </a:prstGeom>
        </p:spPr>
      </p:pic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1D2DC953-710F-D766-3222-28638BACB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967" y="1490506"/>
            <a:ext cx="2536546" cy="162146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2F1AD00-2B89-7270-DA29-BF706E2DB63C}"/>
              </a:ext>
            </a:extLst>
          </p:cNvPr>
          <p:cNvSpPr txBox="1"/>
          <p:nvPr/>
        </p:nvSpPr>
        <p:spPr>
          <a:xfrm>
            <a:off x="609677" y="3827312"/>
            <a:ext cx="82760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b="1" dirty="0"/>
              <a:t>C.E. Cecilia Hernández Cruz</a:t>
            </a:r>
          </a:p>
          <a:p>
            <a:pPr algn="ctr"/>
            <a:r>
              <a:rPr lang="es-MX" sz="2000" b="1" dirty="0"/>
              <a:t>Presidenta de la Comisión de Organización Electoral y Geoestadística</a:t>
            </a:r>
          </a:p>
        </p:txBody>
      </p:sp>
    </p:spTree>
    <p:extLst>
      <p:ext uri="{BB962C8B-B14F-4D97-AF65-F5344CB8AC3E}">
        <p14:creationId xmlns:p14="http://schemas.microsoft.com/office/powerpoint/2010/main" val="1641981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E9F0AD35-1872-56A1-36D4-D150591836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r="21174" b="12381"/>
          <a:stretch/>
        </p:blipFill>
        <p:spPr>
          <a:xfrm>
            <a:off x="-21943" y="0"/>
            <a:ext cx="9165943" cy="682091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F852302-2589-87BE-D899-B65BB5ADC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726" y="2236558"/>
            <a:ext cx="3788230" cy="1325563"/>
          </a:xfrm>
        </p:spPr>
        <p:txBody>
          <a:bodyPr>
            <a:normAutofit/>
          </a:bodyPr>
          <a:lstStyle/>
          <a:p>
            <a:r>
              <a:rPr lang="es-MX" sz="3600" b="1" i="0" u="none" strike="noStrike" baseline="0" dirty="0">
                <a:solidFill>
                  <a:srgbClr val="6F2F9F"/>
                </a:solidFill>
                <a:latin typeface="Calibri" panose="020F0502020204030204" pitchFamily="34" charset="0"/>
              </a:rPr>
              <a:t>Objetivo general</a:t>
            </a:r>
            <a:endParaRPr lang="es-MX" sz="36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7B42A9-EC3C-30CE-F571-B204833BD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3410455"/>
            <a:ext cx="7609115" cy="311240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Establecer el marco normativo a partir del cual las comisiones del Consejo General y las áreas ejecutivas, técnicas y desconcentradas del Instituto Electoral, en los temas que correspondan al ámbito de su competencia, realizarán la preparación y desarrollo de las Consultas a los Pueblos y Barrios Originarios y Comunidades Indígenas y Afromexicanas en la Ciudad de México. 	</a:t>
            </a:r>
          </a:p>
          <a:p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1201773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829A3963-D4BB-3B18-5033-C1CDF1C9D7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2" r="16635" b="10000"/>
          <a:stretch/>
        </p:blipFill>
        <p:spPr>
          <a:xfrm>
            <a:off x="0" y="-1"/>
            <a:ext cx="9144000" cy="6819335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3C5C52-7A28-EF81-514D-D7CF048B9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73273"/>
            <a:ext cx="7886700" cy="258927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s-MX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derecho a la consulta tiene un doble carácter: es un derecho humano colectivo de los pueblos indígenas, íntimamente vinculado con su derecho a la libre determinación, y a la vez un instrumento central para garantizar la realización de un amplio conjunto de derechos reconocidos tanto en el ámbito internacional, como en el nacional.</a:t>
            </a:r>
            <a:endParaRPr lang="es-MX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lnSpc>
                <a:spcPct val="107000"/>
              </a:lnSpc>
              <a:spcAft>
                <a:spcPts val="800"/>
              </a:spcAft>
              <a:buNone/>
            </a:pPr>
            <a:r>
              <a:rPr lang="es-MX" sz="19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                </a:t>
            </a:r>
            <a:r>
              <a:rPr lang="es-MX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Oficina en México del Alto Comisionado de las Naciones Unidas para los Derechos Humanos</a:t>
            </a:r>
            <a:r>
              <a:rPr lang="es-MX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s-MX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52FE587-33CC-F765-627F-4B1E6341A659}"/>
              </a:ext>
            </a:extLst>
          </p:cNvPr>
          <p:cNvSpPr txBox="1"/>
          <p:nvPr/>
        </p:nvSpPr>
        <p:spPr>
          <a:xfrm>
            <a:off x="628650" y="3878314"/>
            <a:ext cx="7886699" cy="2151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artículo 2º</a:t>
            </a:r>
            <a:r>
              <a:rPr lang="es-MX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apartado C de </a:t>
            </a:r>
            <a:r>
              <a:rPr lang="es-MX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Constitución Política de los Estados Unidos Mexicanos</a:t>
            </a:r>
            <a:r>
              <a:rPr lang="es-MX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“… </a:t>
            </a:r>
            <a:r>
              <a:rPr lang="es-MX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reconoce a los pueblos y comunidades afromexicanas, cualquiera que sea su autodenominación, como parte de la composición pluricultural de la Nación…”</a:t>
            </a:r>
            <a:r>
              <a:rPr lang="es-MX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y, por ello, a fin de garantizar su libre determinación, autonomía, desarrollo e inclusión social, también gozarán de los derechos de la población con identidad indígena, en los términos que establecen las leyes, como lo es el Derecho de Consulta.</a:t>
            </a:r>
            <a:endParaRPr lang="es-MX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38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DA4E8D19-2657-809C-8818-320327C574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2" r="16635" b="10000"/>
          <a:stretch/>
        </p:blipFill>
        <p:spPr>
          <a:xfrm>
            <a:off x="0" y="-1"/>
            <a:ext cx="9144000" cy="681933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1FAACE7-50ED-642A-5864-872C47B86F22}"/>
              </a:ext>
            </a:extLst>
          </p:cNvPr>
          <p:cNvSpPr txBox="1"/>
          <p:nvPr/>
        </p:nvSpPr>
        <p:spPr>
          <a:xfrm>
            <a:off x="302073" y="1108389"/>
            <a:ext cx="3020785" cy="248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MX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s-MX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Tus instancias representativas y autoridades tradicionales le pueden </a:t>
            </a:r>
            <a:r>
              <a:rPr lang="es-MX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solicitar</a:t>
            </a:r>
            <a:r>
              <a:rPr lang="es-MX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una Consulta al Instituto Electoral, al tomar conocimiento de una medida, proyecto o actividad electoral o de participación ciudadana que haya sido propuesta por este Instituto y que consideren les pudiera causar algún grado de afectación.</a:t>
            </a:r>
            <a:endParaRPr lang="es-MX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6677C76-3F91-B2D1-F83E-4AB7A572412F}"/>
              </a:ext>
            </a:extLst>
          </p:cNvPr>
          <p:cNvSpPr txBox="1"/>
          <p:nvPr/>
        </p:nvSpPr>
        <p:spPr>
          <a:xfrm>
            <a:off x="3213802" y="5871012"/>
            <a:ext cx="5554069" cy="871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MX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s-MX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te convocará con anticipación </a:t>
            </a:r>
            <a:r>
              <a:rPr lang="es-MX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asambleas comunitarias e informativas, así como a reuniones de trabajo organizadas por el Instituto Electoral y/o en conjunto contigo.</a:t>
            </a:r>
            <a:endParaRPr lang="es-MX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1588419-DFD9-3277-DCDE-BE8F1AFBEF17}"/>
              </a:ext>
            </a:extLst>
          </p:cNvPr>
          <p:cNvSpPr txBox="1"/>
          <p:nvPr/>
        </p:nvSpPr>
        <p:spPr>
          <a:xfrm>
            <a:off x="6482443" y="3309108"/>
            <a:ext cx="2521017" cy="248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MX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s-MX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Podrás </a:t>
            </a:r>
            <a:r>
              <a:rPr lang="es-MX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participar en la Consulta</a:t>
            </a:r>
            <a:r>
              <a:rPr lang="es-MX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sobre la propuesta medida, proyecto o actividad del Instituto Electoral que organicen las personas de tu pueblo, barrio o comunidad que te representan o quienes sean tus autoridades tradicionales, </a:t>
            </a:r>
            <a:r>
              <a:rPr lang="es-MX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 injerencia de alguna otra autoridad.</a:t>
            </a:r>
            <a:endParaRPr lang="es-MX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5E884FD-1733-6A57-3A83-2EB130BEDA63}"/>
              </a:ext>
            </a:extLst>
          </p:cNvPr>
          <p:cNvSpPr txBox="1"/>
          <p:nvPr/>
        </p:nvSpPr>
        <p:spPr>
          <a:xfrm>
            <a:off x="6684989" y="1169285"/>
            <a:ext cx="2303885" cy="2023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MX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s-MX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Recibirás </a:t>
            </a:r>
            <a:r>
              <a:rPr lang="es-MX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información clara y sencilla </a:t>
            </a:r>
            <a:r>
              <a:rPr lang="es-MX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(convocatorias, órdenes del día, programa de las reuniones, documentos sobre la medida, actividad o proyecto que se propongan, etcétera).</a:t>
            </a:r>
            <a:endParaRPr lang="es-MX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 descr="Imagen que contiene Texto&#10;&#10;Descripción generada automáticamente">
            <a:extLst>
              <a:ext uri="{FF2B5EF4-FFF2-40B4-BE49-F238E27FC236}">
                <a16:creationId xmlns:a16="http://schemas.microsoft.com/office/drawing/2014/main" id="{E0DE646F-955A-D444-7B59-C5BFCFD381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19"/>
          <a:stretch/>
        </p:blipFill>
        <p:spPr>
          <a:xfrm>
            <a:off x="2914262" y="1133136"/>
            <a:ext cx="3976777" cy="1299989"/>
          </a:xfrm>
          <a:prstGeom prst="rect">
            <a:avLst/>
          </a:prstGeom>
        </p:spPr>
      </p:pic>
      <p:pic>
        <p:nvPicPr>
          <p:cNvPr id="12" name="Imagen 11" descr="Imagen que contiene Texto&#10;&#10;Descripción generada automáticamente">
            <a:extLst>
              <a:ext uri="{FF2B5EF4-FFF2-40B4-BE49-F238E27FC236}">
                <a16:creationId xmlns:a16="http://schemas.microsoft.com/office/drawing/2014/main" id="{59BA3156-7DEE-2442-A61F-63ED55BFF8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6"/>
          <a:stretch/>
        </p:blipFill>
        <p:spPr>
          <a:xfrm>
            <a:off x="2738540" y="2382899"/>
            <a:ext cx="3770727" cy="327590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ED1F073-F6B2-C17A-40FE-2AA46BB8172B}"/>
              </a:ext>
            </a:extLst>
          </p:cNvPr>
          <p:cNvSpPr txBox="1"/>
          <p:nvPr/>
        </p:nvSpPr>
        <p:spPr>
          <a:xfrm>
            <a:off x="302073" y="3731459"/>
            <a:ext cx="2647189" cy="248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07000"/>
              </a:lnSpc>
            </a:pPr>
            <a:r>
              <a:rPr lang="es-MX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MX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MX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s-MX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 permitirá ponerte de acuerdo con las autoridades del Instituto Electoral sobre </a:t>
            </a:r>
            <a:r>
              <a:rPr lang="es-MX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forma en la que se realizará la Consulta</a:t>
            </a:r>
            <a:r>
              <a:rPr lang="es-MX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la cual se podrá llevar a cabo, preferentemente, en algún lugar ubicado en el territorio de tu propio pueblo o comunidad.</a:t>
            </a:r>
            <a:endParaRPr lang="es-MX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827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11CEEDF7-2593-0E4B-8EA1-CE682457F8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2" r="16635" b="10000"/>
          <a:stretch/>
        </p:blipFill>
        <p:spPr>
          <a:xfrm>
            <a:off x="0" y="-1"/>
            <a:ext cx="9144000" cy="6819335"/>
          </a:xfrm>
          <a:prstGeom prst="rect">
            <a:avLst/>
          </a:prstGeom>
        </p:spPr>
      </p:pic>
      <p:pic>
        <p:nvPicPr>
          <p:cNvPr id="11" name="Imagen 10" descr="Imagen que contiene Texto&#10;&#10;Descripción generada automáticamente">
            <a:extLst>
              <a:ext uri="{FF2B5EF4-FFF2-40B4-BE49-F238E27FC236}">
                <a16:creationId xmlns:a16="http://schemas.microsoft.com/office/drawing/2014/main" id="{144121BA-881D-2BF5-D92C-166CE68FC3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19"/>
          <a:stretch/>
        </p:blipFill>
        <p:spPr>
          <a:xfrm>
            <a:off x="2914262" y="1133136"/>
            <a:ext cx="3976777" cy="1299989"/>
          </a:xfrm>
          <a:prstGeom prst="rect">
            <a:avLst/>
          </a:prstGeom>
        </p:spPr>
      </p:pic>
      <p:pic>
        <p:nvPicPr>
          <p:cNvPr id="13" name="Imagen 12" descr="Imagen que contiene Texto&#10;&#10;Descripción generada automáticamente">
            <a:extLst>
              <a:ext uri="{FF2B5EF4-FFF2-40B4-BE49-F238E27FC236}">
                <a16:creationId xmlns:a16="http://schemas.microsoft.com/office/drawing/2014/main" id="{7BEAEE01-4E85-091C-E29E-6E5C84C7C9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6"/>
          <a:stretch/>
        </p:blipFill>
        <p:spPr>
          <a:xfrm>
            <a:off x="2738540" y="2382899"/>
            <a:ext cx="3770727" cy="327590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81A661C-DE32-72BA-343E-BBA9D23ADA39}"/>
              </a:ext>
            </a:extLst>
          </p:cNvPr>
          <p:cNvSpPr txBox="1"/>
          <p:nvPr/>
        </p:nvSpPr>
        <p:spPr>
          <a:xfrm>
            <a:off x="310240" y="1950161"/>
            <a:ext cx="3151417" cy="11015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MX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s-MX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Podrás </a:t>
            </a:r>
            <a:r>
              <a:rPr lang="es-MX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participar, opinar, realizar observaciones, proponer soluciones y decidir </a:t>
            </a:r>
            <a:r>
              <a:rPr lang="es-MX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forma libre en las asambleas y reuniones.</a:t>
            </a:r>
            <a:endParaRPr lang="es-MX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A84956C-D9FB-4583-FCB6-785DD0A60C7F}"/>
              </a:ext>
            </a:extLst>
          </p:cNvPr>
          <p:cNvSpPr txBox="1"/>
          <p:nvPr/>
        </p:nvSpPr>
        <p:spPr>
          <a:xfrm>
            <a:off x="310240" y="3442276"/>
            <a:ext cx="2824846" cy="1332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MX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</a:t>
            </a:r>
            <a:r>
              <a:rPr lang="es-MX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respetará la </a:t>
            </a:r>
            <a:r>
              <a:rPr lang="es-MX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libre determinación, autonomía, usos y costumbres, normas y forma en la que te organizas</a:t>
            </a:r>
            <a:r>
              <a:rPr lang="es-MX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tu pueblo, barrio o comunidad.</a:t>
            </a:r>
            <a:endParaRPr lang="es-MX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1524AA7-CD22-1A81-8320-B3B540F55E85}"/>
              </a:ext>
            </a:extLst>
          </p:cNvPr>
          <p:cNvSpPr txBox="1"/>
          <p:nvPr/>
        </p:nvSpPr>
        <p:spPr>
          <a:xfrm>
            <a:off x="1422916" y="5682528"/>
            <a:ext cx="7231226" cy="11015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MX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</a:t>
            </a:r>
            <a:r>
              <a:rPr lang="es-MX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Instituto Electoral podrá integrar un </a:t>
            </a:r>
            <a:r>
              <a:rPr lang="es-MX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Comité Técnico </a:t>
            </a:r>
            <a:r>
              <a:rPr lang="es-MX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apoye los trabajos de la Consulta y asignará personal que te oriente, que te asesore, que atienda tus consultas específicas y que resuelva tus dudas sobre la medida, actividad o proyecto que se propone realizar.</a:t>
            </a:r>
            <a:endParaRPr lang="es-MX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3D9183E-351E-C526-CF6A-9003163C2BDC}"/>
              </a:ext>
            </a:extLst>
          </p:cNvPr>
          <p:cNvSpPr txBox="1"/>
          <p:nvPr/>
        </p:nvSpPr>
        <p:spPr>
          <a:xfrm>
            <a:off x="6509267" y="3566262"/>
            <a:ext cx="2506436" cy="2023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MX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9. </a:t>
            </a:r>
            <a:r>
              <a:rPr lang="es-MX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</a:t>
            </a:r>
            <a:r>
              <a:rPr lang="es-MX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analizarán las observaciones y propuestas que realices</a:t>
            </a:r>
            <a:r>
              <a:rPr lang="es-MX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se te informará los términos en los que se atenderán las que se consideren procedentes o los motivos por lo que no fue posible su atención.</a:t>
            </a:r>
            <a:endParaRPr lang="es-MX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F26F7A4-EDCF-CA45-48EB-DEEF379FE363}"/>
              </a:ext>
            </a:extLst>
          </p:cNvPr>
          <p:cNvSpPr txBox="1"/>
          <p:nvPr/>
        </p:nvSpPr>
        <p:spPr>
          <a:xfrm>
            <a:off x="6509267" y="1199195"/>
            <a:ext cx="2426347" cy="2254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MX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 </a:t>
            </a:r>
            <a:r>
              <a:rPr lang="es-MX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Podrás </a:t>
            </a:r>
            <a:r>
              <a:rPr lang="es-MX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expresar tu acuerdo o rechazo a la propuesta de medida, actividad o proyecto </a:t>
            </a:r>
            <a:r>
              <a:rPr lang="es-MX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 Instituto Electoral, así como conocer la forma en la que el Instituto Electoral, en su caso, tomó la decisión respectiva.</a:t>
            </a:r>
            <a:endParaRPr lang="es-MX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396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677DE80B-3F16-3BBD-C397-4EF6654997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2" r="16635" b="10000"/>
          <a:stretch/>
        </p:blipFill>
        <p:spPr>
          <a:xfrm>
            <a:off x="0" y="-1"/>
            <a:ext cx="9144000" cy="6819335"/>
          </a:xfrm>
          <a:prstGeom prst="rect">
            <a:avLst/>
          </a:prstGeom>
        </p:spPr>
      </p:pic>
      <p:pic>
        <p:nvPicPr>
          <p:cNvPr id="9" name="Imagen 8" descr="Imagen que contiene Texto&#10;&#10;Descripción generada automáticamente">
            <a:extLst>
              <a:ext uri="{FF2B5EF4-FFF2-40B4-BE49-F238E27FC236}">
                <a16:creationId xmlns:a16="http://schemas.microsoft.com/office/drawing/2014/main" id="{25939D3F-448F-7975-3870-49E76AB4A3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19"/>
          <a:stretch/>
        </p:blipFill>
        <p:spPr>
          <a:xfrm>
            <a:off x="2907073" y="1015437"/>
            <a:ext cx="3976777" cy="1299989"/>
          </a:xfrm>
          <a:prstGeom prst="rect">
            <a:avLst/>
          </a:prstGeom>
        </p:spPr>
      </p:pic>
      <p:pic>
        <p:nvPicPr>
          <p:cNvPr id="10" name="Imagen 9" descr="Imagen que contiene Texto&#10;&#10;Descripción generada automáticamente">
            <a:extLst>
              <a:ext uri="{FF2B5EF4-FFF2-40B4-BE49-F238E27FC236}">
                <a16:creationId xmlns:a16="http://schemas.microsoft.com/office/drawing/2014/main" id="{66B7E495-A312-C1F7-FB92-A6A5A6792F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6"/>
          <a:stretch/>
        </p:blipFill>
        <p:spPr>
          <a:xfrm>
            <a:off x="2738540" y="2305599"/>
            <a:ext cx="3770727" cy="327590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A9079A1-FE00-8ADC-A78B-3279F005312F}"/>
              </a:ext>
            </a:extLst>
          </p:cNvPr>
          <p:cNvSpPr txBox="1"/>
          <p:nvPr/>
        </p:nvSpPr>
        <p:spPr>
          <a:xfrm>
            <a:off x="646923" y="1670313"/>
            <a:ext cx="2816679" cy="1332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MX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 </a:t>
            </a:r>
            <a:r>
              <a:rPr lang="es-MX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Podrás proponer la forma en la que quieras que se proporcione </a:t>
            </a:r>
            <a:r>
              <a:rPr lang="es-MX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seguimiento a la actividad</a:t>
            </a:r>
            <a:r>
              <a:rPr lang="es-MX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proyecto o medida que se apruebe.</a:t>
            </a:r>
            <a:endParaRPr lang="es-MX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CC9B098-9F2F-DC72-C25B-EB8697ACFF70}"/>
              </a:ext>
            </a:extLst>
          </p:cNvPr>
          <p:cNvSpPr txBox="1"/>
          <p:nvPr/>
        </p:nvSpPr>
        <p:spPr>
          <a:xfrm>
            <a:off x="304214" y="3282770"/>
            <a:ext cx="2602860" cy="1793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MX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 </a:t>
            </a:r>
            <a:r>
              <a:rPr lang="es-MX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el proceso de Consulta </a:t>
            </a:r>
            <a:r>
              <a:rPr lang="es-MX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invitará </a:t>
            </a:r>
            <a:r>
              <a:rPr lang="es-MX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una persona representante de la </a:t>
            </a:r>
            <a:r>
              <a:rPr lang="es-MX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Comisión de Derechos Humanos de la Ciudad de México </a:t>
            </a:r>
            <a:r>
              <a:rPr lang="es-MX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vigilará que se respeten tus derechos.</a:t>
            </a:r>
            <a:endParaRPr lang="es-MX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9A22A49-C357-676A-3340-0230B0222A12}"/>
              </a:ext>
            </a:extLst>
          </p:cNvPr>
          <p:cNvSpPr txBox="1"/>
          <p:nvPr/>
        </p:nvSpPr>
        <p:spPr>
          <a:xfrm>
            <a:off x="2256741" y="5910847"/>
            <a:ext cx="4627109" cy="640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MX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13. </a:t>
            </a:r>
            <a:r>
              <a:rPr lang="es-MX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Podrán participar y observar </a:t>
            </a:r>
            <a:r>
              <a:rPr lang="es-MX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otras instituciones </a:t>
            </a:r>
            <a:r>
              <a:rPr lang="es-MX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atiendan temas relacionados con la Consulta.</a:t>
            </a:r>
            <a:endParaRPr lang="es-MX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363C931-9AFA-F530-E8A6-6C2C0F85698F}"/>
              </a:ext>
            </a:extLst>
          </p:cNvPr>
          <p:cNvSpPr txBox="1"/>
          <p:nvPr/>
        </p:nvSpPr>
        <p:spPr>
          <a:xfrm>
            <a:off x="6560887" y="3585071"/>
            <a:ext cx="2401267" cy="2023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MX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14. </a:t>
            </a:r>
            <a:r>
              <a:rPr lang="es-MX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desarrollo de las asambleas y reuniones quedará registrado por escrito en un </a:t>
            </a:r>
            <a:r>
              <a:rPr lang="es-MX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acta o minuta </a:t>
            </a:r>
            <a:r>
              <a:rPr lang="es-MX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de forma obligatoria será firmada por las autoridades del Instituto Electoral.</a:t>
            </a:r>
            <a:endParaRPr lang="es-MX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A19F6C9-C6B5-4D57-60E6-3CC28BD6E0F2}"/>
              </a:ext>
            </a:extLst>
          </p:cNvPr>
          <p:cNvSpPr txBox="1"/>
          <p:nvPr/>
        </p:nvSpPr>
        <p:spPr>
          <a:xfrm>
            <a:off x="6509268" y="1321485"/>
            <a:ext cx="2449286" cy="1793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MX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15. </a:t>
            </a:r>
            <a:r>
              <a:rPr lang="es-MX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te encuentras inconforme con el resultado de la Consulta podrás interponer</a:t>
            </a:r>
            <a:r>
              <a:rPr lang="es-MX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medios de impugnación </a:t>
            </a:r>
            <a:r>
              <a:rPr lang="es-MX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ante las autoridades competentes, tal y como es tu derecho.</a:t>
            </a:r>
            <a:endParaRPr lang="es-MX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998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A1264EDD-78E0-FA70-8A1C-BF2CAEB448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2" r="16635" b="10000"/>
          <a:stretch/>
        </p:blipFill>
        <p:spPr>
          <a:xfrm>
            <a:off x="0" y="-1"/>
            <a:ext cx="9144000" cy="681933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F1DE717-DC81-7A30-0DE3-070E3435A560}"/>
              </a:ext>
            </a:extLst>
          </p:cNvPr>
          <p:cNvSpPr txBox="1"/>
          <p:nvPr/>
        </p:nvSpPr>
        <p:spPr>
          <a:xfrm>
            <a:off x="1958421" y="1323503"/>
            <a:ext cx="5227159" cy="1204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0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Elementos esenciales de la Consulta</a:t>
            </a:r>
            <a:endParaRPr lang="es-MX" sz="18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es-MX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 consultas deberán contar, al menos, </a:t>
            </a:r>
          </a:p>
          <a:p>
            <a:pPr algn="ctr">
              <a:spcAft>
                <a:spcPts val="800"/>
              </a:spcAft>
            </a:pPr>
            <a:r>
              <a:rPr lang="es-MX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lang="es-MX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siete elementos esenciales</a:t>
            </a:r>
            <a:r>
              <a:rPr lang="es-MX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s-MX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62F220C-482C-0324-337B-DF8B563FA7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421" y="2773176"/>
            <a:ext cx="5227159" cy="35177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65832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4359</TotalTime>
  <Words>3226</Words>
  <Application>Microsoft Office PowerPoint</Application>
  <PresentationFormat>Presentación en pantalla (4:3)</PresentationFormat>
  <Paragraphs>240</Paragraphs>
  <Slides>34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34</vt:i4>
      </vt:variant>
    </vt:vector>
  </HeadingPairs>
  <TitlesOfParts>
    <vt:vector size="45" baseType="lpstr">
      <vt:lpstr>Abadi</vt:lpstr>
      <vt:lpstr>Aptos</vt:lpstr>
      <vt:lpstr>Aptos Display</vt:lpstr>
      <vt:lpstr>Arial</vt:lpstr>
      <vt:lpstr>Arial-BoldMT</vt:lpstr>
      <vt:lpstr>ArialMT</vt:lpstr>
      <vt:lpstr>Calibri</vt:lpstr>
      <vt:lpstr>Courier New</vt:lpstr>
      <vt:lpstr>Wingdings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Objetivo general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PLAN GENERAL DE TRABAJO PARA LA REALIZACIÓN DE CONSULTAS A GRUPOS DE ATENCIÓN PRIORITARIA DE LA CIUDAD DE MÉXICO Y LA IMPLEMENTACIÓN DE ACCIONES AFIRMATIVAS EN MATERIA DE POSTULACIÓN DE CANDIDATURAS EN EL PROCESO ELECTORAL LOCAL ORDINARIO 2026-2027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Tetlalzintli Carlos Rodriguez Trinidad</dc:creator>
  <cp:lastModifiedBy>Susana Hernández Polo</cp:lastModifiedBy>
  <cp:revision>67</cp:revision>
  <cp:lastPrinted>2025-07-23T22:34:16Z</cp:lastPrinted>
  <dcterms:created xsi:type="dcterms:W3CDTF">2025-02-20T15:58:35Z</dcterms:created>
  <dcterms:modified xsi:type="dcterms:W3CDTF">2025-07-25T02:16:53Z</dcterms:modified>
</cp:coreProperties>
</file>