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273" r:id="rId3"/>
    <p:sldId id="282" r:id="rId4"/>
    <p:sldId id="272" r:id="rId5"/>
    <p:sldId id="270" r:id="rId6"/>
    <p:sldId id="283" r:id="rId7"/>
    <p:sldId id="268" r:id="rId8"/>
    <p:sldId id="275" r:id="rId9"/>
    <p:sldId id="286" r:id="rId10"/>
    <p:sldId id="274" r:id="rId11"/>
    <p:sldId id="288" r:id="rId12"/>
    <p:sldId id="284" r:id="rId13"/>
    <p:sldId id="264" r:id="rId14"/>
    <p:sldId id="277" r:id="rId15"/>
    <p:sldId id="293" r:id="rId16"/>
    <p:sldId id="266" r:id="rId17"/>
    <p:sldId id="280" r:id="rId18"/>
    <p:sldId id="295" r:id="rId19"/>
    <p:sldId id="297" r:id="rId20"/>
    <p:sldId id="287" r:id="rId21"/>
    <p:sldId id="290" r:id="rId22"/>
    <p:sldId id="298" r:id="rId23"/>
    <p:sldId id="292" r:id="rId24"/>
    <p:sldId id="299" r:id="rId25"/>
    <p:sldId id="302" r:id="rId26"/>
    <p:sldId id="301" r:id="rId27"/>
    <p:sldId id="289" r:id="rId28"/>
    <p:sldId id="303" r:id="rId29"/>
    <p:sldId id="271" r:id="rId30"/>
  </p:sldIdLst>
  <p:sldSz cx="12192000" cy="6858000"/>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C1D7D-CC89-40C2-8CEF-82BCABA522E2}" type="doc">
      <dgm:prSet loTypeId="urn:microsoft.com/office/officeart/2005/8/layout/matrix3" loCatId="matrix" qsTypeId="urn:microsoft.com/office/officeart/2005/8/quickstyle/simple1" qsCatId="simple" csTypeId="urn:microsoft.com/office/officeart/2005/8/colors/accent5_5" csCatId="accent5" phldr="1"/>
      <dgm:spPr/>
      <dgm:t>
        <a:bodyPr/>
        <a:lstStyle/>
        <a:p>
          <a:endParaRPr lang="es-MX"/>
        </a:p>
      </dgm:t>
    </dgm:pt>
    <dgm:pt modelId="{87E2CCF9-9C89-40B7-8B06-AB3421A59371}">
      <dgm:prSet phldrT="[Texto]"/>
      <dgm:spPr/>
      <dgm:t>
        <a:bodyPr/>
        <a:lstStyle/>
        <a:p>
          <a:r>
            <a:rPr lang="es-MX" b="1" dirty="0"/>
            <a:t>Temporales</a:t>
          </a:r>
        </a:p>
      </dgm:t>
    </dgm:pt>
    <dgm:pt modelId="{4789D9DA-D66C-4CE1-8830-1953FF23C678}" type="parTrans" cxnId="{BFD9DDF0-9587-47B3-AAC1-7033E61F664A}">
      <dgm:prSet/>
      <dgm:spPr/>
      <dgm:t>
        <a:bodyPr/>
        <a:lstStyle/>
        <a:p>
          <a:endParaRPr lang="es-MX"/>
        </a:p>
      </dgm:t>
    </dgm:pt>
    <dgm:pt modelId="{C3DC0FD3-6768-4F5A-9111-F7075D929FDD}" type="sibTrans" cxnId="{BFD9DDF0-9587-47B3-AAC1-7033E61F664A}">
      <dgm:prSet/>
      <dgm:spPr/>
      <dgm:t>
        <a:bodyPr/>
        <a:lstStyle/>
        <a:p>
          <a:endParaRPr lang="es-MX"/>
        </a:p>
      </dgm:t>
    </dgm:pt>
    <dgm:pt modelId="{846D3BAA-C49F-4617-9E59-5871280DC7F1}">
      <dgm:prSet phldrT="[Texto]"/>
      <dgm:spPr/>
      <dgm:t>
        <a:bodyPr/>
        <a:lstStyle/>
        <a:p>
          <a:r>
            <a:rPr lang="es-MX" b="1" dirty="0"/>
            <a:t>Proporcionales</a:t>
          </a:r>
        </a:p>
      </dgm:t>
    </dgm:pt>
    <dgm:pt modelId="{0670F28D-492F-4C26-94E4-46EA2294746B}" type="parTrans" cxnId="{69A38CD7-FC13-4E1F-92B0-7B53D66D23C2}">
      <dgm:prSet/>
      <dgm:spPr/>
      <dgm:t>
        <a:bodyPr/>
        <a:lstStyle/>
        <a:p>
          <a:endParaRPr lang="es-MX"/>
        </a:p>
      </dgm:t>
    </dgm:pt>
    <dgm:pt modelId="{C3CF598F-A3A8-41B7-BA04-5E9F30525269}" type="sibTrans" cxnId="{69A38CD7-FC13-4E1F-92B0-7B53D66D23C2}">
      <dgm:prSet/>
      <dgm:spPr/>
      <dgm:t>
        <a:bodyPr/>
        <a:lstStyle/>
        <a:p>
          <a:endParaRPr lang="es-MX"/>
        </a:p>
      </dgm:t>
    </dgm:pt>
    <dgm:pt modelId="{BE0BF79B-593B-4E4A-A238-C42EAEDCAFA7}">
      <dgm:prSet phldrT="[Texto]"/>
      <dgm:spPr/>
      <dgm:t>
        <a:bodyPr/>
        <a:lstStyle/>
        <a:p>
          <a:r>
            <a:rPr lang="es-MX" b="1" dirty="0"/>
            <a:t>Razonables</a:t>
          </a:r>
        </a:p>
      </dgm:t>
    </dgm:pt>
    <dgm:pt modelId="{249C55BB-0EF5-4AAB-A12D-4175FF132E26}" type="parTrans" cxnId="{04B2CF87-07A1-4ADF-BC78-DE8D1E767153}">
      <dgm:prSet/>
      <dgm:spPr/>
      <dgm:t>
        <a:bodyPr/>
        <a:lstStyle/>
        <a:p>
          <a:endParaRPr lang="es-MX"/>
        </a:p>
      </dgm:t>
    </dgm:pt>
    <dgm:pt modelId="{EB3069BE-F2C8-4F9D-A610-34361B9E2B4C}" type="sibTrans" cxnId="{04B2CF87-07A1-4ADF-BC78-DE8D1E767153}">
      <dgm:prSet/>
      <dgm:spPr/>
      <dgm:t>
        <a:bodyPr/>
        <a:lstStyle/>
        <a:p>
          <a:endParaRPr lang="es-MX"/>
        </a:p>
      </dgm:t>
    </dgm:pt>
    <dgm:pt modelId="{D8770DAD-FABF-4212-AD99-88D0C793214D}">
      <dgm:prSet phldrT="[Texto]"/>
      <dgm:spPr/>
      <dgm:t>
        <a:bodyPr/>
        <a:lstStyle/>
        <a:p>
          <a:r>
            <a:rPr lang="es-MX" b="1" dirty="0"/>
            <a:t>Objetivas</a:t>
          </a:r>
        </a:p>
      </dgm:t>
    </dgm:pt>
    <dgm:pt modelId="{DEE604C4-DDD3-4678-8EF7-F78F58003474}" type="parTrans" cxnId="{5A8E252E-0272-43E7-9773-124636858B98}">
      <dgm:prSet/>
      <dgm:spPr/>
      <dgm:t>
        <a:bodyPr/>
        <a:lstStyle/>
        <a:p>
          <a:endParaRPr lang="es-MX"/>
        </a:p>
      </dgm:t>
    </dgm:pt>
    <dgm:pt modelId="{9A5B772B-88C2-4E13-B46B-F7429C120E37}" type="sibTrans" cxnId="{5A8E252E-0272-43E7-9773-124636858B98}">
      <dgm:prSet/>
      <dgm:spPr/>
      <dgm:t>
        <a:bodyPr/>
        <a:lstStyle/>
        <a:p>
          <a:endParaRPr lang="es-MX"/>
        </a:p>
      </dgm:t>
    </dgm:pt>
    <dgm:pt modelId="{D083F35F-8AB4-4F4B-B499-E9ED337D9B44}" type="pres">
      <dgm:prSet presAssocID="{A98C1D7D-CC89-40C2-8CEF-82BCABA522E2}" presName="matrix" presStyleCnt="0">
        <dgm:presLayoutVars>
          <dgm:chMax val="1"/>
          <dgm:dir/>
          <dgm:resizeHandles val="exact"/>
        </dgm:presLayoutVars>
      </dgm:prSet>
      <dgm:spPr/>
    </dgm:pt>
    <dgm:pt modelId="{00480FF4-FBDD-48CE-B116-55957394EF47}" type="pres">
      <dgm:prSet presAssocID="{A98C1D7D-CC89-40C2-8CEF-82BCABA522E2}" presName="diamond" presStyleLbl="bgShp" presStyleIdx="0" presStyleCnt="1"/>
      <dgm:spPr/>
    </dgm:pt>
    <dgm:pt modelId="{800C6256-F03B-42E9-854D-9F0B6899879B}" type="pres">
      <dgm:prSet presAssocID="{A98C1D7D-CC89-40C2-8CEF-82BCABA522E2}" presName="quad1" presStyleLbl="node1" presStyleIdx="0" presStyleCnt="4">
        <dgm:presLayoutVars>
          <dgm:chMax val="0"/>
          <dgm:chPref val="0"/>
          <dgm:bulletEnabled val="1"/>
        </dgm:presLayoutVars>
      </dgm:prSet>
      <dgm:spPr/>
    </dgm:pt>
    <dgm:pt modelId="{CBB645E2-8681-44D1-9886-0A5B4DB1FB51}" type="pres">
      <dgm:prSet presAssocID="{A98C1D7D-CC89-40C2-8CEF-82BCABA522E2}" presName="quad2" presStyleLbl="node1" presStyleIdx="1" presStyleCnt="4">
        <dgm:presLayoutVars>
          <dgm:chMax val="0"/>
          <dgm:chPref val="0"/>
          <dgm:bulletEnabled val="1"/>
        </dgm:presLayoutVars>
      </dgm:prSet>
      <dgm:spPr/>
    </dgm:pt>
    <dgm:pt modelId="{C8B72880-D5BD-4E37-AC5D-520B30C0A5B9}" type="pres">
      <dgm:prSet presAssocID="{A98C1D7D-CC89-40C2-8CEF-82BCABA522E2}" presName="quad3" presStyleLbl="node1" presStyleIdx="2" presStyleCnt="4">
        <dgm:presLayoutVars>
          <dgm:chMax val="0"/>
          <dgm:chPref val="0"/>
          <dgm:bulletEnabled val="1"/>
        </dgm:presLayoutVars>
      </dgm:prSet>
      <dgm:spPr/>
    </dgm:pt>
    <dgm:pt modelId="{8E8184EF-36D7-40F6-845A-F8620404EE02}" type="pres">
      <dgm:prSet presAssocID="{A98C1D7D-CC89-40C2-8CEF-82BCABA522E2}" presName="quad4" presStyleLbl="node1" presStyleIdx="3" presStyleCnt="4">
        <dgm:presLayoutVars>
          <dgm:chMax val="0"/>
          <dgm:chPref val="0"/>
          <dgm:bulletEnabled val="1"/>
        </dgm:presLayoutVars>
      </dgm:prSet>
      <dgm:spPr/>
    </dgm:pt>
  </dgm:ptLst>
  <dgm:cxnLst>
    <dgm:cxn modelId="{D0839F28-46EC-41BA-89C7-72351AE39254}" type="presOf" srcId="{A98C1D7D-CC89-40C2-8CEF-82BCABA522E2}" destId="{D083F35F-8AB4-4F4B-B499-E9ED337D9B44}" srcOrd="0" destOrd="0" presId="urn:microsoft.com/office/officeart/2005/8/layout/matrix3"/>
    <dgm:cxn modelId="{5A8E252E-0272-43E7-9773-124636858B98}" srcId="{A98C1D7D-CC89-40C2-8CEF-82BCABA522E2}" destId="{D8770DAD-FABF-4212-AD99-88D0C793214D}" srcOrd="3" destOrd="0" parTransId="{DEE604C4-DDD3-4678-8EF7-F78F58003474}" sibTransId="{9A5B772B-88C2-4E13-B46B-F7429C120E37}"/>
    <dgm:cxn modelId="{933AE52E-21EB-42D7-B3C9-FDA9BF102E27}" type="presOf" srcId="{846D3BAA-C49F-4617-9E59-5871280DC7F1}" destId="{CBB645E2-8681-44D1-9886-0A5B4DB1FB51}" srcOrd="0" destOrd="0" presId="urn:microsoft.com/office/officeart/2005/8/layout/matrix3"/>
    <dgm:cxn modelId="{1A2A6A39-8357-4FE7-B9C5-960C386C43CC}" type="presOf" srcId="{87E2CCF9-9C89-40B7-8B06-AB3421A59371}" destId="{800C6256-F03B-42E9-854D-9F0B6899879B}" srcOrd="0" destOrd="0" presId="urn:microsoft.com/office/officeart/2005/8/layout/matrix3"/>
    <dgm:cxn modelId="{E9AEE678-8512-4514-954E-E0A9E090DE29}" type="presOf" srcId="{BE0BF79B-593B-4E4A-A238-C42EAEDCAFA7}" destId="{C8B72880-D5BD-4E37-AC5D-520B30C0A5B9}" srcOrd="0" destOrd="0" presId="urn:microsoft.com/office/officeart/2005/8/layout/matrix3"/>
    <dgm:cxn modelId="{04B2CF87-07A1-4ADF-BC78-DE8D1E767153}" srcId="{A98C1D7D-CC89-40C2-8CEF-82BCABA522E2}" destId="{BE0BF79B-593B-4E4A-A238-C42EAEDCAFA7}" srcOrd="2" destOrd="0" parTransId="{249C55BB-0EF5-4AAB-A12D-4175FF132E26}" sibTransId="{EB3069BE-F2C8-4F9D-A610-34361B9E2B4C}"/>
    <dgm:cxn modelId="{69A38CD7-FC13-4E1F-92B0-7B53D66D23C2}" srcId="{A98C1D7D-CC89-40C2-8CEF-82BCABA522E2}" destId="{846D3BAA-C49F-4617-9E59-5871280DC7F1}" srcOrd="1" destOrd="0" parTransId="{0670F28D-492F-4C26-94E4-46EA2294746B}" sibTransId="{C3CF598F-A3A8-41B7-BA04-5E9F30525269}"/>
    <dgm:cxn modelId="{B0E7ABEB-2760-42F6-8D94-DC148A73C2F2}" type="presOf" srcId="{D8770DAD-FABF-4212-AD99-88D0C793214D}" destId="{8E8184EF-36D7-40F6-845A-F8620404EE02}" srcOrd="0" destOrd="0" presId="urn:microsoft.com/office/officeart/2005/8/layout/matrix3"/>
    <dgm:cxn modelId="{BFD9DDF0-9587-47B3-AAC1-7033E61F664A}" srcId="{A98C1D7D-CC89-40C2-8CEF-82BCABA522E2}" destId="{87E2CCF9-9C89-40B7-8B06-AB3421A59371}" srcOrd="0" destOrd="0" parTransId="{4789D9DA-D66C-4CE1-8830-1953FF23C678}" sibTransId="{C3DC0FD3-6768-4F5A-9111-F7075D929FDD}"/>
    <dgm:cxn modelId="{8315E857-114F-4B0C-9E45-C5FB6918DACD}" type="presParOf" srcId="{D083F35F-8AB4-4F4B-B499-E9ED337D9B44}" destId="{00480FF4-FBDD-48CE-B116-55957394EF47}" srcOrd="0" destOrd="0" presId="urn:microsoft.com/office/officeart/2005/8/layout/matrix3"/>
    <dgm:cxn modelId="{B0B5D87D-0AD4-40A8-90C0-438556E92140}" type="presParOf" srcId="{D083F35F-8AB4-4F4B-B499-E9ED337D9B44}" destId="{800C6256-F03B-42E9-854D-9F0B6899879B}" srcOrd="1" destOrd="0" presId="urn:microsoft.com/office/officeart/2005/8/layout/matrix3"/>
    <dgm:cxn modelId="{9878058A-4FE2-40B3-8D96-B39F5AE51CD9}" type="presParOf" srcId="{D083F35F-8AB4-4F4B-B499-E9ED337D9B44}" destId="{CBB645E2-8681-44D1-9886-0A5B4DB1FB51}" srcOrd="2" destOrd="0" presId="urn:microsoft.com/office/officeart/2005/8/layout/matrix3"/>
    <dgm:cxn modelId="{C2343AFD-5E76-4686-86A4-80E44563E9E1}" type="presParOf" srcId="{D083F35F-8AB4-4F4B-B499-E9ED337D9B44}" destId="{C8B72880-D5BD-4E37-AC5D-520B30C0A5B9}" srcOrd="3" destOrd="0" presId="urn:microsoft.com/office/officeart/2005/8/layout/matrix3"/>
    <dgm:cxn modelId="{5129121E-0237-4ACB-A2E1-5F591AB4DF95}" type="presParOf" srcId="{D083F35F-8AB4-4F4B-B499-E9ED337D9B44}" destId="{8E8184EF-36D7-40F6-845A-F8620404EE02}"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9D90F-B8C1-4D8F-B5F3-25E75E4BC18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F0F4A6C5-FF42-44E9-A919-99694039A38A}">
      <dgm:prSet phldrT="[Texto]" custT="1"/>
      <dgm:spPr/>
      <dgm:t>
        <a:bodyPr/>
        <a:lstStyle/>
        <a:p>
          <a:r>
            <a:rPr lang="es-MX" sz="2000" dirty="0"/>
            <a:t>Jóvenes</a:t>
          </a:r>
        </a:p>
      </dgm:t>
    </dgm:pt>
    <dgm:pt modelId="{92C12DC7-5A5F-4B96-B86A-145B784F5163}" type="parTrans" cxnId="{3E32C944-7093-482C-8E5B-6063AF75D458}">
      <dgm:prSet/>
      <dgm:spPr/>
      <dgm:t>
        <a:bodyPr/>
        <a:lstStyle/>
        <a:p>
          <a:endParaRPr lang="es-MX"/>
        </a:p>
      </dgm:t>
    </dgm:pt>
    <dgm:pt modelId="{727D6455-D94C-48D8-AD49-5B8E8263EE55}" type="sibTrans" cxnId="{3E32C944-7093-482C-8E5B-6063AF75D458}">
      <dgm:prSet/>
      <dgm:spPr/>
      <dgm:t>
        <a:bodyPr/>
        <a:lstStyle/>
        <a:p>
          <a:endParaRPr lang="es-MX"/>
        </a:p>
      </dgm:t>
    </dgm:pt>
    <dgm:pt modelId="{CC61AF8C-B61B-429C-92C1-4A100A199BA1}">
      <dgm:prSet phldrT="[Texto]"/>
      <dgm:spPr/>
      <dgm:t>
        <a:bodyPr/>
        <a:lstStyle/>
        <a:p>
          <a:r>
            <a:rPr lang="es-MX" dirty="0"/>
            <a:t>Con discapacidad</a:t>
          </a:r>
        </a:p>
      </dgm:t>
    </dgm:pt>
    <dgm:pt modelId="{FE892C60-E446-470D-A45C-82B63CDF60BB}" type="parTrans" cxnId="{04AE40A4-B3FE-4627-BCE3-89F9831DD87C}">
      <dgm:prSet/>
      <dgm:spPr/>
      <dgm:t>
        <a:bodyPr/>
        <a:lstStyle/>
        <a:p>
          <a:endParaRPr lang="es-MX"/>
        </a:p>
      </dgm:t>
    </dgm:pt>
    <dgm:pt modelId="{F46E5966-D922-43BF-A583-41227C5BE919}" type="sibTrans" cxnId="{04AE40A4-B3FE-4627-BCE3-89F9831DD87C}">
      <dgm:prSet/>
      <dgm:spPr/>
      <dgm:t>
        <a:bodyPr/>
        <a:lstStyle/>
        <a:p>
          <a:endParaRPr lang="es-MX"/>
        </a:p>
      </dgm:t>
    </dgm:pt>
    <dgm:pt modelId="{7923FA35-B231-494B-B0A0-8A46E411399B}">
      <dgm:prSet phldrT="[Texto]" custT="1"/>
      <dgm:spPr/>
      <dgm:t>
        <a:bodyPr/>
        <a:lstStyle/>
        <a:p>
          <a:r>
            <a:rPr lang="es-MX" sz="2000" dirty="0"/>
            <a:t>De la diversidad sexual y de género</a:t>
          </a:r>
        </a:p>
      </dgm:t>
    </dgm:pt>
    <dgm:pt modelId="{7536C40F-FCD4-445A-AB7C-D1DE731F14E4}" type="parTrans" cxnId="{36DBFE59-5CC4-4334-9D7E-D5AF7F7D7A21}">
      <dgm:prSet/>
      <dgm:spPr/>
      <dgm:t>
        <a:bodyPr/>
        <a:lstStyle/>
        <a:p>
          <a:endParaRPr lang="es-MX"/>
        </a:p>
      </dgm:t>
    </dgm:pt>
    <dgm:pt modelId="{2952CB96-6C14-40E1-AF60-55869D8E5FDD}" type="sibTrans" cxnId="{36DBFE59-5CC4-4334-9D7E-D5AF7F7D7A21}">
      <dgm:prSet/>
      <dgm:spPr/>
      <dgm:t>
        <a:bodyPr/>
        <a:lstStyle/>
        <a:p>
          <a:endParaRPr lang="es-MX"/>
        </a:p>
      </dgm:t>
    </dgm:pt>
    <dgm:pt modelId="{1B4B10D1-DD9A-4CA2-B14F-D58F7FC977F4}">
      <dgm:prSet phldrT="[Texto]" custT="1"/>
      <dgm:spPr/>
      <dgm:t>
        <a:bodyPr/>
        <a:lstStyle/>
        <a:p>
          <a:r>
            <a:rPr lang="es-MX" sz="2000" dirty="0"/>
            <a:t>Pueblos y barrios originarios</a:t>
          </a:r>
        </a:p>
      </dgm:t>
    </dgm:pt>
    <dgm:pt modelId="{09703F62-3049-45B2-8F84-B1D98B94C969}" type="parTrans" cxnId="{B6A68FF3-0F40-496B-932A-D68B858D0E6C}">
      <dgm:prSet/>
      <dgm:spPr/>
      <dgm:t>
        <a:bodyPr/>
        <a:lstStyle/>
        <a:p>
          <a:endParaRPr lang="es-MX"/>
        </a:p>
      </dgm:t>
    </dgm:pt>
    <dgm:pt modelId="{CEC759A8-7B8B-47DD-A0FC-A7110FF4E03A}" type="sibTrans" cxnId="{B6A68FF3-0F40-496B-932A-D68B858D0E6C}">
      <dgm:prSet/>
      <dgm:spPr/>
      <dgm:t>
        <a:bodyPr/>
        <a:lstStyle/>
        <a:p>
          <a:endParaRPr lang="es-MX"/>
        </a:p>
      </dgm:t>
    </dgm:pt>
    <dgm:pt modelId="{32C32303-4D7F-4654-9F97-1DB238EF6776}">
      <dgm:prSet phldrT="[Texto]" custT="1"/>
      <dgm:spPr/>
      <dgm:t>
        <a:bodyPr/>
        <a:lstStyle/>
        <a:p>
          <a:r>
            <a:rPr lang="es-MX" sz="2000" dirty="0"/>
            <a:t>Afromexicanas</a:t>
          </a:r>
          <a:r>
            <a:rPr lang="es-MX" sz="1800" dirty="0"/>
            <a:t> </a:t>
          </a:r>
        </a:p>
      </dgm:t>
    </dgm:pt>
    <dgm:pt modelId="{15800EC5-11D4-4F6E-AEC8-45AC0A7916D5}" type="parTrans" cxnId="{39694215-9C22-4860-87E0-36C3D7954AC5}">
      <dgm:prSet/>
      <dgm:spPr/>
      <dgm:t>
        <a:bodyPr/>
        <a:lstStyle/>
        <a:p>
          <a:endParaRPr lang="es-MX"/>
        </a:p>
      </dgm:t>
    </dgm:pt>
    <dgm:pt modelId="{7DE8D304-A157-40AF-B442-4C897AF341C9}" type="sibTrans" cxnId="{39694215-9C22-4860-87E0-36C3D7954AC5}">
      <dgm:prSet/>
      <dgm:spPr/>
      <dgm:t>
        <a:bodyPr/>
        <a:lstStyle/>
        <a:p>
          <a:endParaRPr lang="es-MX"/>
        </a:p>
      </dgm:t>
    </dgm:pt>
    <dgm:pt modelId="{D95A8EF1-A710-423E-9AF0-ED591BAC44F5}">
      <dgm:prSet/>
      <dgm:spPr/>
      <dgm:t>
        <a:bodyPr/>
        <a:lstStyle/>
        <a:p>
          <a:r>
            <a:rPr lang="es-MX" dirty="0"/>
            <a:t>Adultas mayores</a:t>
          </a:r>
        </a:p>
      </dgm:t>
    </dgm:pt>
    <dgm:pt modelId="{3D44C4CF-6C15-48FA-91DD-37BFF91E5231}" type="parTrans" cxnId="{9BBF5602-6EE7-430A-8C69-984D768186FA}">
      <dgm:prSet/>
      <dgm:spPr/>
      <dgm:t>
        <a:bodyPr/>
        <a:lstStyle/>
        <a:p>
          <a:endParaRPr lang="es-MX"/>
        </a:p>
      </dgm:t>
    </dgm:pt>
    <dgm:pt modelId="{A80EFE85-1565-45F7-94D9-E53D94860EDC}" type="sibTrans" cxnId="{9BBF5602-6EE7-430A-8C69-984D768186FA}">
      <dgm:prSet/>
      <dgm:spPr/>
      <dgm:t>
        <a:bodyPr/>
        <a:lstStyle/>
        <a:p>
          <a:endParaRPr lang="es-MX"/>
        </a:p>
      </dgm:t>
    </dgm:pt>
    <dgm:pt modelId="{88EBB354-B65D-4DFE-AFCA-19DED2A346AF}" type="pres">
      <dgm:prSet presAssocID="{D619D90F-B8C1-4D8F-B5F3-25E75E4BC188}" presName="diagram" presStyleCnt="0">
        <dgm:presLayoutVars>
          <dgm:dir/>
          <dgm:resizeHandles val="exact"/>
        </dgm:presLayoutVars>
      </dgm:prSet>
      <dgm:spPr/>
    </dgm:pt>
    <dgm:pt modelId="{EA1B681F-2DE9-496D-8289-8849DC1FD4CE}" type="pres">
      <dgm:prSet presAssocID="{F0F4A6C5-FF42-44E9-A919-99694039A38A}" presName="node" presStyleLbl="node1" presStyleIdx="0" presStyleCnt="6">
        <dgm:presLayoutVars>
          <dgm:bulletEnabled val="1"/>
        </dgm:presLayoutVars>
      </dgm:prSet>
      <dgm:spPr/>
    </dgm:pt>
    <dgm:pt modelId="{C5EF847F-4779-4ECF-AAC6-26765717E80E}" type="pres">
      <dgm:prSet presAssocID="{727D6455-D94C-48D8-AD49-5B8E8263EE55}" presName="sibTrans" presStyleCnt="0"/>
      <dgm:spPr/>
    </dgm:pt>
    <dgm:pt modelId="{DE594D77-F091-4DAB-8BBB-725B45183252}" type="pres">
      <dgm:prSet presAssocID="{D95A8EF1-A710-423E-9AF0-ED591BAC44F5}" presName="node" presStyleLbl="node1" presStyleIdx="1" presStyleCnt="6">
        <dgm:presLayoutVars>
          <dgm:bulletEnabled val="1"/>
        </dgm:presLayoutVars>
      </dgm:prSet>
      <dgm:spPr/>
    </dgm:pt>
    <dgm:pt modelId="{C6FB3A03-0749-4919-A70D-2D600FB584FA}" type="pres">
      <dgm:prSet presAssocID="{A80EFE85-1565-45F7-94D9-E53D94860EDC}" presName="sibTrans" presStyleCnt="0"/>
      <dgm:spPr/>
    </dgm:pt>
    <dgm:pt modelId="{11C99EC4-3211-41D3-B362-E9738D1F22C8}" type="pres">
      <dgm:prSet presAssocID="{CC61AF8C-B61B-429C-92C1-4A100A199BA1}" presName="node" presStyleLbl="node1" presStyleIdx="2" presStyleCnt="6">
        <dgm:presLayoutVars>
          <dgm:bulletEnabled val="1"/>
        </dgm:presLayoutVars>
      </dgm:prSet>
      <dgm:spPr/>
    </dgm:pt>
    <dgm:pt modelId="{30650D98-D103-4932-93F1-F96A61BDF695}" type="pres">
      <dgm:prSet presAssocID="{F46E5966-D922-43BF-A583-41227C5BE919}" presName="sibTrans" presStyleCnt="0"/>
      <dgm:spPr/>
    </dgm:pt>
    <dgm:pt modelId="{5BBE0D1A-8C47-4DB3-8095-7273EF72CB2C}" type="pres">
      <dgm:prSet presAssocID="{7923FA35-B231-494B-B0A0-8A46E411399B}" presName="node" presStyleLbl="node1" presStyleIdx="3" presStyleCnt="6">
        <dgm:presLayoutVars>
          <dgm:bulletEnabled val="1"/>
        </dgm:presLayoutVars>
      </dgm:prSet>
      <dgm:spPr/>
    </dgm:pt>
    <dgm:pt modelId="{0E972075-3384-4948-B22F-E7A0E39B58F9}" type="pres">
      <dgm:prSet presAssocID="{2952CB96-6C14-40E1-AF60-55869D8E5FDD}" presName="sibTrans" presStyleCnt="0"/>
      <dgm:spPr/>
    </dgm:pt>
    <dgm:pt modelId="{4A51F0C4-E268-4D7D-B0A6-47DB89B97093}" type="pres">
      <dgm:prSet presAssocID="{1B4B10D1-DD9A-4CA2-B14F-D58F7FC977F4}" presName="node" presStyleLbl="node1" presStyleIdx="4" presStyleCnt="6">
        <dgm:presLayoutVars>
          <dgm:bulletEnabled val="1"/>
        </dgm:presLayoutVars>
      </dgm:prSet>
      <dgm:spPr/>
    </dgm:pt>
    <dgm:pt modelId="{24B87A95-0A78-42F5-A25B-3C8FBAC2539A}" type="pres">
      <dgm:prSet presAssocID="{CEC759A8-7B8B-47DD-A0FC-A7110FF4E03A}" presName="sibTrans" presStyleCnt="0"/>
      <dgm:spPr/>
    </dgm:pt>
    <dgm:pt modelId="{633C7493-AB80-4036-86A8-74AFA8B5CB75}" type="pres">
      <dgm:prSet presAssocID="{32C32303-4D7F-4654-9F97-1DB238EF6776}" presName="node" presStyleLbl="node1" presStyleIdx="5" presStyleCnt="6">
        <dgm:presLayoutVars>
          <dgm:bulletEnabled val="1"/>
        </dgm:presLayoutVars>
      </dgm:prSet>
      <dgm:spPr/>
    </dgm:pt>
  </dgm:ptLst>
  <dgm:cxnLst>
    <dgm:cxn modelId="{9BBF5602-6EE7-430A-8C69-984D768186FA}" srcId="{D619D90F-B8C1-4D8F-B5F3-25E75E4BC188}" destId="{D95A8EF1-A710-423E-9AF0-ED591BAC44F5}" srcOrd="1" destOrd="0" parTransId="{3D44C4CF-6C15-48FA-91DD-37BFF91E5231}" sibTransId="{A80EFE85-1565-45F7-94D9-E53D94860EDC}"/>
    <dgm:cxn modelId="{627AD610-DA76-44C5-BB93-A30A64C354BB}" type="presOf" srcId="{1B4B10D1-DD9A-4CA2-B14F-D58F7FC977F4}" destId="{4A51F0C4-E268-4D7D-B0A6-47DB89B97093}" srcOrd="0" destOrd="0" presId="urn:microsoft.com/office/officeart/2005/8/layout/default"/>
    <dgm:cxn modelId="{39694215-9C22-4860-87E0-36C3D7954AC5}" srcId="{D619D90F-B8C1-4D8F-B5F3-25E75E4BC188}" destId="{32C32303-4D7F-4654-9F97-1DB238EF6776}" srcOrd="5" destOrd="0" parTransId="{15800EC5-11D4-4F6E-AEC8-45AC0A7916D5}" sibTransId="{7DE8D304-A157-40AF-B442-4C897AF341C9}"/>
    <dgm:cxn modelId="{CA51F231-97D1-4CAA-A705-740119F2CEBD}" type="presOf" srcId="{F0F4A6C5-FF42-44E9-A919-99694039A38A}" destId="{EA1B681F-2DE9-496D-8289-8849DC1FD4CE}" srcOrd="0" destOrd="0" presId="urn:microsoft.com/office/officeart/2005/8/layout/default"/>
    <dgm:cxn modelId="{3E32C944-7093-482C-8E5B-6063AF75D458}" srcId="{D619D90F-B8C1-4D8F-B5F3-25E75E4BC188}" destId="{F0F4A6C5-FF42-44E9-A919-99694039A38A}" srcOrd="0" destOrd="0" parTransId="{92C12DC7-5A5F-4B96-B86A-145B784F5163}" sibTransId="{727D6455-D94C-48D8-AD49-5B8E8263EE55}"/>
    <dgm:cxn modelId="{6241926B-6BBC-466B-8C2E-441E92A85762}" type="presOf" srcId="{32C32303-4D7F-4654-9F97-1DB238EF6776}" destId="{633C7493-AB80-4036-86A8-74AFA8B5CB75}" srcOrd="0" destOrd="0" presId="urn:microsoft.com/office/officeart/2005/8/layout/default"/>
    <dgm:cxn modelId="{103B8354-9464-4B54-BEB9-DF2E5D7D670D}" type="presOf" srcId="{7923FA35-B231-494B-B0A0-8A46E411399B}" destId="{5BBE0D1A-8C47-4DB3-8095-7273EF72CB2C}" srcOrd="0" destOrd="0" presId="urn:microsoft.com/office/officeart/2005/8/layout/default"/>
    <dgm:cxn modelId="{36DBFE59-5CC4-4334-9D7E-D5AF7F7D7A21}" srcId="{D619D90F-B8C1-4D8F-B5F3-25E75E4BC188}" destId="{7923FA35-B231-494B-B0A0-8A46E411399B}" srcOrd="3" destOrd="0" parTransId="{7536C40F-FCD4-445A-AB7C-D1DE731F14E4}" sibTransId="{2952CB96-6C14-40E1-AF60-55869D8E5FDD}"/>
    <dgm:cxn modelId="{FFF6D884-F5A0-42CD-89C0-5E0115755F5B}" type="presOf" srcId="{CC61AF8C-B61B-429C-92C1-4A100A199BA1}" destId="{11C99EC4-3211-41D3-B362-E9738D1F22C8}" srcOrd="0" destOrd="0" presId="urn:microsoft.com/office/officeart/2005/8/layout/default"/>
    <dgm:cxn modelId="{2AB15486-AF61-44E0-A968-AC78C59B7C00}" type="presOf" srcId="{D95A8EF1-A710-423E-9AF0-ED591BAC44F5}" destId="{DE594D77-F091-4DAB-8BBB-725B45183252}" srcOrd="0" destOrd="0" presId="urn:microsoft.com/office/officeart/2005/8/layout/default"/>
    <dgm:cxn modelId="{04AE40A4-B3FE-4627-BCE3-89F9831DD87C}" srcId="{D619D90F-B8C1-4D8F-B5F3-25E75E4BC188}" destId="{CC61AF8C-B61B-429C-92C1-4A100A199BA1}" srcOrd="2" destOrd="0" parTransId="{FE892C60-E446-470D-A45C-82B63CDF60BB}" sibTransId="{F46E5966-D922-43BF-A583-41227C5BE919}"/>
    <dgm:cxn modelId="{6600F6C9-861B-468D-A647-A2476B781C57}" type="presOf" srcId="{D619D90F-B8C1-4D8F-B5F3-25E75E4BC188}" destId="{88EBB354-B65D-4DFE-AFCA-19DED2A346AF}" srcOrd="0" destOrd="0" presId="urn:microsoft.com/office/officeart/2005/8/layout/default"/>
    <dgm:cxn modelId="{B6A68FF3-0F40-496B-932A-D68B858D0E6C}" srcId="{D619D90F-B8C1-4D8F-B5F3-25E75E4BC188}" destId="{1B4B10D1-DD9A-4CA2-B14F-D58F7FC977F4}" srcOrd="4" destOrd="0" parTransId="{09703F62-3049-45B2-8F84-B1D98B94C969}" sibTransId="{CEC759A8-7B8B-47DD-A0FC-A7110FF4E03A}"/>
    <dgm:cxn modelId="{ACECD14B-2496-4BA8-A9DD-686AFE33C477}" type="presParOf" srcId="{88EBB354-B65D-4DFE-AFCA-19DED2A346AF}" destId="{EA1B681F-2DE9-496D-8289-8849DC1FD4CE}" srcOrd="0" destOrd="0" presId="urn:microsoft.com/office/officeart/2005/8/layout/default"/>
    <dgm:cxn modelId="{CB036482-2EAE-4C9D-86A5-93EBD1ED6102}" type="presParOf" srcId="{88EBB354-B65D-4DFE-AFCA-19DED2A346AF}" destId="{C5EF847F-4779-4ECF-AAC6-26765717E80E}" srcOrd="1" destOrd="0" presId="urn:microsoft.com/office/officeart/2005/8/layout/default"/>
    <dgm:cxn modelId="{01931B67-AD51-4691-9954-77BD770A31A1}" type="presParOf" srcId="{88EBB354-B65D-4DFE-AFCA-19DED2A346AF}" destId="{DE594D77-F091-4DAB-8BBB-725B45183252}" srcOrd="2" destOrd="0" presId="urn:microsoft.com/office/officeart/2005/8/layout/default"/>
    <dgm:cxn modelId="{356A0D2A-07BD-4076-841E-2B6C91F50E24}" type="presParOf" srcId="{88EBB354-B65D-4DFE-AFCA-19DED2A346AF}" destId="{C6FB3A03-0749-4919-A70D-2D600FB584FA}" srcOrd="3" destOrd="0" presId="urn:microsoft.com/office/officeart/2005/8/layout/default"/>
    <dgm:cxn modelId="{C34F0257-CE9C-413E-A832-BC45CA0304AC}" type="presParOf" srcId="{88EBB354-B65D-4DFE-AFCA-19DED2A346AF}" destId="{11C99EC4-3211-41D3-B362-E9738D1F22C8}" srcOrd="4" destOrd="0" presId="urn:microsoft.com/office/officeart/2005/8/layout/default"/>
    <dgm:cxn modelId="{8EA3C4C4-EA50-40FA-A8E9-83A1450E700D}" type="presParOf" srcId="{88EBB354-B65D-4DFE-AFCA-19DED2A346AF}" destId="{30650D98-D103-4932-93F1-F96A61BDF695}" srcOrd="5" destOrd="0" presId="urn:microsoft.com/office/officeart/2005/8/layout/default"/>
    <dgm:cxn modelId="{7A088242-4378-4B20-B756-2133F4009562}" type="presParOf" srcId="{88EBB354-B65D-4DFE-AFCA-19DED2A346AF}" destId="{5BBE0D1A-8C47-4DB3-8095-7273EF72CB2C}" srcOrd="6" destOrd="0" presId="urn:microsoft.com/office/officeart/2005/8/layout/default"/>
    <dgm:cxn modelId="{4AA3B339-8690-42D0-9AB0-4509E05B6E8D}" type="presParOf" srcId="{88EBB354-B65D-4DFE-AFCA-19DED2A346AF}" destId="{0E972075-3384-4948-B22F-E7A0E39B58F9}" srcOrd="7" destOrd="0" presId="urn:microsoft.com/office/officeart/2005/8/layout/default"/>
    <dgm:cxn modelId="{7C28E1B0-278B-4A1E-B8DB-96DDBE5CC033}" type="presParOf" srcId="{88EBB354-B65D-4DFE-AFCA-19DED2A346AF}" destId="{4A51F0C4-E268-4D7D-B0A6-47DB89B97093}" srcOrd="8" destOrd="0" presId="urn:microsoft.com/office/officeart/2005/8/layout/default"/>
    <dgm:cxn modelId="{823C9E35-AFD1-452B-884A-2195F55F2507}" type="presParOf" srcId="{88EBB354-B65D-4DFE-AFCA-19DED2A346AF}" destId="{24B87A95-0A78-42F5-A25B-3C8FBAC2539A}" srcOrd="9" destOrd="0" presId="urn:microsoft.com/office/officeart/2005/8/layout/default"/>
    <dgm:cxn modelId="{F4E69011-876F-4608-BD47-ADAF139277D8}" type="presParOf" srcId="{88EBB354-B65D-4DFE-AFCA-19DED2A346AF}" destId="{633C7493-AB80-4036-86A8-74AFA8B5CB75}"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E2493-65AA-4779-A016-04F8DC4E2590}"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s-MX"/>
        </a:p>
      </dgm:t>
    </dgm:pt>
    <dgm:pt modelId="{95FF56A4-4AA1-4A1D-AF89-75A094F6CAB0}">
      <dgm:prSet phldrT="[Texto]" custT="1"/>
      <dgm:spPr/>
      <dgm:t>
        <a:bodyPr/>
        <a:lstStyle/>
        <a:p>
          <a:pPr algn="ctr"/>
          <a:r>
            <a:rPr lang="es-MX" sz="2000" b="1" dirty="0"/>
            <a:t>PELO 2023-2024</a:t>
          </a:r>
        </a:p>
      </dgm:t>
    </dgm:pt>
    <dgm:pt modelId="{1B51846F-D598-4ADE-9139-D1DD1C2027EB}" type="parTrans" cxnId="{97CBAA7B-9053-4763-801B-DEC7798FDBA1}">
      <dgm:prSet/>
      <dgm:spPr/>
      <dgm:t>
        <a:bodyPr/>
        <a:lstStyle/>
        <a:p>
          <a:endParaRPr lang="es-MX"/>
        </a:p>
      </dgm:t>
    </dgm:pt>
    <dgm:pt modelId="{88D644E3-E81B-41B1-833E-D2545DDE0AD1}" type="sibTrans" cxnId="{97CBAA7B-9053-4763-801B-DEC7798FDBA1}">
      <dgm:prSet/>
      <dgm:spPr/>
      <dgm:t>
        <a:bodyPr/>
        <a:lstStyle/>
        <a:p>
          <a:endParaRPr lang="es-MX"/>
        </a:p>
      </dgm:t>
    </dgm:pt>
    <dgm:pt modelId="{EA583604-8A82-4E10-800E-E6FD79B6E83F}">
      <dgm:prSet phldrT="[Texto]" custT="1"/>
      <dgm:spPr/>
      <dgm:t>
        <a:bodyPr/>
        <a:lstStyle/>
        <a:p>
          <a:pPr algn="ctr"/>
          <a:r>
            <a:rPr lang="es-MX" sz="2000" b="1" dirty="0"/>
            <a:t>PELO 2020-2021</a:t>
          </a:r>
        </a:p>
      </dgm:t>
    </dgm:pt>
    <dgm:pt modelId="{FB486AF0-58B6-48CD-A5D6-71D21328C323}" type="sibTrans" cxnId="{D22F7860-053A-44AA-AABD-AB67D4BA9B25}">
      <dgm:prSet/>
      <dgm:spPr/>
      <dgm:t>
        <a:bodyPr/>
        <a:lstStyle/>
        <a:p>
          <a:endParaRPr lang="es-MX"/>
        </a:p>
      </dgm:t>
    </dgm:pt>
    <dgm:pt modelId="{459D4CF5-43D9-44DB-8839-638DF7A1CD3C}" type="parTrans" cxnId="{D22F7860-053A-44AA-AABD-AB67D4BA9B25}">
      <dgm:prSet/>
      <dgm:spPr/>
      <dgm:t>
        <a:bodyPr/>
        <a:lstStyle/>
        <a:p>
          <a:endParaRPr lang="es-MX"/>
        </a:p>
      </dgm:t>
    </dgm:pt>
    <dgm:pt modelId="{0BD0B89F-F608-42EB-8147-12646691FBF3}" type="pres">
      <dgm:prSet presAssocID="{D26E2493-65AA-4779-A016-04F8DC4E2590}" presName="Name0" presStyleCnt="0">
        <dgm:presLayoutVars>
          <dgm:dir/>
          <dgm:resizeHandles val="exact"/>
        </dgm:presLayoutVars>
      </dgm:prSet>
      <dgm:spPr/>
    </dgm:pt>
    <dgm:pt modelId="{B9CD44A4-7C53-4525-94F3-6FE7DD435591}" type="pres">
      <dgm:prSet presAssocID="{EA583604-8A82-4E10-800E-E6FD79B6E83F}" presName="parTxOnly" presStyleLbl="node1" presStyleIdx="0" presStyleCnt="2" custLinFactNeighborX="-6926" custLinFactNeighborY="-64483">
        <dgm:presLayoutVars>
          <dgm:bulletEnabled val="1"/>
        </dgm:presLayoutVars>
      </dgm:prSet>
      <dgm:spPr/>
    </dgm:pt>
    <dgm:pt modelId="{E4E77428-A04E-4D91-AB7C-D27A00B1E841}" type="pres">
      <dgm:prSet presAssocID="{FB486AF0-58B6-48CD-A5D6-71D21328C323}" presName="parSpace" presStyleCnt="0"/>
      <dgm:spPr/>
    </dgm:pt>
    <dgm:pt modelId="{93BCBD3B-CDA9-4D26-A41C-744223C60B33}" type="pres">
      <dgm:prSet presAssocID="{95FF56A4-4AA1-4A1D-AF89-75A094F6CAB0}" presName="parTxOnly" presStyleLbl="node1" presStyleIdx="1" presStyleCnt="2">
        <dgm:presLayoutVars>
          <dgm:bulletEnabled val="1"/>
        </dgm:presLayoutVars>
      </dgm:prSet>
      <dgm:spPr/>
    </dgm:pt>
  </dgm:ptLst>
  <dgm:cxnLst>
    <dgm:cxn modelId="{C4E3F92D-1E4A-4C77-825C-B2C080AB2CFE}" type="presOf" srcId="{EA583604-8A82-4E10-800E-E6FD79B6E83F}" destId="{B9CD44A4-7C53-4525-94F3-6FE7DD435591}" srcOrd="0" destOrd="0" presId="urn:microsoft.com/office/officeart/2005/8/layout/hChevron3"/>
    <dgm:cxn modelId="{D22F7860-053A-44AA-AABD-AB67D4BA9B25}" srcId="{D26E2493-65AA-4779-A016-04F8DC4E2590}" destId="{EA583604-8A82-4E10-800E-E6FD79B6E83F}" srcOrd="0" destOrd="0" parTransId="{459D4CF5-43D9-44DB-8839-638DF7A1CD3C}" sibTransId="{FB486AF0-58B6-48CD-A5D6-71D21328C323}"/>
    <dgm:cxn modelId="{63AF4861-0FE0-4B71-A4A3-1ECEB7FFA37A}" type="presOf" srcId="{D26E2493-65AA-4779-A016-04F8DC4E2590}" destId="{0BD0B89F-F608-42EB-8147-12646691FBF3}" srcOrd="0" destOrd="0" presId="urn:microsoft.com/office/officeart/2005/8/layout/hChevron3"/>
    <dgm:cxn modelId="{97CBAA7B-9053-4763-801B-DEC7798FDBA1}" srcId="{D26E2493-65AA-4779-A016-04F8DC4E2590}" destId="{95FF56A4-4AA1-4A1D-AF89-75A094F6CAB0}" srcOrd="1" destOrd="0" parTransId="{1B51846F-D598-4ADE-9139-D1DD1C2027EB}" sibTransId="{88D644E3-E81B-41B1-833E-D2545DDE0AD1}"/>
    <dgm:cxn modelId="{E720DFE5-56AA-4986-A135-DC3325E0901A}" type="presOf" srcId="{95FF56A4-4AA1-4A1D-AF89-75A094F6CAB0}" destId="{93BCBD3B-CDA9-4D26-A41C-744223C60B33}" srcOrd="0" destOrd="0" presId="urn:microsoft.com/office/officeart/2005/8/layout/hChevron3"/>
    <dgm:cxn modelId="{3F8F984A-9820-40C0-97B5-48BD2D6D5F56}" type="presParOf" srcId="{0BD0B89F-F608-42EB-8147-12646691FBF3}" destId="{B9CD44A4-7C53-4525-94F3-6FE7DD435591}" srcOrd="0" destOrd="0" presId="urn:microsoft.com/office/officeart/2005/8/layout/hChevron3"/>
    <dgm:cxn modelId="{3DC3D804-905F-403C-A2BB-70B24F7582AA}" type="presParOf" srcId="{0BD0B89F-F608-42EB-8147-12646691FBF3}" destId="{E4E77428-A04E-4D91-AB7C-D27A00B1E841}" srcOrd="1" destOrd="0" presId="urn:microsoft.com/office/officeart/2005/8/layout/hChevron3"/>
    <dgm:cxn modelId="{6A2FF78D-BE02-4281-83D0-1AFE0060CA99}" type="presParOf" srcId="{0BD0B89F-F608-42EB-8147-12646691FBF3}" destId="{93BCBD3B-CDA9-4D26-A41C-744223C60B33}" srcOrd="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6E2493-65AA-4779-A016-04F8DC4E2590}"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MX"/>
        </a:p>
      </dgm:t>
    </dgm:pt>
    <dgm:pt modelId="{95FF56A4-4AA1-4A1D-AF89-75A094F6CAB0}">
      <dgm:prSet phldrT="[Texto]" custT="1"/>
      <dgm:spPr/>
      <dgm:t>
        <a:bodyPr/>
        <a:lstStyle/>
        <a:p>
          <a:pPr algn="ctr"/>
          <a:r>
            <a:rPr lang="es-MX" sz="2200" b="1" dirty="0"/>
            <a:t>PELO 2023-2024</a:t>
          </a:r>
        </a:p>
      </dgm:t>
    </dgm:pt>
    <dgm:pt modelId="{1B51846F-D598-4ADE-9139-D1DD1C2027EB}" type="parTrans" cxnId="{97CBAA7B-9053-4763-801B-DEC7798FDBA1}">
      <dgm:prSet/>
      <dgm:spPr/>
      <dgm:t>
        <a:bodyPr/>
        <a:lstStyle/>
        <a:p>
          <a:endParaRPr lang="es-MX"/>
        </a:p>
      </dgm:t>
    </dgm:pt>
    <dgm:pt modelId="{88D644E3-E81B-41B1-833E-D2545DDE0AD1}" type="sibTrans" cxnId="{97CBAA7B-9053-4763-801B-DEC7798FDBA1}">
      <dgm:prSet/>
      <dgm:spPr/>
      <dgm:t>
        <a:bodyPr/>
        <a:lstStyle/>
        <a:p>
          <a:endParaRPr lang="es-MX"/>
        </a:p>
      </dgm:t>
    </dgm:pt>
    <dgm:pt modelId="{EA583604-8A82-4E10-800E-E6FD79B6E83F}">
      <dgm:prSet phldrT="[Texto]" custT="1"/>
      <dgm:spPr/>
      <dgm:t>
        <a:bodyPr/>
        <a:lstStyle/>
        <a:p>
          <a:pPr algn="ctr"/>
          <a:r>
            <a:rPr lang="es-MX" sz="2200" b="1" dirty="0"/>
            <a:t>PELO 2020-2021</a:t>
          </a:r>
        </a:p>
      </dgm:t>
    </dgm:pt>
    <dgm:pt modelId="{FB486AF0-58B6-48CD-A5D6-71D21328C323}" type="sibTrans" cxnId="{D22F7860-053A-44AA-AABD-AB67D4BA9B25}">
      <dgm:prSet/>
      <dgm:spPr/>
      <dgm:t>
        <a:bodyPr/>
        <a:lstStyle/>
        <a:p>
          <a:endParaRPr lang="es-MX"/>
        </a:p>
      </dgm:t>
    </dgm:pt>
    <dgm:pt modelId="{459D4CF5-43D9-44DB-8839-638DF7A1CD3C}" type="parTrans" cxnId="{D22F7860-053A-44AA-AABD-AB67D4BA9B25}">
      <dgm:prSet/>
      <dgm:spPr/>
      <dgm:t>
        <a:bodyPr/>
        <a:lstStyle/>
        <a:p>
          <a:endParaRPr lang="es-MX"/>
        </a:p>
      </dgm:t>
    </dgm:pt>
    <dgm:pt modelId="{361BACA3-CE3A-41A4-818A-9826F653F5DF}">
      <dgm:prSet custT="1"/>
      <dgm:spPr/>
      <dgm:t>
        <a:bodyPr/>
        <a:lstStyle/>
        <a:p>
          <a:r>
            <a:rPr lang="es-MX" sz="2200" dirty="0"/>
            <a:t>1 fórmula electa</a:t>
          </a:r>
        </a:p>
      </dgm:t>
    </dgm:pt>
    <dgm:pt modelId="{4428A0D8-5EF4-4EAB-8A12-25974BF88D4E}" type="parTrans" cxnId="{B3C5EA4F-1FE5-49DB-8976-ECB5A07F3963}">
      <dgm:prSet/>
      <dgm:spPr/>
      <dgm:t>
        <a:bodyPr/>
        <a:lstStyle/>
        <a:p>
          <a:endParaRPr lang="es-MX"/>
        </a:p>
      </dgm:t>
    </dgm:pt>
    <dgm:pt modelId="{C2E60F1A-15DD-408E-A498-E7F0C1B91396}" type="sibTrans" cxnId="{B3C5EA4F-1FE5-49DB-8976-ECB5A07F3963}">
      <dgm:prSet/>
      <dgm:spPr/>
      <dgm:t>
        <a:bodyPr/>
        <a:lstStyle/>
        <a:p>
          <a:endParaRPr lang="es-MX"/>
        </a:p>
      </dgm:t>
    </dgm:pt>
    <dgm:pt modelId="{1C40CF11-5D4D-4119-996D-DF35C3978F92}">
      <dgm:prSet custT="1"/>
      <dgm:spPr/>
      <dgm:t>
        <a:bodyPr/>
        <a:lstStyle/>
        <a:p>
          <a:r>
            <a:rPr lang="es-MX" sz="2200" dirty="0"/>
            <a:t>9 fórmulas al cargo de Diputaciones</a:t>
          </a:r>
        </a:p>
      </dgm:t>
    </dgm:pt>
    <dgm:pt modelId="{BF80F71B-F065-4CDC-B42F-322D89E78DE6}" type="parTrans" cxnId="{3009916D-8602-46B1-9678-C71AD084EEF6}">
      <dgm:prSet/>
      <dgm:spPr/>
      <dgm:t>
        <a:bodyPr/>
        <a:lstStyle/>
        <a:p>
          <a:endParaRPr lang="es-MX"/>
        </a:p>
      </dgm:t>
    </dgm:pt>
    <dgm:pt modelId="{7841E1D2-02CB-4077-B2AB-6843B7CB1DA2}" type="sibTrans" cxnId="{3009916D-8602-46B1-9678-C71AD084EEF6}">
      <dgm:prSet/>
      <dgm:spPr/>
      <dgm:t>
        <a:bodyPr/>
        <a:lstStyle/>
        <a:p>
          <a:endParaRPr lang="es-MX"/>
        </a:p>
      </dgm:t>
    </dgm:pt>
    <dgm:pt modelId="{AA783ED7-472E-49AA-B531-F51C3FCA26BC}">
      <dgm:prSet custT="1"/>
      <dgm:spPr/>
      <dgm:t>
        <a:bodyPr/>
        <a:lstStyle/>
        <a:p>
          <a:r>
            <a:rPr lang="es-MX" sz="2200" dirty="0"/>
            <a:t>4 fórmulas al cargo de Diputaciones</a:t>
          </a:r>
        </a:p>
      </dgm:t>
    </dgm:pt>
    <dgm:pt modelId="{AEDD1A32-6ABE-45BB-9CCF-FFEA264D52CB}" type="parTrans" cxnId="{D5A60EAB-EE0B-4B84-9EFB-9E52C415B8EB}">
      <dgm:prSet/>
      <dgm:spPr/>
      <dgm:t>
        <a:bodyPr/>
        <a:lstStyle/>
        <a:p>
          <a:endParaRPr lang="es-MX"/>
        </a:p>
      </dgm:t>
    </dgm:pt>
    <dgm:pt modelId="{DED2A341-ED21-4A4E-ADBC-51199BDE59B9}" type="sibTrans" cxnId="{D5A60EAB-EE0B-4B84-9EFB-9E52C415B8EB}">
      <dgm:prSet/>
      <dgm:spPr/>
      <dgm:t>
        <a:bodyPr/>
        <a:lstStyle/>
        <a:p>
          <a:endParaRPr lang="es-MX"/>
        </a:p>
      </dgm:t>
    </dgm:pt>
    <dgm:pt modelId="{EDE2D0DE-4618-43A0-A659-FD90596FC350}">
      <dgm:prSet custT="1"/>
      <dgm:spPr/>
      <dgm:t>
        <a:bodyPr/>
        <a:lstStyle/>
        <a:p>
          <a:r>
            <a:rPr lang="es-MX" sz="2200" dirty="0"/>
            <a:t>1 fórmula electa</a:t>
          </a:r>
        </a:p>
      </dgm:t>
    </dgm:pt>
    <dgm:pt modelId="{A8EFC240-4064-437B-9319-47A4EC61F414}" type="parTrans" cxnId="{DCEFD6EB-2D35-4C70-AFE0-B95D5B1BD59D}">
      <dgm:prSet/>
      <dgm:spPr/>
      <dgm:t>
        <a:bodyPr/>
        <a:lstStyle/>
        <a:p>
          <a:endParaRPr lang="es-MX"/>
        </a:p>
      </dgm:t>
    </dgm:pt>
    <dgm:pt modelId="{AC593FB6-24AB-413A-A815-8261C6C0951C}" type="sibTrans" cxnId="{DCEFD6EB-2D35-4C70-AFE0-B95D5B1BD59D}">
      <dgm:prSet/>
      <dgm:spPr/>
      <dgm:t>
        <a:bodyPr/>
        <a:lstStyle/>
        <a:p>
          <a:endParaRPr lang="es-MX"/>
        </a:p>
      </dgm:t>
    </dgm:pt>
    <dgm:pt modelId="{D7434FC5-8291-48A8-9E17-4ADC8E3DB7AA}" type="pres">
      <dgm:prSet presAssocID="{D26E2493-65AA-4779-A016-04F8DC4E2590}" presName="Name0" presStyleCnt="0">
        <dgm:presLayoutVars>
          <dgm:chPref val="3"/>
          <dgm:dir/>
          <dgm:animLvl val="lvl"/>
          <dgm:resizeHandles/>
        </dgm:presLayoutVars>
      </dgm:prSet>
      <dgm:spPr/>
    </dgm:pt>
    <dgm:pt modelId="{5698D63B-A744-4985-8E53-E5C4C7780A04}" type="pres">
      <dgm:prSet presAssocID="{EA583604-8A82-4E10-800E-E6FD79B6E83F}" presName="horFlow" presStyleCnt="0"/>
      <dgm:spPr/>
    </dgm:pt>
    <dgm:pt modelId="{D9B7388C-93D1-4E68-AF5E-22894B1ED5C5}" type="pres">
      <dgm:prSet presAssocID="{EA583604-8A82-4E10-800E-E6FD79B6E83F}" presName="bigChev" presStyleLbl="node1" presStyleIdx="0" presStyleCnt="2"/>
      <dgm:spPr/>
    </dgm:pt>
    <dgm:pt modelId="{41D99A47-1977-4DFF-B37B-2372B316A02E}" type="pres">
      <dgm:prSet presAssocID="{BF80F71B-F065-4CDC-B42F-322D89E78DE6}" presName="parTrans" presStyleCnt="0"/>
      <dgm:spPr/>
    </dgm:pt>
    <dgm:pt modelId="{D07DBEF6-0FB7-4CF2-A81C-2FF482C954E5}" type="pres">
      <dgm:prSet presAssocID="{1C40CF11-5D4D-4119-996D-DF35C3978F92}" presName="node" presStyleLbl="alignAccFollowNode1" presStyleIdx="0" presStyleCnt="4">
        <dgm:presLayoutVars>
          <dgm:bulletEnabled val="1"/>
        </dgm:presLayoutVars>
      </dgm:prSet>
      <dgm:spPr/>
    </dgm:pt>
    <dgm:pt modelId="{19BDD8BF-357E-4D46-8630-FEB356219CB4}" type="pres">
      <dgm:prSet presAssocID="{7841E1D2-02CB-4077-B2AB-6843B7CB1DA2}" presName="sibTrans" presStyleCnt="0"/>
      <dgm:spPr/>
    </dgm:pt>
    <dgm:pt modelId="{2286B8F2-F0D5-47DD-A3EA-B8276D36E093}" type="pres">
      <dgm:prSet presAssocID="{361BACA3-CE3A-41A4-818A-9826F653F5DF}" presName="node" presStyleLbl="alignAccFollowNode1" presStyleIdx="1" presStyleCnt="4">
        <dgm:presLayoutVars>
          <dgm:bulletEnabled val="1"/>
        </dgm:presLayoutVars>
      </dgm:prSet>
      <dgm:spPr/>
    </dgm:pt>
    <dgm:pt modelId="{0A3292F9-1C56-4998-AC04-577234EEA7D1}" type="pres">
      <dgm:prSet presAssocID="{EA583604-8A82-4E10-800E-E6FD79B6E83F}" presName="vSp" presStyleCnt="0"/>
      <dgm:spPr/>
    </dgm:pt>
    <dgm:pt modelId="{1DE18E64-1027-404B-90C4-A460CB5FC9E1}" type="pres">
      <dgm:prSet presAssocID="{95FF56A4-4AA1-4A1D-AF89-75A094F6CAB0}" presName="horFlow" presStyleCnt="0"/>
      <dgm:spPr/>
    </dgm:pt>
    <dgm:pt modelId="{ADBE0244-051A-42E8-8EF9-E98BBFA1954E}" type="pres">
      <dgm:prSet presAssocID="{95FF56A4-4AA1-4A1D-AF89-75A094F6CAB0}" presName="bigChev" presStyleLbl="node1" presStyleIdx="1" presStyleCnt="2"/>
      <dgm:spPr/>
    </dgm:pt>
    <dgm:pt modelId="{09E05AB0-E932-4A86-AE40-BC18E847495E}" type="pres">
      <dgm:prSet presAssocID="{AEDD1A32-6ABE-45BB-9CCF-FFEA264D52CB}" presName="parTrans" presStyleCnt="0"/>
      <dgm:spPr/>
    </dgm:pt>
    <dgm:pt modelId="{E7E2ACC8-E501-43AF-A663-1B09A8E523FB}" type="pres">
      <dgm:prSet presAssocID="{AA783ED7-472E-49AA-B531-F51C3FCA26BC}" presName="node" presStyleLbl="alignAccFollowNode1" presStyleIdx="2" presStyleCnt="4">
        <dgm:presLayoutVars>
          <dgm:bulletEnabled val="1"/>
        </dgm:presLayoutVars>
      </dgm:prSet>
      <dgm:spPr/>
    </dgm:pt>
    <dgm:pt modelId="{0A2BA69D-2277-4A21-ABCA-162E4FE0E50A}" type="pres">
      <dgm:prSet presAssocID="{DED2A341-ED21-4A4E-ADBC-51199BDE59B9}" presName="sibTrans" presStyleCnt="0"/>
      <dgm:spPr/>
    </dgm:pt>
    <dgm:pt modelId="{14F3D801-A479-47C5-B6D5-3CF1996B62D9}" type="pres">
      <dgm:prSet presAssocID="{EDE2D0DE-4618-43A0-A659-FD90596FC350}" presName="node" presStyleLbl="alignAccFollowNode1" presStyleIdx="3" presStyleCnt="4">
        <dgm:presLayoutVars>
          <dgm:bulletEnabled val="1"/>
        </dgm:presLayoutVars>
      </dgm:prSet>
      <dgm:spPr/>
    </dgm:pt>
  </dgm:ptLst>
  <dgm:cxnLst>
    <dgm:cxn modelId="{279D510E-991A-41D3-92E4-2EDBF3004C5E}" type="presOf" srcId="{EA583604-8A82-4E10-800E-E6FD79B6E83F}" destId="{D9B7388C-93D1-4E68-AF5E-22894B1ED5C5}" srcOrd="0" destOrd="0" presId="urn:microsoft.com/office/officeart/2005/8/layout/lProcess3"/>
    <dgm:cxn modelId="{C7A56E22-D8D8-44E4-BDE4-C71ABDC93064}" type="presOf" srcId="{EDE2D0DE-4618-43A0-A659-FD90596FC350}" destId="{14F3D801-A479-47C5-B6D5-3CF1996B62D9}" srcOrd="0" destOrd="0" presId="urn:microsoft.com/office/officeart/2005/8/layout/lProcess3"/>
    <dgm:cxn modelId="{3963283A-C7E7-4FD9-B100-7F113A63FD52}" type="presOf" srcId="{1C40CF11-5D4D-4119-996D-DF35C3978F92}" destId="{D07DBEF6-0FB7-4CF2-A81C-2FF482C954E5}" srcOrd="0" destOrd="0" presId="urn:microsoft.com/office/officeart/2005/8/layout/lProcess3"/>
    <dgm:cxn modelId="{D22F7860-053A-44AA-AABD-AB67D4BA9B25}" srcId="{D26E2493-65AA-4779-A016-04F8DC4E2590}" destId="{EA583604-8A82-4E10-800E-E6FD79B6E83F}" srcOrd="0" destOrd="0" parTransId="{459D4CF5-43D9-44DB-8839-638DF7A1CD3C}" sibTransId="{FB486AF0-58B6-48CD-A5D6-71D21328C323}"/>
    <dgm:cxn modelId="{3009916D-8602-46B1-9678-C71AD084EEF6}" srcId="{EA583604-8A82-4E10-800E-E6FD79B6E83F}" destId="{1C40CF11-5D4D-4119-996D-DF35C3978F92}" srcOrd="0" destOrd="0" parTransId="{BF80F71B-F065-4CDC-B42F-322D89E78DE6}" sibTransId="{7841E1D2-02CB-4077-B2AB-6843B7CB1DA2}"/>
    <dgm:cxn modelId="{B3C5EA4F-1FE5-49DB-8976-ECB5A07F3963}" srcId="{EA583604-8A82-4E10-800E-E6FD79B6E83F}" destId="{361BACA3-CE3A-41A4-818A-9826F653F5DF}" srcOrd="1" destOrd="0" parTransId="{4428A0D8-5EF4-4EAB-8A12-25974BF88D4E}" sibTransId="{C2E60F1A-15DD-408E-A498-E7F0C1B91396}"/>
    <dgm:cxn modelId="{97CBAA7B-9053-4763-801B-DEC7798FDBA1}" srcId="{D26E2493-65AA-4779-A016-04F8DC4E2590}" destId="{95FF56A4-4AA1-4A1D-AF89-75A094F6CAB0}" srcOrd="1" destOrd="0" parTransId="{1B51846F-D598-4ADE-9139-D1DD1C2027EB}" sibTransId="{88D644E3-E81B-41B1-833E-D2545DDE0AD1}"/>
    <dgm:cxn modelId="{0F7AA67F-DF39-49D4-A5F2-627B6E2B66DF}" type="presOf" srcId="{95FF56A4-4AA1-4A1D-AF89-75A094F6CAB0}" destId="{ADBE0244-051A-42E8-8EF9-E98BBFA1954E}" srcOrd="0" destOrd="0" presId="urn:microsoft.com/office/officeart/2005/8/layout/lProcess3"/>
    <dgm:cxn modelId="{43691E88-1089-43F1-858D-180B834E5D77}" type="presOf" srcId="{AA783ED7-472E-49AA-B531-F51C3FCA26BC}" destId="{E7E2ACC8-E501-43AF-A663-1B09A8E523FB}" srcOrd="0" destOrd="0" presId="urn:microsoft.com/office/officeart/2005/8/layout/lProcess3"/>
    <dgm:cxn modelId="{78A31EA1-A326-465B-9FF5-D2FD37550C5D}" type="presOf" srcId="{D26E2493-65AA-4779-A016-04F8DC4E2590}" destId="{D7434FC5-8291-48A8-9E17-4ADC8E3DB7AA}" srcOrd="0" destOrd="0" presId="urn:microsoft.com/office/officeart/2005/8/layout/lProcess3"/>
    <dgm:cxn modelId="{D5A60EAB-EE0B-4B84-9EFB-9E52C415B8EB}" srcId="{95FF56A4-4AA1-4A1D-AF89-75A094F6CAB0}" destId="{AA783ED7-472E-49AA-B531-F51C3FCA26BC}" srcOrd="0" destOrd="0" parTransId="{AEDD1A32-6ABE-45BB-9CCF-FFEA264D52CB}" sibTransId="{DED2A341-ED21-4A4E-ADBC-51199BDE59B9}"/>
    <dgm:cxn modelId="{65E868C2-B5C0-4A45-A424-291D1E2CB8A2}" type="presOf" srcId="{361BACA3-CE3A-41A4-818A-9826F653F5DF}" destId="{2286B8F2-F0D5-47DD-A3EA-B8276D36E093}" srcOrd="0" destOrd="0" presId="urn:microsoft.com/office/officeart/2005/8/layout/lProcess3"/>
    <dgm:cxn modelId="{DCEFD6EB-2D35-4C70-AFE0-B95D5B1BD59D}" srcId="{95FF56A4-4AA1-4A1D-AF89-75A094F6CAB0}" destId="{EDE2D0DE-4618-43A0-A659-FD90596FC350}" srcOrd="1" destOrd="0" parTransId="{A8EFC240-4064-437B-9319-47A4EC61F414}" sibTransId="{AC593FB6-24AB-413A-A815-8261C6C0951C}"/>
    <dgm:cxn modelId="{008F79F7-394D-453E-81B1-596B52E83155}" type="presParOf" srcId="{D7434FC5-8291-48A8-9E17-4ADC8E3DB7AA}" destId="{5698D63B-A744-4985-8E53-E5C4C7780A04}" srcOrd="0" destOrd="0" presId="urn:microsoft.com/office/officeart/2005/8/layout/lProcess3"/>
    <dgm:cxn modelId="{E2E50438-0926-4756-885B-5AED129DC711}" type="presParOf" srcId="{5698D63B-A744-4985-8E53-E5C4C7780A04}" destId="{D9B7388C-93D1-4E68-AF5E-22894B1ED5C5}" srcOrd="0" destOrd="0" presId="urn:microsoft.com/office/officeart/2005/8/layout/lProcess3"/>
    <dgm:cxn modelId="{5FB43F03-D92B-463F-91A5-753954865AC0}" type="presParOf" srcId="{5698D63B-A744-4985-8E53-E5C4C7780A04}" destId="{41D99A47-1977-4DFF-B37B-2372B316A02E}" srcOrd="1" destOrd="0" presId="urn:microsoft.com/office/officeart/2005/8/layout/lProcess3"/>
    <dgm:cxn modelId="{CDD893CE-9AC7-4209-A6F3-06C83580C2CE}" type="presParOf" srcId="{5698D63B-A744-4985-8E53-E5C4C7780A04}" destId="{D07DBEF6-0FB7-4CF2-A81C-2FF482C954E5}" srcOrd="2" destOrd="0" presId="urn:microsoft.com/office/officeart/2005/8/layout/lProcess3"/>
    <dgm:cxn modelId="{71344C30-0778-4D6A-B154-0C86F583B829}" type="presParOf" srcId="{5698D63B-A744-4985-8E53-E5C4C7780A04}" destId="{19BDD8BF-357E-4D46-8630-FEB356219CB4}" srcOrd="3" destOrd="0" presId="urn:microsoft.com/office/officeart/2005/8/layout/lProcess3"/>
    <dgm:cxn modelId="{88693C29-4153-4D4E-AAB6-52F52C1BBDFA}" type="presParOf" srcId="{5698D63B-A744-4985-8E53-E5C4C7780A04}" destId="{2286B8F2-F0D5-47DD-A3EA-B8276D36E093}" srcOrd="4" destOrd="0" presId="urn:microsoft.com/office/officeart/2005/8/layout/lProcess3"/>
    <dgm:cxn modelId="{143F81BA-1B57-4CA8-A2CE-8CE636A4F444}" type="presParOf" srcId="{D7434FC5-8291-48A8-9E17-4ADC8E3DB7AA}" destId="{0A3292F9-1C56-4998-AC04-577234EEA7D1}" srcOrd="1" destOrd="0" presId="urn:microsoft.com/office/officeart/2005/8/layout/lProcess3"/>
    <dgm:cxn modelId="{9819B8AA-A721-4C81-AEF1-BB4CEA2D3DC6}" type="presParOf" srcId="{D7434FC5-8291-48A8-9E17-4ADC8E3DB7AA}" destId="{1DE18E64-1027-404B-90C4-A460CB5FC9E1}" srcOrd="2" destOrd="0" presId="urn:microsoft.com/office/officeart/2005/8/layout/lProcess3"/>
    <dgm:cxn modelId="{7404770C-89FC-47E7-8A0E-01E28EC10942}" type="presParOf" srcId="{1DE18E64-1027-404B-90C4-A460CB5FC9E1}" destId="{ADBE0244-051A-42E8-8EF9-E98BBFA1954E}" srcOrd="0" destOrd="0" presId="urn:microsoft.com/office/officeart/2005/8/layout/lProcess3"/>
    <dgm:cxn modelId="{2CDF2DA5-8B27-4808-A980-E73D4E887628}" type="presParOf" srcId="{1DE18E64-1027-404B-90C4-A460CB5FC9E1}" destId="{09E05AB0-E932-4A86-AE40-BC18E847495E}" srcOrd="1" destOrd="0" presId="urn:microsoft.com/office/officeart/2005/8/layout/lProcess3"/>
    <dgm:cxn modelId="{C99893E7-D4EE-4A29-BE19-41BDD91C5443}" type="presParOf" srcId="{1DE18E64-1027-404B-90C4-A460CB5FC9E1}" destId="{E7E2ACC8-E501-43AF-A663-1B09A8E523FB}" srcOrd="2" destOrd="0" presId="urn:microsoft.com/office/officeart/2005/8/layout/lProcess3"/>
    <dgm:cxn modelId="{D4067232-CE2D-4357-B10A-AA4B197F57DC}" type="presParOf" srcId="{1DE18E64-1027-404B-90C4-A460CB5FC9E1}" destId="{0A2BA69D-2277-4A21-ABCA-162E4FE0E50A}" srcOrd="3" destOrd="0" presId="urn:microsoft.com/office/officeart/2005/8/layout/lProcess3"/>
    <dgm:cxn modelId="{40954A91-4284-4315-8B6E-4F5E39469D6E}" type="presParOf" srcId="{1DE18E64-1027-404B-90C4-A460CB5FC9E1}" destId="{14F3D801-A479-47C5-B6D5-3CF1996B62D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19D90F-B8C1-4D8F-B5F3-25E75E4BC18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F0F4A6C5-FF42-44E9-A919-99694039A38A}">
      <dgm:prSet phldrT="[Texto]" custT="1"/>
      <dgm:spPr/>
      <dgm:t>
        <a:bodyPr/>
        <a:lstStyle/>
        <a:p>
          <a:r>
            <a:rPr lang="es-MX" sz="2000" dirty="0"/>
            <a:t>Jóvenes</a:t>
          </a:r>
        </a:p>
      </dgm:t>
    </dgm:pt>
    <dgm:pt modelId="{92C12DC7-5A5F-4B96-B86A-145B784F5163}" type="parTrans" cxnId="{3E32C944-7093-482C-8E5B-6063AF75D458}">
      <dgm:prSet/>
      <dgm:spPr/>
      <dgm:t>
        <a:bodyPr/>
        <a:lstStyle/>
        <a:p>
          <a:endParaRPr lang="es-MX"/>
        </a:p>
      </dgm:t>
    </dgm:pt>
    <dgm:pt modelId="{727D6455-D94C-48D8-AD49-5B8E8263EE55}" type="sibTrans" cxnId="{3E32C944-7093-482C-8E5B-6063AF75D458}">
      <dgm:prSet/>
      <dgm:spPr/>
      <dgm:t>
        <a:bodyPr/>
        <a:lstStyle/>
        <a:p>
          <a:endParaRPr lang="es-MX"/>
        </a:p>
      </dgm:t>
    </dgm:pt>
    <dgm:pt modelId="{CC61AF8C-B61B-429C-92C1-4A100A199BA1}">
      <dgm:prSet phldrT="[Texto]"/>
      <dgm:spPr/>
      <dgm:t>
        <a:bodyPr/>
        <a:lstStyle/>
        <a:p>
          <a:r>
            <a:rPr lang="es-MX" dirty="0"/>
            <a:t>Con discapacidad</a:t>
          </a:r>
        </a:p>
      </dgm:t>
    </dgm:pt>
    <dgm:pt modelId="{FE892C60-E446-470D-A45C-82B63CDF60BB}" type="parTrans" cxnId="{04AE40A4-B3FE-4627-BCE3-89F9831DD87C}">
      <dgm:prSet/>
      <dgm:spPr/>
      <dgm:t>
        <a:bodyPr/>
        <a:lstStyle/>
        <a:p>
          <a:endParaRPr lang="es-MX"/>
        </a:p>
      </dgm:t>
    </dgm:pt>
    <dgm:pt modelId="{F46E5966-D922-43BF-A583-41227C5BE919}" type="sibTrans" cxnId="{04AE40A4-B3FE-4627-BCE3-89F9831DD87C}">
      <dgm:prSet/>
      <dgm:spPr/>
      <dgm:t>
        <a:bodyPr/>
        <a:lstStyle/>
        <a:p>
          <a:endParaRPr lang="es-MX"/>
        </a:p>
      </dgm:t>
    </dgm:pt>
    <dgm:pt modelId="{7923FA35-B231-494B-B0A0-8A46E411399B}">
      <dgm:prSet phldrT="[Texto]" custT="1"/>
      <dgm:spPr/>
      <dgm:t>
        <a:bodyPr/>
        <a:lstStyle/>
        <a:p>
          <a:r>
            <a:rPr lang="es-MX" sz="2000" dirty="0"/>
            <a:t>De la diversidad sexual y de género</a:t>
          </a:r>
        </a:p>
      </dgm:t>
    </dgm:pt>
    <dgm:pt modelId="{7536C40F-FCD4-445A-AB7C-D1DE731F14E4}" type="parTrans" cxnId="{36DBFE59-5CC4-4334-9D7E-D5AF7F7D7A21}">
      <dgm:prSet/>
      <dgm:spPr/>
      <dgm:t>
        <a:bodyPr/>
        <a:lstStyle/>
        <a:p>
          <a:endParaRPr lang="es-MX"/>
        </a:p>
      </dgm:t>
    </dgm:pt>
    <dgm:pt modelId="{2952CB96-6C14-40E1-AF60-55869D8E5FDD}" type="sibTrans" cxnId="{36DBFE59-5CC4-4334-9D7E-D5AF7F7D7A21}">
      <dgm:prSet/>
      <dgm:spPr/>
      <dgm:t>
        <a:bodyPr/>
        <a:lstStyle/>
        <a:p>
          <a:endParaRPr lang="es-MX"/>
        </a:p>
      </dgm:t>
    </dgm:pt>
    <dgm:pt modelId="{1B4B10D1-DD9A-4CA2-B14F-D58F7FC977F4}">
      <dgm:prSet phldrT="[Texto]" custT="1"/>
      <dgm:spPr/>
      <dgm:t>
        <a:bodyPr/>
        <a:lstStyle/>
        <a:p>
          <a:r>
            <a:rPr lang="es-MX" sz="2000" dirty="0"/>
            <a:t>Pueblos y barrios originarios</a:t>
          </a:r>
        </a:p>
      </dgm:t>
    </dgm:pt>
    <dgm:pt modelId="{09703F62-3049-45B2-8F84-B1D98B94C969}" type="parTrans" cxnId="{B6A68FF3-0F40-496B-932A-D68B858D0E6C}">
      <dgm:prSet/>
      <dgm:spPr/>
      <dgm:t>
        <a:bodyPr/>
        <a:lstStyle/>
        <a:p>
          <a:endParaRPr lang="es-MX"/>
        </a:p>
      </dgm:t>
    </dgm:pt>
    <dgm:pt modelId="{CEC759A8-7B8B-47DD-A0FC-A7110FF4E03A}" type="sibTrans" cxnId="{B6A68FF3-0F40-496B-932A-D68B858D0E6C}">
      <dgm:prSet/>
      <dgm:spPr/>
      <dgm:t>
        <a:bodyPr/>
        <a:lstStyle/>
        <a:p>
          <a:endParaRPr lang="es-MX"/>
        </a:p>
      </dgm:t>
    </dgm:pt>
    <dgm:pt modelId="{32C32303-4D7F-4654-9F97-1DB238EF6776}">
      <dgm:prSet phldrT="[Texto]" custT="1"/>
      <dgm:spPr/>
      <dgm:t>
        <a:bodyPr/>
        <a:lstStyle/>
        <a:p>
          <a:r>
            <a:rPr lang="es-MX" sz="2000" dirty="0"/>
            <a:t>Afromexicanas</a:t>
          </a:r>
          <a:r>
            <a:rPr lang="es-MX" sz="1800" dirty="0"/>
            <a:t> </a:t>
          </a:r>
        </a:p>
      </dgm:t>
    </dgm:pt>
    <dgm:pt modelId="{15800EC5-11D4-4F6E-AEC8-45AC0A7916D5}" type="parTrans" cxnId="{39694215-9C22-4860-87E0-36C3D7954AC5}">
      <dgm:prSet/>
      <dgm:spPr/>
      <dgm:t>
        <a:bodyPr/>
        <a:lstStyle/>
        <a:p>
          <a:endParaRPr lang="es-MX"/>
        </a:p>
      </dgm:t>
    </dgm:pt>
    <dgm:pt modelId="{7DE8D304-A157-40AF-B442-4C897AF341C9}" type="sibTrans" cxnId="{39694215-9C22-4860-87E0-36C3D7954AC5}">
      <dgm:prSet/>
      <dgm:spPr/>
      <dgm:t>
        <a:bodyPr/>
        <a:lstStyle/>
        <a:p>
          <a:endParaRPr lang="es-MX"/>
        </a:p>
      </dgm:t>
    </dgm:pt>
    <dgm:pt modelId="{D95A8EF1-A710-423E-9AF0-ED591BAC44F5}">
      <dgm:prSet/>
      <dgm:spPr/>
      <dgm:t>
        <a:bodyPr/>
        <a:lstStyle/>
        <a:p>
          <a:r>
            <a:rPr lang="es-MX" dirty="0"/>
            <a:t>Adultas mayores</a:t>
          </a:r>
        </a:p>
      </dgm:t>
    </dgm:pt>
    <dgm:pt modelId="{3D44C4CF-6C15-48FA-91DD-37BFF91E5231}" type="parTrans" cxnId="{9BBF5602-6EE7-430A-8C69-984D768186FA}">
      <dgm:prSet/>
      <dgm:spPr/>
      <dgm:t>
        <a:bodyPr/>
        <a:lstStyle/>
        <a:p>
          <a:endParaRPr lang="es-MX"/>
        </a:p>
      </dgm:t>
    </dgm:pt>
    <dgm:pt modelId="{A80EFE85-1565-45F7-94D9-E53D94860EDC}" type="sibTrans" cxnId="{9BBF5602-6EE7-430A-8C69-984D768186FA}">
      <dgm:prSet/>
      <dgm:spPr/>
      <dgm:t>
        <a:bodyPr/>
        <a:lstStyle/>
        <a:p>
          <a:endParaRPr lang="es-MX"/>
        </a:p>
      </dgm:t>
    </dgm:pt>
    <dgm:pt modelId="{88EBB354-B65D-4DFE-AFCA-19DED2A346AF}" type="pres">
      <dgm:prSet presAssocID="{D619D90F-B8C1-4D8F-B5F3-25E75E4BC188}" presName="diagram" presStyleCnt="0">
        <dgm:presLayoutVars>
          <dgm:dir/>
          <dgm:resizeHandles val="exact"/>
        </dgm:presLayoutVars>
      </dgm:prSet>
      <dgm:spPr/>
    </dgm:pt>
    <dgm:pt modelId="{EA1B681F-2DE9-496D-8289-8849DC1FD4CE}" type="pres">
      <dgm:prSet presAssocID="{F0F4A6C5-FF42-44E9-A919-99694039A38A}" presName="node" presStyleLbl="node1" presStyleIdx="0" presStyleCnt="6">
        <dgm:presLayoutVars>
          <dgm:bulletEnabled val="1"/>
        </dgm:presLayoutVars>
      </dgm:prSet>
      <dgm:spPr/>
    </dgm:pt>
    <dgm:pt modelId="{C5EF847F-4779-4ECF-AAC6-26765717E80E}" type="pres">
      <dgm:prSet presAssocID="{727D6455-D94C-48D8-AD49-5B8E8263EE55}" presName="sibTrans" presStyleCnt="0"/>
      <dgm:spPr/>
    </dgm:pt>
    <dgm:pt modelId="{DE594D77-F091-4DAB-8BBB-725B45183252}" type="pres">
      <dgm:prSet presAssocID="{D95A8EF1-A710-423E-9AF0-ED591BAC44F5}" presName="node" presStyleLbl="node1" presStyleIdx="1" presStyleCnt="6">
        <dgm:presLayoutVars>
          <dgm:bulletEnabled val="1"/>
        </dgm:presLayoutVars>
      </dgm:prSet>
      <dgm:spPr/>
    </dgm:pt>
    <dgm:pt modelId="{C6FB3A03-0749-4919-A70D-2D600FB584FA}" type="pres">
      <dgm:prSet presAssocID="{A80EFE85-1565-45F7-94D9-E53D94860EDC}" presName="sibTrans" presStyleCnt="0"/>
      <dgm:spPr/>
    </dgm:pt>
    <dgm:pt modelId="{11C99EC4-3211-41D3-B362-E9738D1F22C8}" type="pres">
      <dgm:prSet presAssocID="{CC61AF8C-B61B-429C-92C1-4A100A199BA1}" presName="node" presStyleLbl="node1" presStyleIdx="2" presStyleCnt="6">
        <dgm:presLayoutVars>
          <dgm:bulletEnabled val="1"/>
        </dgm:presLayoutVars>
      </dgm:prSet>
      <dgm:spPr/>
    </dgm:pt>
    <dgm:pt modelId="{30650D98-D103-4932-93F1-F96A61BDF695}" type="pres">
      <dgm:prSet presAssocID="{F46E5966-D922-43BF-A583-41227C5BE919}" presName="sibTrans" presStyleCnt="0"/>
      <dgm:spPr/>
    </dgm:pt>
    <dgm:pt modelId="{5BBE0D1A-8C47-4DB3-8095-7273EF72CB2C}" type="pres">
      <dgm:prSet presAssocID="{7923FA35-B231-494B-B0A0-8A46E411399B}" presName="node" presStyleLbl="node1" presStyleIdx="3" presStyleCnt="6">
        <dgm:presLayoutVars>
          <dgm:bulletEnabled val="1"/>
        </dgm:presLayoutVars>
      </dgm:prSet>
      <dgm:spPr/>
    </dgm:pt>
    <dgm:pt modelId="{0E972075-3384-4948-B22F-E7A0E39B58F9}" type="pres">
      <dgm:prSet presAssocID="{2952CB96-6C14-40E1-AF60-55869D8E5FDD}" presName="sibTrans" presStyleCnt="0"/>
      <dgm:spPr/>
    </dgm:pt>
    <dgm:pt modelId="{4A51F0C4-E268-4D7D-B0A6-47DB89B97093}" type="pres">
      <dgm:prSet presAssocID="{1B4B10D1-DD9A-4CA2-B14F-D58F7FC977F4}" presName="node" presStyleLbl="node1" presStyleIdx="4" presStyleCnt="6">
        <dgm:presLayoutVars>
          <dgm:bulletEnabled val="1"/>
        </dgm:presLayoutVars>
      </dgm:prSet>
      <dgm:spPr/>
    </dgm:pt>
    <dgm:pt modelId="{24B87A95-0A78-42F5-A25B-3C8FBAC2539A}" type="pres">
      <dgm:prSet presAssocID="{CEC759A8-7B8B-47DD-A0FC-A7110FF4E03A}" presName="sibTrans" presStyleCnt="0"/>
      <dgm:spPr/>
    </dgm:pt>
    <dgm:pt modelId="{633C7493-AB80-4036-86A8-74AFA8B5CB75}" type="pres">
      <dgm:prSet presAssocID="{32C32303-4D7F-4654-9F97-1DB238EF6776}" presName="node" presStyleLbl="node1" presStyleIdx="5" presStyleCnt="6">
        <dgm:presLayoutVars>
          <dgm:bulletEnabled val="1"/>
        </dgm:presLayoutVars>
      </dgm:prSet>
      <dgm:spPr/>
    </dgm:pt>
  </dgm:ptLst>
  <dgm:cxnLst>
    <dgm:cxn modelId="{9BBF5602-6EE7-430A-8C69-984D768186FA}" srcId="{D619D90F-B8C1-4D8F-B5F3-25E75E4BC188}" destId="{D95A8EF1-A710-423E-9AF0-ED591BAC44F5}" srcOrd="1" destOrd="0" parTransId="{3D44C4CF-6C15-48FA-91DD-37BFF91E5231}" sibTransId="{A80EFE85-1565-45F7-94D9-E53D94860EDC}"/>
    <dgm:cxn modelId="{627AD610-DA76-44C5-BB93-A30A64C354BB}" type="presOf" srcId="{1B4B10D1-DD9A-4CA2-B14F-D58F7FC977F4}" destId="{4A51F0C4-E268-4D7D-B0A6-47DB89B97093}" srcOrd="0" destOrd="0" presId="urn:microsoft.com/office/officeart/2005/8/layout/default"/>
    <dgm:cxn modelId="{39694215-9C22-4860-87E0-36C3D7954AC5}" srcId="{D619D90F-B8C1-4D8F-B5F3-25E75E4BC188}" destId="{32C32303-4D7F-4654-9F97-1DB238EF6776}" srcOrd="5" destOrd="0" parTransId="{15800EC5-11D4-4F6E-AEC8-45AC0A7916D5}" sibTransId="{7DE8D304-A157-40AF-B442-4C897AF341C9}"/>
    <dgm:cxn modelId="{CA51F231-97D1-4CAA-A705-740119F2CEBD}" type="presOf" srcId="{F0F4A6C5-FF42-44E9-A919-99694039A38A}" destId="{EA1B681F-2DE9-496D-8289-8849DC1FD4CE}" srcOrd="0" destOrd="0" presId="urn:microsoft.com/office/officeart/2005/8/layout/default"/>
    <dgm:cxn modelId="{3E32C944-7093-482C-8E5B-6063AF75D458}" srcId="{D619D90F-B8C1-4D8F-B5F3-25E75E4BC188}" destId="{F0F4A6C5-FF42-44E9-A919-99694039A38A}" srcOrd="0" destOrd="0" parTransId="{92C12DC7-5A5F-4B96-B86A-145B784F5163}" sibTransId="{727D6455-D94C-48D8-AD49-5B8E8263EE55}"/>
    <dgm:cxn modelId="{6241926B-6BBC-466B-8C2E-441E92A85762}" type="presOf" srcId="{32C32303-4D7F-4654-9F97-1DB238EF6776}" destId="{633C7493-AB80-4036-86A8-74AFA8B5CB75}" srcOrd="0" destOrd="0" presId="urn:microsoft.com/office/officeart/2005/8/layout/default"/>
    <dgm:cxn modelId="{103B8354-9464-4B54-BEB9-DF2E5D7D670D}" type="presOf" srcId="{7923FA35-B231-494B-B0A0-8A46E411399B}" destId="{5BBE0D1A-8C47-4DB3-8095-7273EF72CB2C}" srcOrd="0" destOrd="0" presId="urn:microsoft.com/office/officeart/2005/8/layout/default"/>
    <dgm:cxn modelId="{36DBFE59-5CC4-4334-9D7E-D5AF7F7D7A21}" srcId="{D619D90F-B8C1-4D8F-B5F3-25E75E4BC188}" destId="{7923FA35-B231-494B-B0A0-8A46E411399B}" srcOrd="3" destOrd="0" parTransId="{7536C40F-FCD4-445A-AB7C-D1DE731F14E4}" sibTransId="{2952CB96-6C14-40E1-AF60-55869D8E5FDD}"/>
    <dgm:cxn modelId="{FFF6D884-F5A0-42CD-89C0-5E0115755F5B}" type="presOf" srcId="{CC61AF8C-B61B-429C-92C1-4A100A199BA1}" destId="{11C99EC4-3211-41D3-B362-E9738D1F22C8}" srcOrd="0" destOrd="0" presId="urn:microsoft.com/office/officeart/2005/8/layout/default"/>
    <dgm:cxn modelId="{2AB15486-AF61-44E0-A968-AC78C59B7C00}" type="presOf" srcId="{D95A8EF1-A710-423E-9AF0-ED591BAC44F5}" destId="{DE594D77-F091-4DAB-8BBB-725B45183252}" srcOrd="0" destOrd="0" presId="urn:microsoft.com/office/officeart/2005/8/layout/default"/>
    <dgm:cxn modelId="{04AE40A4-B3FE-4627-BCE3-89F9831DD87C}" srcId="{D619D90F-B8C1-4D8F-B5F3-25E75E4BC188}" destId="{CC61AF8C-B61B-429C-92C1-4A100A199BA1}" srcOrd="2" destOrd="0" parTransId="{FE892C60-E446-470D-A45C-82B63CDF60BB}" sibTransId="{F46E5966-D922-43BF-A583-41227C5BE919}"/>
    <dgm:cxn modelId="{6600F6C9-861B-468D-A647-A2476B781C57}" type="presOf" srcId="{D619D90F-B8C1-4D8F-B5F3-25E75E4BC188}" destId="{88EBB354-B65D-4DFE-AFCA-19DED2A346AF}" srcOrd="0" destOrd="0" presId="urn:microsoft.com/office/officeart/2005/8/layout/default"/>
    <dgm:cxn modelId="{B6A68FF3-0F40-496B-932A-D68B858D0E6C}" srcId="{D619D90F-B8C1-4D8F-B5F3-25E75E4BC188}" destId="{1B4B10D1-DD9A-4CA2-B14F-D58F7FC977F4}" srcOrd="4" destOrd="0" parTransId="{09703F62-3049-45B2-8F84-B1D98B94C969}" sibTransId="{CEC759A8-7B8B-47DD-A0FC-A7110FF4E03A}"/>
    <dgm:cxn modelId="{ACECD14B-2496-4BA8-A9DD-686AFE33C477}" type="presParOf" srcId="{88EBB354-B65D-4DFE-AFCA-19DED2A346AF}" destId="{EA1B681F-2DE9-496D-8289-8849DC1FD4CE}" srcOrd="0" destOrd="0" presId="urn:microsoft.com/office/officeart/2005/8/layout/default"/>
    <dgm:cxn modelId="{CB036482-2EAE-4C9D-86A5-93EBD1ED6102}" type="presParOf" srcId="{88EBB354-B65D-4DFE-AFCA-19DED2A346AF}" destId="{C5EF847F-4779-4ECF-AAC6-26765717E80E}" srcOrd="1" destOrd="0" presId="urn:microsoft.com/office/officeart/2005/8/layout/default"/>
    <dgm:cxn modelId="{01931B67-AD51-4691-9954-77BD770A31A1}" type="presParOf" srcId="{88EBB354-B65D-4DFE-AFCA-19DED2A346AF}" destId="{DE594D77-F091-4DAB-8BBB-725B45183252}" srcOrd="2" destOrd="0" presId="urn:microsoft.com/office/officeart/2005/8/layout/default"/>
    <dgm:cxn modelId="{356A0D2A-07BD-4076-841E-2B6C91F50E24}" type="presParOf" srcId="{88EBB354-B65D-4DFE-AFCA-19DED2A346AF}" destId="{C6FB3A03-0749-4919-A70D-2D600FB584FA}" srcOrd="3" destOrd="0" presId="urn:microsoft.com/office/officeart/2005/8/layout/default"/>
    <dgm:cxn modelId="{C34F0257-CE9C-413E-A832-BC45CA0304AC}" type="presParOf" srcId="{88EBB354-B65D-4DFE-AFCA-19DED2A346AF}" destId="{11C99EC4-3211-41D3-B362-E9738D1F22C8}" srcOrd="4" destOrd="0" presId="urn:microsoft.com/office/officeart/2005/8/layout/default"/>
    <dgm:cxn modelId="{8EA3C4C4-EA50-40FA-A8E9-83A1450E700D}" type="presParOf" srcId="{88EBB354-B65D-4DFE-AFCA-19DED2A346AF}" destId="{30650D98-D103-4932-93F1-F96A61BDF695}" srcOrd="5" destOrd="0" presId="urn:microsoft.com/office/officeart/2005/8/layout/default"/>
    <dgm:cxn modelId="{7A088242-4378-4B20-B756-2133F4009562}" type="presParOf" srcId="{88EBB354-B65D-4DFE-AFCA-19DED2A346AF}" destId="{5BBE0D1A-8C47-4DB3-8095-7273EF72CB2C}" srcOrd="6" destOrd="0" presId="urn:microsoft.com/office/officeart/2005/8/layout/default"/>
    <dgm:cxn modelId="{4AA3B339-8690-42D0-9AB0-4509E05B6E8D}" type="presParOf" srcId="{88EBB354-B65D-4DFE-AFCA-19DED2A346AF}" destId="{0E972075-3384-4948-B22F-E7A0E39B58F9}" srcOrd="7" destOrd="0" presId="urn:microsoft.com/office/officeart/2005/8/layout/default"/>
    <dgm:cxn modelId="{7C28E1B0-278B-4A1E-B8DB-96DDBE5CC033}" type="presParOf" srcId="{88EBB354-B65D-4DFE-AFCA-19DED2A346AF}" destId="{4A51F0C4-E268-4D7D-B0A6-47DB89B97093}" srcOrd="8" destOrd="0" presId="urn:microsoft.com/office/officeart/2005/8/layout/default"/>
    <dgm:cxn modelId="{823C9E35-AFD1-452B-884A-2195F55F2507}" type="presParOf" srcId="{88EBB354-B65D-4DFE-AFCA-19DED2A346AF}" destId="{24B87A95-0A78-42F5-A25B-3C8FBAC2539A}" srcOrd="9" destOrd="0" presId="urn:microsoft.com/office/officeart/2005/8/layout/default"/>
    <dgm:cxn modelId="{F4E69011-876F-4608-BD47-ADAF139277D8}" type="presParOf" srcId="{88EBB354-B65D-4DFE-AFCA-19DED2A346AF}" destId="{633C7493-AB80-4036-86A8-74AFA8B5CB75}"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80FF4-FBDD-48CE-B116-55957394EF47}">
      <dsp:nvSpPr>
        <dsp:cNvPr id="0" name=""/>
        <dsp:cNvSpPr/>
      </dsp:nvSpPr>
      <dsp:spPr>
        <a:xfrm>
          <a:off x="1582902" y="0"/>
          <a:ext cx="4392245" cy="439224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C6256-F03B-42E9-854D-9F0B6899879B}">
      <dsp:nvSpPr>
        <dsp:cNvPr id="0" name=""/>
        <dsp:cNvSpPr/>
      </dsp:nvSpPr>
      <dsp:spPr>
        <a:xfrm>
          <a:off x="2000165" y="417263"/>
          <a:ext cx="1712975" cy="1712975"/>
        </a:xfrm>
        <a:prstGeom prst="roundRect">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Temporales</a:t>
          </a:r>
        </a:p>
      </dsp:txBody>
      <dsp:txXfrm>
        <a:off x="2083786" y="500884"/>
        <a:ext cx="1545733" cy="1545733"/>
      </dsp:txXfrm>
    </dsp:sp>
    <dsp:sp modelId="{CBB645E2-8681-44D1-9886-0A5B4DB1FB51}">
      <dsp:nvSpPr>
        <dsp:cNvPr id="0" name=""/>
        <dsp:cNvSpPr/>
      </dsp:nvSpPr>
      <dsp:spPr>
        <a:xfrm>
          <a:off x="3844908" y="417263"/>
          <a:ext cx="1712975" cy="1712975"/>
        </a:xfrm>
        <a:prstGeom prst="roundRect">
          <a:avLst/>
        </a:prstGeom>
        <a:solidFill>
          <a:schemeClr val="accent5">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Proporcionales</a:t>
          </a:r>
        </a:p>
      </dsp:txBody>
      <dsp:txXfrm>
        <a:off x="3928529" y="500884"/>
        <a:ext cx="1545733" cy="1545733"/>
      </dsp:txXfrm>
    </dsp:sp>
    <dsp:sp modelId="{C8B72880-D5BD-4E37-AC5D-520B30C0A5B9}">
      <dsp:nvSpPr>
        <dsp:cNvPr id="0" name=""/>
        <dsp:cNvSpPr/>
      </dsp:nvSpPr>
      <dsp:spPr>
        <a:xfrm>
          <a:off x="2000165" y="2262006"/>
          <a:ext cx="1712975" cy="1712975"/>
        </a:xfrm>
        <a:prstGeom prst="roundRect">
          <a:avLst/>
        </a:prstGeom>
        <a:solidFill>
          <a:schemeClr val="accent5">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Razonables</a:t>
          </a:r>
        </a:p>
      </dsp:txBody>
      <dsp:txXfrm>
        <a:off x="2083786" y="2345627"/>
        <a:ext cx="1545733" cy="1545733"/>
      </dsp:txXfrm>
    </dsp:sp>
    <dsp:sp modelId="{8E8184EF-36D7-40F6-845A-F8620404EE02}">
      <dsp:nvSpPr>
        <dsp:cNvPr id="0" name=""/>
        <dsp:cNvSpPr/>
      </dsp:nvSpPr>
      <dsp:spPr>
        <a:xfrm>
          <a:off x="3844908" y="2262006"/>
          <a:ext cx="1712975" cy="1712975"/>
        </a:xfrm>
        <a:prstGeom prst="roundRect">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Objetivas</a:t>
          </a:r>
        </a:p>
      </dsp:txBody>
      <dsp:txXfrm>
        <a:off x="3928529" y="2345627"/>
        <a:ext cx="1545733" cy="1545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B681F-2DE9-496D-8289-8849DC1FD4CE}">
      <dsp:nvSpPr>
        <dsp:cNvPr id="0" name=""/>
        <dsp:cNvSpPr/>
      </dsp:nvSpPr>
      <dsp:spPr>
        <a:xfrm>
          <a:off x="1453" y="68604"/>
          <a:ext cx="1831207" cy="10987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Jóvenes</a:t>
          </a:r>
        </a:p>
      </dsp:txBody>
      <dsp:txXfrm>
        <a:off x="1453" y="68604"/>
        <a:ext cx="1831207" cy="1098724"/>
      </dsp:txXfrm>
    </dsp:sp>
    <dsp:sp modelId="{DE594D77-F091-4DAB-8BBB-725B45183252}">
      <dsp:nvSpPr>
        <dsp:cNvPr id="0" name=""/>
        <dsp:cNvSpPr/>
      </dsp:nvSpPr>
      <dsp:spPr>
        <a:xfrm>
          <a:off x="2015782" y="68604"/>
          <a:ext cx="1831207" cy="1098724"/>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Adultas mayores</a:t>
          </a:r>
        </a:p>
      </dsp:txBody>
      <dsp:txXfrm>
        <a:off x="2015782" y="68604"/>
        <a:ext cx="1831207" cy="1098724"/>
      </dsp:txXfrm>
    </dsp:sp>
    <dsp:sp modelId="{11C99EC4-3211-41D3-B362-E9738D1F22C8}">
      <dsp:nvSpPr>
        <dsp:cNvPr id="0" name=""/>
        <dsp:cNvSpPr/>
      </dsp:nvSpPr>
      <dsp:spPr>
        <a:xfrm>
          <a:off x="4030110" y="68604"/>
          <a:ext cx="1831207" cy="1098724"/>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Con discapacidad</a:t>
          </a:r>
        </a:p>
      </dsp:txBody>
      <dsp:txXfrm>
        <a:off x="4030110" y="68604"/>
        <a:ext cx="1831207" cy="1098724"/>
      </dsp:txXfrm>
    </dsp:sp>
    <dsp:sp modelId="{5BBE0D1A-8C47-4DB3-8095-7273EF72CB2C}">
      <dsp:nvSpPr>
        <dsp:cNvPr id="0" name=""/>
        <dsp:cNvSpPr/>
      </dsp:nvSpPr>
      <dsp:spPr>
        <a:xfrm>
          <a:off x="6044439" y="68604"/>
          <a:ext cx="1831207" cy="1098724"/>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De la diversidad sexual y de género</a:t>
          </a:r>
        </a:p>
      </dsp:txBody>
      <dsp:txXfrm>
        <a:off x="6044439" y="68604"/>
        <a:ext cx="1831207" cy="1098724"/>
      </dsp:txXfrm>
    </dsp:sp>
    <dsp:sp modelId="{4A51F0C4-E268-4D7D-B0A6-47DB89B97093}">
      <dsp:nvSpPr>
        <dsp:cNvPr id="0" name=""/>
        <dsp:cNvSpPr/>
      </dsp:nvSpPr>
      <dsp:spPr>
        <a:xfrm>
          <a:off x="8058768" y="68604"/>
          <a:ext cx="1831207" cy="1098724"/>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Pueblos y barrios originarios</a:t>
          </a:r>
        </a:p>
      </dsp:txBody>
      <dsp:txXfrm>
        <a:off x="8058768" y="68604"/>
        <a:ext cx="1831207" cy="1098724"/>
      </dsp:txXfrm>
    </dsp:sp>
    <dsp:sp modelId="{633C7493-AB80-4036-86A8-74AFA8B5CB75}">
      <dsp:nvSpPr>
        <dsp:cNvPr id="0" name=""/>
        <dsp:cNvSpPr/>
      </dsp:nvSpPr>
      <dsp:spPr>
        <a:xfrm>
          <a:off x="10073096" y="68604"/>
          <a:ext cx="1831207" cy="1098724"/>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Afromexicanas</a:t>
          </a:r>
          <a:r>
            <a:rPr lang="es-MX" sz="1800" kern="1200" dirty="0"/>
            <a:t> </a:t>
          </a:r>
        </a:p>
      </dsp:txBody>
      <dsp:txXfrm>
        <a:off x="10073096" y="68604"/>
        <a:ext cx="1831207" cy="1098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D44A4-7C53-4525-94F3-6FE7DD435591}">
      <dsp:nvSpPr>
        <dsp:cNvPr id="0" name=""/>
        <dsp:cNvSpPr/>
      </dsp:nvSpPr>
      <dsp:spPr>
        <a:xfrm>
          <a:off x="0" y="0"/>
          <a:ext cx="6807465" cy="638801"/>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s-MX" sz="2000" b="1" kern="1200" dirty="0"/>
            <a:t>PELO 2020-2021</a:t>
          </a:r>
        </a:p>
      </dsp:txBody>
      <dsp:txXfrm>
        <a:off x="0" y="0"/>
        <a:ext cx="6647765" cy="638801"/>
      </dsp:txXfrm>
    </dsp:sp>
    <dsp:sp modelId="{93BCBD3B-CDA9-4D26-A41C-744223C60B33}">
      <dsp:nvSpPr>
        <dsp:cNvPr id="0" name=""/>
        <dsp:cNvSpPr/>
      </dsp:nvSpPr>
      <dsp:spPr>
        <a:xfrm>
          <a:off x="5455559" y="0"/>
          <a:ext cx="6807465" cy="638801"/>
        </a:xfrm>
        <a:prstGeom prst="chevron">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MX" sz="2000" b="1" kern="1200" dirty="0"/>
            <a:t>PELO 2023-2024</a:t>
          </a:r>
        </a:p>
      </dsp:txBody>
      <dsp:txXfrm>
        <a:off x="5774960" y="0"/>
        <a:ext cx="6168664" cy="638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7388C-93D1-4E68-AF5E-22894B1ED5C5}">
      <dsp:nvSpPr>
        <dsp:cNvPr id="0" name=""/>
        <dsp:cNvSpPr/>
      </dsp:nvSpPr>
      <dsp:spPr>
        <a:xfrm>
          <a:off x="2427" y="336025"/>
          <a:ext cx="3751720" cy="1500688"/>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b="1" kern="1200" dirty="0"/>
            <a:t>PELO 2020-2021</a:t>
          </a:r>
        </a:p>
      </dsp:txBody>
      <dsp:txXfrm>
        <a:off x="752771" y="336025"/>
        <a:ext cx="2251032" cy="1500688"/>
      </dsp:txXfrm>
    </dsp:sp>
    <dsp:sp modelId="{D07DBEF6-0FB7-4CF2-A81C-2FF482C954E5}">
      <dsp:nvSpPr>
        <dsp:cNvPr id="0" name=""/>
        <dsp:cNvSpPr/>
      </dsp:nvSpPr>
      <dsp:spPr>
        <a:xfrm>
          <a:off x="3266424" y="463584"/>
          <a:ext cx="3113927" cy="1245571"/>
        </a:xfrm>
        <a:prstGeom prst="chevron">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kern="1200" dirty="0"/>
            <a:t>9 fórmulas al cargo de Diputaciones</a:t>
          </a:r>
        </a:p>
      </dsp:txBody>
      <dsp:txXfrm>
        <a:off x="3889210" y="463584"/>
        <a:ext cx="1868356" cy="1245571"/>
      </dsp:txXfrm>
    </dsp:sp>
    <dsp:sp modelId="{2286B8F2-F0D5-47DD-A3EA-B8276D36E093}">
      <dsp:nvSpPr>
        <dsp:cNvPr id="0" name=""/>
        <dsp:cNvSpPr/>
      </dsp:nvSpPr>
      <dsp:spPr>
        <a:xfrm>
          <a:off x="5944402" y="463584"/>
          <a:ext cx="3113927" cy="1245571"/>
        </a:xfrm>
        <a:prstGeom prst="chevron">
          <a:avLst/>
        </a:prstGeom>
        <a:solidFill>
          <a:schemeClr val="accent5">
            <a:tint val="40000"/>
            <a:alpha val="90000"/>
            <a:hueOff val="-3981555"/>
            <a:satOff val="889"/>
            <a:lumOff val="134"/>
            <a:alphaOff val="0"/>
          </a:schemeClr>
        </a:solidFill>
        <a:ln w="19050" cap="flat" cmpd="sng" algn="ctr">
          <a:solidFill>
            <a:schemeClr val="accent5">
              <a:tint val="40000"/>
              <a:alpha val="90000"/>
              <a:hueOff val="-3981555"/>
              <a:satOff val="889"/>
              <a:lumOff val="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 fórmula electa</a:t>
          </a:r>
        </a:p>
      </dsp:txBody>
      <dsp:txXfrm>
        <a:off x="6567188" y="463584"/>
        <a:ext cx="1868356" cy="1245571"/>
      </dsp:txXfrm>
    </dsp:sp>
    <dsp:sp modelId="{ADBE0244-051A-42E8-8EF9-E98BBFA1954E}">
      <dsp:nvSpPr>
        <dsp:cNvPr id="0" name=""/>
        <dsp:cNvSpPr/>
      </dsp:nvSpPr>
      <dsp:spPr>
        <a:xfrm>
          <a:off x="2427" y="2046810"/>
          <a:ext cx="3751720" cy="1500688"/>
        </a:xfrm>
        <a:prstGeom prst="chevron">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b="1" kern="1200" dirty="0"/>
            <a:t>PELO 2023-2024</a:t>
          </a:r>
        </a:p>
      </dsp:txBody>
      <dsp:txXfrm>
        <a:off x="752771" y="2046810"/>
        <a:ext cx="2251032" cy="1500688"/>
      </dsp:txXfrm>
    </dsp:sp>
    <dsp:sp modelId="{E7E2ACC8-E501-43AF-A663-1B09A8E523FB}">
      <dsp:nvSpPr>
        <dsp:cNvPr id="0" name=""/>
        <dsp:cNvSpPr/>
      </dsp:nvSpPr>
      <dsp:spPr>
        <a:xfrm>
          <a:off x="3266424" y="2174368"/>
          <a:ext cx="3113927" cy="1245571"/>
        </a:xfrm>
        <a:prstGeom prst="chevron">
          <a:avLst/>
        </a:prstGeom>
        <a:solidFill>
          <a:schemeClr val="accent5">
            <a:tint val="40000"/>
            <a:alpha val="90000"/>
            <a:hueOff val="-7963110"/>
            <a:satOff val="1778"/>
            <a:lumOff val="267"/>
            <a:alphaOff val="0"/>
          </a:schemeClr>
        </a:solidFill>
        <a:ln w="19050" cap="flat" cmpd="sng" algn="ctr">
          <a:solidFill>
            <a:schemeClr val="accent5">
              <a:tint val="40000"/>
              <a:alpha val="90000"/>
              <a:hueOff val="-7963110"/>
              <a:satOff val="1778"/>
              <a:lumOff val="2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kern="1200" dirty="0"/>
            <a:t>4 fórmulas al cargo de Diputaciones</a:t>
          </a:r>
        </a:p>
      </dsp:txBody>
      <dsp:txXfrm>
        <a:off x="3889210" y="2174368"/>
        <a:ext cx="1868356" cy="1245571"/>
      </dsp:txXfrm>
    </dsp:sp>
    <dsp:sp modelId="{14F3D801-A479-47C5-B6D5-3CF1996B62D9}">
      <dsp:nvSpPr>
        <dsp:cNvPr id="0" name=""/>
        <dsp:cNvSpPr/>
      </dsp:nvSpPr>
      <dsp:spPr>
        <a:xfrm>
          <a:off x="5944402" y="2174368"/>
          <a:ext cx="3113927" cy="1245571"/>
        </a:xfrm>
        <a:prstGeom prst="chevron">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 fórmula electa</a:t>
          </a:r>
        </a:p>
      </dsp:txBody>
      <dsp:txXfrm>
        <a:off x="6567188" y="2174368"/>
        <a:ext cx="1868356" cy="1245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B681F-2DE9-496D-8289-8849DC1FD4CE}">
      <dsp:nvSpPr>
        <dsp:cNvPr id="0" name=""/>
        <dsp:cNvSpPr/>
      </dsp:nvSpPr>
      <dsp:spPr>
        <a:xfrm>
          <a:off x="1453" y="68604"/>
          <a:ext cx="1831207" cy="10987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Jóvenes</a:t>
          </a:r>
        </a:p>
      </dsp:txBody>
      <dsp:txXfrm>
        <a:off x="1453" y="68604"/>
        <a:ext cx="1831207" cy="1098724"/>
      </dsp:txXfrm>
    </dsp:sp>
    <dsp:sp modelId="{DE594D77-F091-4DAB-8BBB-725B45183252}">
      <dsp:nvSpPr>
        <dsp:cNvPr id="0" name=""/>
        <dsp:cNvSpPr/>
      </dsp:nvSpPr>
      <dsp:spPr>
        <a:xfrm>
          <a:off x="2015782" y="68604"/>
          <a:ext cx="1831207" cy="1098724"/>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Adultas mayores</a:t>
          </a:r>
        </a:p>
      </dsp:txBody>
      <dsp:txXfrm>
        <a:off x="2015782" y="68604"/>
        <a:ext cx="1831207" cy="1098724"/>
      </dsp:txXfrm>
    </dsp:sp>
    <dsp:sp modelId="{11C99EC4-3211-41D3-B362-E9738D1F22C8}">
      <dsp:nvSpPr>
        <dsp:cNvPr id="0" name=""/>
        <dsp:cNvSpPr/>
      </dsp:nvSpPr>
      <dsp:spPr>
        <a:xfrm>
          <a:off x="4030110" y="68604"/>
          <a:ext cx="1831207" cy="1098724"/>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Con discapacidad</a:t>
          </a:r>
        </a:p>
      </dsp:txBody>
      <dsp:txXfrm>
        <a:off x="4030110" y="68604"/>
        <a:ext cx="1831207" cy="1098724"/>
      </dsp:txXfrm>
    </dsp:sp>
    <dsp:sp modelId="{5BBE0D1A-8C47-4DB3-8095-7273EF72CB2C}">
      <dsp:nvSpPr>
        <dsp:cNvPr id="0" name=""/>
        <dsp:cNvSpPr/>
      </dsp:nvSpPr>
      <dsp:spPr>
        <a:xfrm>
          <a:off x="6044439" y="68604"/>
          <a:ext cx="1831207" cy="1098724"/>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De la diversidad sexual y de género</a:t>
          </a:r>
        </a:p>
      </dsp:txBody>
      <dsp:txXfrm>
        <a:off x="6044439" y="68604"/>
        <a:ext cx="1831207" cy="1098724"/>
      </dsp:txXfrm>
    </dsp:sp>
    <dsp:sp modelId="{4A51F0C4-E268-4D7D-B0A6-47DB89B97093}">
      <dsp:nvSpPr>
        <dsp:cNvPr id="0" name=""/>
        <dsp:cNvSpPr/>
      </dsp:nvSpPr>
      <dsp:spPr>
        <a:xfrm>
          <a:off x="8058768" y="68604"/>
          <a:ext cx="1831207" cy="1098724"/>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Pueblos y barrios originarios</a:t>
          </a:r>
        </a:p>
      </dsp:txBody>
      <dsp:txXfrm>
        <a:off x="8058768" y="68604"/>
        <a:ext cx="1831207" cy="1098724"/>
      </dsp:txXfrm>
    </dsp:sp>
    <dsp:sp modelId="{633C7493-AB80-4036-86A8-74AFA8B5CB75}">
      <dsp:nvSpPr>
        <dsp:cNvPr id="0" name=""/>
        <dsp:cNvSpPr/>
      </dsp:nvSpPr>
      <dsp:spPr>
        <a:xfrm>
          <a:off x="10073096" y="68604"/>
          <a:ext cx="1831207" cy="1098724"/>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Afromexicanas</a:t>
          </a:r>
          <a:r>
            <a:rPr lang="es-MX" sz="1800" kern="1200" dirty="0"/>
            <a:t> </a:t>
          </a:r>
        </a:p>
      </dsp:txBody>
      <dsp:txXfrm>
        <a:off x="10073096" y="68604"/>
        <a:ext cx="1831207" cy="109872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s-MX"/>
          </a:p>
        </p:txBody>
      </p:sp>
      <p:sp>
        <p:nvSpPr>
          <p:cNvPr id="3" name="Marcador de fecha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94EAD45-8C92-4B96-ADB1-1690B6C2E8C8}" type="datetimeFigureOut">
              <a:rPr lang="es-MX" smtClean="0"/>
              <a:t>29/07/2025</a:t>
            </a:fld>
            <a:endParaRPr lang="es-MX"/>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s-MX"/>
          </a:p>
        </p:txBody>
      </p:sp>
      <p:sp>
        <p:nvSpPr>
          <p:cNvPr id="5" name="Marcador de notas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D5EC8F4-E109-4269-8B8A-7D3CBCCF6BAB}" type="slidenum">
              <a:rPr lang="es-MX" smtClean="0"/>
              <a:t>‹Nº›</a:t>
            </a:fld>
            <a:endParaRPr lang="es-MX"/>
          </a:p>
        </p:txBody>
      </p:sp>
    </p:spTree>
    <p:extLst>
      <p:ext uri="{BB962C8B-B14F-4D97-AF65-F5344CB8AC3E}">
        <p14:creationId xmlns:p14="http://schemas.microsoft.com/office/powerpoint/2010/main" val="220831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75645-5087-7C42-5752-049C1C20DDF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F05835-D344-7DBA-BEB6-155ACFEF97C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E19ACBB-C48A-4154-CA58-BBE56C94CB85}"/>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9C25C84F-CFB8-D53A-6F90-BA614F033B19}"/>
              </a:ext>
            </a:extLst>
          </p:cNvPr>
          <p:cNvSpPr>
            <a:spLocks noGrp="1"/>
          </p:cNvSpPr>
          <p:nvPr>
            <p:ph type="sldNum" sz="quarter" idx="5"/>
          </p:nvPr>
        </p:nvSpPr>
        <p:spPr/>
        <p:txBody>
          <a:bodyPr/>
          <a:lstStyle/>
          <a:p>
            <a:fld id="{4D5EC8F4-E109-4269-8B8A-7D3CBCCF6BAB}" type="slidenum">
              <a:rPr lang="es-MX" smtClean="0"/>
              <a:t>2</a:t>
            </a:fld>
            <a:endParaRPr lang="es-MX"/>
          </a:p>
        </p:txBody>
      </p:sp>
    </p:spTree>
    <p:extLst>
      <p:ext uri="{BB962C8B-B14F-4D97-AF65-F5344CB8AC3E}">
        <p14:creationId xmlns:p14="http://schemas.microsoft.com/office/powerpoint/2010/main" val="31546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D0C5-61EC-71B0-F6D8-3B86FC26254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5DC75CE-6C05-C735-1481-A02F36AADA6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655A8F-6F4F-75CC-81F2-7E1B38C3C04C}"/>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7FE6F6C5-675E-95F3-FE6D-E34770CD017D}"/>
              </a:ext>
            </a:extLst>
          </p:cNvPr>
          <p:cNvSpPr>
            <a:spLocks noGrp="1"/>
          </p:cNvSpPr>
          <p:nvPr>
            <p:ph type="sldNum" sz="quarter" idx="5"/>
          </p:nvPr>
        </p:nvSpPr>
        <p:spPr/>
        <p:txBody>
          <a:bodyPr/>
          <a:lstStyle/>
          <a:p>
            <a:fld id="{4D5EC8F4-E109-4269-8B8A-7D3CBCCF6BAB}" type="slidenum">
              <a:rPr lang="es-MX" smtClean="0"/>
              <a:t>20</a:t>
            </a:fld>
            <a:endParaRPr lang="es-MX"/>
          </a:p>
        </p:txBody>
      </p:sp>
    </p:spTree>
    <p:extLst>
      <p:ext uri="{BB962C8B-B14F-4D97-AF65-F5344CB8AC3E}">
        <p14:creationId xmlns:p14="http://schemas.microsoft.com/office/powerpoint/2010/main" val="219955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7F15-9D65-D227-0F97-A720A61D169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A5802D-D1C7-2CD1-FC32-50707EF366E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07430B1-8319-B38D-F583-3B610805542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AD89CDB5-1D7B-86BC-AAD9-F51A2BB7C340}"/>
              </a:ext>
            </a:extLst>
          </p:cNvPr>
          <p:cNvSpPr>
            <a:spLocks noGrp="1"/>
          </p:cNvSpPr>
          <p:nvPr>
            <p:ph type="sldNum" sz="quarter" idx="5"/>
          </p:nvPr>
        </p:nvSpPr>
        <p:spPr/>
        <p:txBody>
          <a:bodyPr/>
          <a:lstStyle/>
          <a:p>
            <a:fld id="{4D5EC8F4-E109-4269-8B8A-7D3CBCCF6BAB}" type="slidenum">
              <a:rPr lang="es-MX" smtClean="0"/>
              <a:t>22</a:t>
            </a:fld>
            <a:endParaRPr lang="es-MX"/>
          </a:p>
        </p:txBody>
      </p:sp>
    </p:spTree>
    <p:extLst>
      <p:ext uri="{BB962C8B-B14F-4D97-AF65-F5344CB8AC3E}">
        <p14:creationId xmlns:p14="http://schemas.microsoft.com/office/powerpoint/2010/main" val="229522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B5D60-AB82-DE5C-A6E1-F116C5B526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6CA2660-5F96-B149-65E3-EC6AEF14A07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7B7A3D3-AC16-9B17-5AC3-0D2B4AAF197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C3A39F98-212A-513F-A55C-CF19D9642881}"/>
              </a:ext>
            </a:extLst>
          </p:cNvPr>
          <p:cNvSpPr>
            <a:spLocks noGrp="1"/>
          </p:cNvSpPr>
          <p:nvPr>
            <p:ph type="sldNum" sz="quarter" idx="5"/>
          </p:nvPr>
        </p:nvSpPr>
        <p:spPr/>
        <p:txBody>
          <a:bodyPr/>
          <a:lstStyle/>
          <a:p>
            <a:fld id="{4D5EC8F4-E109-4269-8B8A-7D3CBCCF6BAB}" type="slidenum">
              <a:rPr lang="es-MX" smtClean="0"/>
              <a:t>23</a:t>
            </a:fld>
            <a:endParaRPr lang="es-MX"/>
          </a:p>
        </p:txBody>
      </p:sp>
    </p:spTree>
    <p:extLst>
      <p:ext uri="{BB962C8B-B14F-4D97-AF65-F5344CB8AC3E}">
        <p14:creationId xmlns:p14="http://schemas.microsoft.com/office/powerpoint/2010/main" val="281366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DA5C-F365-E5D2-B3AA-F95B8191F91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A8A7A2B-E3CC-43C0-3E65-C5D24937D2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0235283-4B96-FC20-000A-045C1ADDCFC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B17D8811-67A9-D55C-1D99-FF3DBECB308B}"/>
              </a:ext>
            </a:extLst>
          </p:cNvPr>
          <p:cNvSpPr>
            <a:spLocks noGrp="1"/>
          </p:cNvSpPr>
          <p:nvPr>
            <p:ph type="sldNum" sz="quarter" idx="5"/>
          </p:nvPr>
        </p:nvSpPr>
        <p:spPr/>
        <p:txBody>
          <a:bodyPr/>
          <a:lstStyle/>
          <a:p>
            <a:fld id="{4D5EC8F4-E109-4269-8B8A-7D3CBCCF6BAB}" type="slidenum">
              <a:rPr lang="es-MX" smtClean="0"/>
              <a:t>3</a:t>
            </a:fld>
            <a:endParaRPr lang="es-MX"/>
          </a:p>
        </p:txBody>
      </p:sp>
    </p:spTree>
    <p:extLst>
      <p:ext uri="{BB962C8B-B14F-4D97-AF65-F5344CB8AC3E}">
        <p14:creationId xmlns:p14="http://schemas.microsoft.com/office/powerpoint/2010/main" val="129740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90588-78F5-17B4-1AED-4F8CE5BE7B8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C19C32-74D2-C38C-DD2C-61B0E77E549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25025EB-2763-7D55-A34F-93151DF673F4}"/>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B09AEE60-26E5-12B8-0E9B-C41F112D28A0}"/>
              </a:ext>
            </a:extLst>
          </p:cNvPr>
          <p:cNvSpPr>
            <a:spLocks noGrp="1"/>
          </p:cNvSpPr>
          <p:nvPr>
            <p:ph type="sldNum" sz="quarter" idx="5"/>
          </p:nvPr>
        </p:nvSpPr>
        <p:spPr/>
        <p:txBody>
          <a:bodyPr/>
          <a:lstStyle/>
          <a:p>
            <a:fld id="{4D5EC8F4-E109-4269-8B8A-7D3CBCCF6BAB}" type="slidenum">
              <a:rPr lang="es-MX" smtClean="0"/>
              <a:t>5</a:t>
            </a:fld>
            <a:endParaRPr lang="es-MX"/>
          </a:p>
        </p:txBody>
      </p:sp>
    </p:spTree>
    <p:extLst>
      <p:ext uri="{BB962C8B-B14F-4D97-AF65-F5344CB8AC3E}">
        <p14:creationId xmlns:p14="http://schemas.microsoft.com/office/powerpoint/2010/main" val="398939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330A-E992-6049-BF8B-6C92DD9254F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531FA78-C746-4927-E497-A0DFF25DD4F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BBF25F1-2370-BD3F-4854-73CF7438FEDD}"/>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4F9A1F29-4318-B550-998A-5CF408C815B7}"/>
              </a:ext>
            </a:extLst>
          </p:cNvPr>
          <p:cNvSpPr>
            <a:spLocks noGrp="1"/>
          </p:cNvSpPr>
          <p:nvPr>
            <p:ph type="sldNum" sz="quarter" idx="5"/>
          </p:nvPr>
        </p:nvSpPr>
        <p:spPr/>
        <p:txBody>
          <a:bodyPr/>
          <a:lstStyle/>
          <a:p>
            <a:fld id="{4D5EC8F4-E109-4269-8B8A-7D3CBCCF6BAB}" type="slidenum">
              <a:rPr lang="es-MX" smtClean="0"/>
              <a:t>6</a:t>
            </a:fld>
            <a:endParaRPr lang="es-MX"/>
          </a:p>
        </p:txBody>
      </p:sp>
    </p:spTree>
    <p:extLst>
      <p:ext uri="{BB962C8B-B14F-4D97-AF65-F5344CB8AC3E}">
        <p14:creationId xmlns:p14="http://schemas.microsoft.com/office/powerpoint/2010/main" val="394494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D5EC8F4-E109-4269-8B8A-7D3CBCCF6BAB}" type="slidenum">
              <a:rPr lang="es-MX" smtClean="0"/>
              <a:t>7</a:t>
            </a:fld>
            <a:endParaRPr lang="es-MX"/>
          </a:p>
        </p:txBody>
      </p:sp>
    </p:spTree>
    <p:extLst>
      <p:ext uri="{BB962C8B-B14F-4D97-AF65-F5344CB8AC3E}">
        <p14:creationId xmlns:p14="http://schemas.microsoft.com/office/powerpoint/2010/main" val="42851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D5EC8F4-E109-4269-8B8A-7D3CBCCF6BAB}" type="slidenum">
              <a:rPr lang="es-MX" smtClean="0"/>
              <a:t>8</a:t>
            </a:fld>
            <a:endParaRPr lang="es-MX"/>
          </a:p>
        </p:txBody>
      </p:sp>
    </p:spTree>
    <p:extLst>
      <p:ext uri="{BB962C8B-B14F-4D97-AF65-F5344CB8AC3E}">
        <p14:creationId xmlns:p14="http://schemas.microsoft.com/office/powerpoint/2010/main" val="210603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16594-90C2-E932-E48E-E8EE804CF23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38E328A-AF45-274B-7780-995407F53F9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866749-E643-F4BC-9982-AD12F873574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0CE41890-E888-0AF2-FCAE-A74D7A31D2BA}"/>
              </a:ext>
            </a:extLst>
          </p:cNvPr>
          <p:cNvSpPr>
            <a:spLocks noGrp="1"/>
          </p:cNvSpPr>
          <p:nvPr>
            <p:ph type="sldNum" sz="quarter" idx="5"/>
          </p:nvPr>
        </p:nvSpPr>
        <p:spPr/>
        <p:txBody>
          <a:bodyPr/>
          <a:lstStyle/>
          <a:p>
            <a:fld id="{4D5EC8F4-E109-4269-8B8A-7D3CBCCF6BAB}" type="slidenum">
              <a:rPr lang="es-MX" smtClean="0"/>
              <a:t>10</a:t>
            </a:fld>
            <a:endParaRPr lang="es-MX"/>
          </a:p>
        </p:txBody>
      </p:sp>
    </p:spTree>
    <p:extLst>
      <p:ext uri="{BB962C8B-B14F-4D97-AF65-F5344CB8AC3E}">
        <p14:creationId xmlns:p14="http://schemas.microsoft.com/office/powerpoint/2010/main" val="220338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32C4C-3E4D-4EE8-4F06-449DADE7CB8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5312B7-4FFA-0160-97CC-30DDAA72B6B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263324-65E2-54E5-377D-68A1F4E86035}"/>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6010969D-71C3-18E9-7F78-D86F382142D2}"/>
              </a:ext>
            </a:extLst>
          </p:cNvPr>
          <p:cNvSpPr>
            <a:spLocks noGrp="1"/>
          </p:cNvSpPr>
          <p:nvPr>
            <p:ph type="sldNum" sz="quarter" idx="5"/>
          </p:nvPr>
        </p:nvSpPr>
        <p:spPr/>
        <p:txBody>
          <a:bodyPr/>
          <a:lstStyle/>
          <a:p>
            <a:fld id="{4D5EC8F4-E109-4269-8B8A-7D3CBCCF6BAB}" type="slidenum">
              <a:rPr lang="es-MX" smtClean="0"/>
              <a:t>11</a:t>
            </a:fld>
            <a:endParaRPr lang="es-MX"/>
          </a:p>
        </p:txBody>
      </p:sp>
    </p:spTree>
    <p:extLst>
      <p:ext uri="{BB962C8B-B14F-4D97-AF65-F5344CB8AC3E}">
        <p14:creationId xmlns:p14="http://schemas.microsoft.com/office/powerpoint/2010/main" val="246729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C7207-D8DF-07DA-C8C0-F61D52280BA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90FEBF-E783-6529-13CE-4C03D0A1152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C20BF61-998B-AF84-346A-7C7CC6E286C0}"/>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5FCA4576-18FA-6AD4-1375-D9EDEEAB69B1}"/>
              </a:ext>
            </a:extLst>
          </p:cNvPr>
          <p:cNvSpPr>
            <a:spLocks noGrp="1"/>
          </p:cNvSpPr>
          <p:nvPr>
            <p:ph type="sldNum" sz="quarter" idx="5"/>
          </p:nvPr>
        </p:nvSpPr>
        <p:spPr/>
        <p:txBody>
          <a:bodyPr/>
          <a:lstStyle/>
          <a:p>
            <a:fld id="{4D5EC8F4-E109-4269-8B8A-7D3CBCCF6BAB}" type="slidenum">
              <a:rPr lang="es-MX" smtClean="0"/>
              <a:t>14</a:t>
            </a:fld>
            <a:endParaRPr lang="es-MX"/>
          </a:p>
        </p:txBody>
      </p:sp>
    </p:spTree>
    <p:extLst>
      <p:ext uri="{BB962C8B-B14F-4D97-AF65-F5344CB8AC3E}">
        <p14:creationId xmlns:p14="http://schemas.microsoft.com/office/powerpoint/2010/main" val="212279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A82B0-987D-1CA8-CA0B-23B9F9ECDD9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655B5B1-13D2-F0B0-80F6-D18D2EA86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4044F8C-5E30-CA45-B0DF-F86BEEA6ABD2}"/>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5" name="Marcador de pie de página 4">
            <a:extLst>
              <a:ext uri="{FF2B5EF4-FFF2-40B4-BE49-F238E27FC236}">
                <a16:creationId xmlns:a16="http://schemas.microsoft.com/office/drawing/2014/main" id="{CDDA182B-09F3-371D-3392-83D3753D6E7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A84A54-EAE8-DCBA-D7F2-95781ECA8CF8}"/>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53793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F2E2C-91A0-425C-7CCA-F151DF092F9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12F4E45-314D-3468-A07B-7B10A4286EA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469B086-07ED-C898-9DE8-50737CB3CE4D}"/>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5" name="Marcador de pie de página 4">
            <a:extLst>
              <a:ext uri="{FF2B5EF4-FFF2-40B4-BE49-F238E27FC236}">
                <a16:creationId xmlns:a16="http://schemas.microsoft.com/office/drawing/2014/main" id="{78DF8BE3-C734-ED79-5B2D-75ADF954A79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1DBBEA1-0405-B6C8-F816-9C7A727566B6}"/>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42530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0F34B7-C45B-4D33-FDE5-9F65E1FBC4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CA54A7D-A992-CAC2-25E2-171EAC40CD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1BB150-395F-FBDD-06B9-5D93030FD017}"/>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5" name="Marcador de pie de página 4">
            <a:extLst>
              <a:ext uri="{FF2B5EF4-FFF2-40B4-BE49-F238E27FC236}">
                <a16:creationId xmlns:a16="http://schemas.microsoft.com/office/drawing/2014/main" id="{6B0C806D-A0FA-0761-1F4D-C093FCEFC60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ADC055B-38B5-00F3-CAE4-21376E9B91E5}"/>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330825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2B3B3-D816-00C7-CF4C-0346EF2C7CC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5AC359C-7EFD-9F16-DEBB-1ACBE4C33A2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2D819AA-8C59-927F-9E83-542041F96D81}"/>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5" name="Marcador de pie de página 4">
            <a:extLst>
              <a:ext uri="{FF2B5EF4-FFF2-40B4-BE49-F238E27FC236}">
                <a16:creationId xmlns:a16="http://schemas.microsoft.com/office/drawing/2014/main" id="{24488FC6-30AC-DF3F-DC2E-B4AAB38F2E3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E542AD6-8EEB-51D3-2FAF-B0105848CF27}"/>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296361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6CD9A-4E4C-A9EB-CAA7-BF4D797419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CB412E3-AB54-B7C6-209A-3ABAACCD88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0C5F65-093F-84FB-6166-194107277DF0}"/>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5" name="Marcador de pie de página 4">
            <a:extLst>
              <a:ext uri="{FF2B5EF4-FFF2-40B4-BE49-F238E27FC236}">
                <a16:creationId xmlns:a16="http://schemas.microsoft.com/office/drawing/2014/main" id="{498459CF-B1AC-A6D3-F738-B16F1795EE6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FFA9C32-7081-ABE4-37AA-9D2C0E95487D}"/>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398606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BFB95-D826-F775-7D03-4CE756DEAB2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138A108-EEDC-184E-A79E-CCF4C40E1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1185E2F-6B9E-1CB1-ECE0-FD849E4201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81B335C-1431-128A-D610-256717DB3E82}"/>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6" name="Marcador de pie de página 5">
            <a:extLst>
              <a:ext uri="{FF2B5EF4-FFF2-40B4-BE49-F238E27FC236}">
                <a16:creationId xmlns:a16="http://schemas.microsoft.com/office/drawing/2014/main" id="{A19D34D9-CC1C-1EC4-C28E-4D8BEFDB7CA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A87CBD0-573D-BB7D-FF52-400EEF7381A8}"/>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196811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2F3F1-9B66-507B-3ED2-A6661233494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ADCA775-78A1-468F-3B92-4DF40A9C14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DFA6E1-0A91-4A97-D8F2-21A6A6BBDCA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754F5A4-8FE6-0C38-D082-2A0BB9F76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5F525C-6938-1416-BAB6-745C022307B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7B6DDC5-115E-9C3F-2ED5-4ED51660B2FE}"/>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8" name="Marcador de pie de página 7">
            <a:extLst>
              <a:ext uri="{FF2B5EF4-FFF2-40B4-BE49-F238E27FC236}">
                <a16:creationId xmlns:a16="http://schemas.microsoft.com/office/drawing/2014/main" id="{98D5C345-8A6B-DD1E-6209-54F38BB347F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42791A7-3C67-0A33-7EC1-B2ADFF7BC88E}"/>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140123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C7013-5593-6272-DCBE-CD00F7C858A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ABF35B1-072E-3CC2-3FB9-BF85CF82ED18}"/>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4" name="Marcador de pie de página 3">
            <a:extLst>
              <a:ext uri="{FF2B5EF4-FFF2-40B4-BE49-F238E27FC236}">
                <a16:creationId xmlns:a16="http://schemas.microsoft.com/office/drawing/2014/main" id="{B51A363E-CD8C-74C4-89E5-C19558A01A08}"/>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475C6CF-325A-044D-1C0C-32D9B4763352}"/>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347435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BA84B2-E182-5D2A-E682-CAEC37250C92}"/>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3" name="Marcador de pie de página 2">
            <a:extLst>
              <a:ext uri="{FF2B5EF4-FFF2-40B4-BE49-F238E27FC236}">
                <a16:creationId xmlns:a16="http://schemas.microsoft.com/office/drawing/2014/main" id="{7121D3A0-E04D-2FC7-B774-B5965F788A9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246AB68-BC31-6796-08D3-280FC601DA27}"/>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385284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B0857-0DDB-C880-F019-E1A87A8A85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6AFCD0E-9E1B-8803-8EEF-60FDF383C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1BF6969-7546-227B-38A4-6E5C72D59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A9C23-CE2B-CBFA-AC82-EA9E526BA8E8}"/>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6" name="Marcador de pie de página 5">
            <a:extLst>
              <a:ext uri="{FF2B5EF4-FFF2-40B4-BE49-F238E27FC236}">
                <a16:creationId xmlns:a16="http://schemas.microsoft.com/office/drawing/2014/main" id="{609D89FC-3387-B07D-43E8-92DF7413573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5AF232B-4F6A-8336-F475-2AC007E16DC8}"/>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47379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C87CF-AFCC-ED66-765C-1F7D635B34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EA7EEA9-792E-091D-0962-13A98C4AD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434C37D-6D7F-5FCF-D10A-DF0D25578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060BC-AAB5-7B72-C710-6F9F856DC6CE}"/>
              </a:ext>
            </a:extLst>
          </p:cNvPr>
          <p:cNvSpPr>
            <a:spLocks noGrp="1"/>
          </p:cNvSpPr>
          <p:nvPr>
            <p:ph type="dt" sz="half" idx="10"/>
          </p:nvPr>
        </p:nvSpPr>
        <p:spPr/>
        <p:txBody>
          <a:bodyPr/>
          <a:lstStyle/>
          <a:p>
            <a:fld id="{3FE8B985-F82F-4773-9DFF-B6141B6FDCBE}" type="datetimeFigureOut">
              <a:rPr lang="es-MX" smtClean="0"/>
              <a:t>29/07/2025</a:t>
            </a:fld>
            <a:endParaRPr lang="es-MX"/>
          </a:p>
        </p:txBody>
      </p:sp>
      <p:sp>
        <p:nvSpPr>
          <p:cNvPr id="6" name="Marcador de pie de página 5">
            <a:extLst>
              <a:ext uri="{FF2B5EF4-FFF2-40B4-BE49-F238E27FC236}">
                <a16:creationId xmlns:a16="http://schemas.microsoft.com/office/drawing/2014/main" id="{5AB4B7D4-0123-0AAE-2008-8ABB1E53771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8375B05-F254-3AC7-5CAD-25EE95E4253E}"/>
              </a:ext>
            </a:extLst>
          </p:cNvPr>
          <p:cNvSpPr>
            <a:spLocks noGrp="1"/>
          </p:cNvSpPr>
          <p:nvPr>
            <p:ph type="sldNum" sz="quarter" idx="12"/>
          </p:nvPr>
        </p:nvSpPr>
        <p:spPr/>
        <p:txBody>
          <a:bodyPr/>
          <a:lstStyle/>
          <a:p>
            <a:fld id="{3E7FBE80-54E2-40C7-8B4E-AD73DFF0CAC8}" type="slidenum">
              <a:rPr lang="es-MX" smtClean="0"/>
              <a:t>‹Nº›</a:t>
            </a:fld>
            <a:endParaRPr lang="es-MX"/>
          </a:p>
        </p:txBody>
      </p:sp>
    </p:spTree>
    <p:extLst>
      <p:ext uri="{BB962C8B-B14F-4D97-AF65-F5344CB8AC3E}">
        <p14:creationId xmlns:p14="http://schemas.microsoft.com/office/powerpoint/2010/main" val="246078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CE16B5-1412-59A1-3EBD-131A58740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915E487-CD36-C568-12F3-B8D7209887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366E78A-980F-FF46-685E-7D27DE438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8B985-F82F-4773-9DFF-B6141B6FDCBE}" type="datetimeFigureOut">
              <a:rPr lang="es-MX" smtClean="0"/>
              <a:t>29/07/2025</a:t>
            </a:fld>
            <a:endParaRPr lang="es-MX"/>
          </a:p>
        </p:txBody>
      </p:sp>
      <p:sp>
        <p:nvSpPr>
          <p:cNvPr id="5" name="Marcador de pie de página 4">
            <a:extLst>
              <a:ext uri="{FF2B5EF4-FFF2-40B4-BE49-F238E27FC236}">
                <a16:creationId xmlns:a16="http://schemas.microsoft.com/office/drawing/2014/main" id="{3DAE5F95-BFD2-0D39-4C9D-B98D0716E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51465D72-5D90-7A70-79BE-13202BFFE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7FBE80-54E2-40C7-8B4E-AD73DFF0CAC8}" type="slidenum">
              <a:rPr lang="es-MX" smtClean="0"/>
              <a:t>‹Nº›</a:t>
            </a:fld>
            <a:endParaRPr lang="es-MX"/>
          </a:p>
        </p:txBody>
      </p:sp>
    </p:spTree>
    <p:extLst>
      <p:ext uri="{BB962C8B-B14F-4D97-AF65-F5344CB8AC3E}">
        <p14:creationId xmlns:p14="http://schemas.microsoft.com/office/powerpoint/2010/main" val="325366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6.wdp"/><Relationship Id="rId7"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2.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13.png"/><Relationship Id="rId18" Type="http://schemas.microsoft.com/office/2007/relationships/hdphoto" Target="../media/hdphoto7.wdp"/><Relationship Id="rId3" Type="http://schemas.openxmlformats.org/officeDocument/2006/relationships/image" Target="../media/image6.png"/><Relationship Id="rId7" Type="http://schemas.openxmlformats.org/officeDocument/2006/relationships/diagramQuickStyle" Target="../diagrams/quickStyle5.xml"/><Relationship Id="rId12" Type="http://schemas.microsoft.com/office/2007/relationships/hdphoto" Target="../media/hdphoto2.wdp"/><Relationship Id="rId17" Type="http://schemas.openxmlformats.org/officeDocument/2006/relationships/image" Target="../media/image23.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12.png"/><Relationship Id="rId5" Type="http://schemas.openxmlformats.org/officeDocument/2006/relationships/diagramData" Target="../diagrams/data5.xm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diagramDrawing" Target="../diagrams/drawing5.xml"/><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diagramQuickStyle" Target="../diagrams/quickStyle2.xml"/><Relationship Id="rId12" Type="http://schemas.microsoft.com/office/2007/relationships/hdphoto" Target="../media/hdphoto2.wdp"/><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2.png"/><Relationship Id="rId5" Type="http://schemas.openxmlformats.org/officeDocument/2006/relationships/diagramData" Target="../diagrams/data2.xm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diagramDrawing" Target="../diagrams/drawing2.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EE06E-4631-C4A7-C191-D5503634B38C}"/>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A47DB49F-49F3-371A-8C74-864A3C34A5E2}"/>
              </a:ext>
            </a:extLst>
          </p:cNvPr>
          <p:cNvPicPr>
            <a:picLocks noChangeAspect="1"/>
          </p:cNvPicPr>
          <p:nvPr/>
        </p:nvPicPr>
        <p:blipFill>
          <a:blip r:embed="rId2"/>
          <a:srcRect t="4607" b="29727"/>
          <a:stretch>
            <a:fillRect/>
          </a:stretch>
        </p:blipFill>
        <p:spPr>
          <a:xfrm>
            <a:off x="-177780" y="-152400"/>
            <a:ext cx="3789902" cy="7010400"/>
          </a:xfrm>
          <a:prstGeom prst="rect">
            <a:avLst/>
          </a:prstGeom>
        </p:spPr>
      </p:pic>
      <p:sp>
        <p:nvSpPr>
          <p:cNvPr id="2" name="CuadroTexto 1">
            <a:extLst>
              <a:ext uri="{FF2B5EF4-FFF2-40B4-BE49-F238E27FC236}">
                <a16:creationId xmlns:a16="http://schemas.microsoft.com/office/drawing/2014/main" id="{5D496108-E7D1-FBED-6853-53C9C89DE63E}"/>
              </a:ext>
            </a:extLst>
          </p:cNvPr>
          <p:cNvSpPr txBox="1"/>
          <p:nvPr/>
        </p:nvSpPr>
        <p:spPr>
          <a:xfrm>
            <a:off x="3850232" y="2190943"/>
            <a:ext cx="7942802" cy="2323713"/>
          </a:xfrm>
          <a:prstGeom prst="rect">
            <a:avLst/>
          </a:prstGeom>
          <a:noFill/>
        </p:spPr>
        <p:txBody>
          <a:bodyPr wrap="square">
            <a:spAutoFit/>
          </a:bodyPr>
          <a:lstStyle/>
          <a:p>
            <a:pPr algn="ctr"/>
            <a:r>
              <a:rPr lang="es-MX" sz="5500" b="1" dirty="0">
                <a:latin typeface="Congenial Black" panose="020F0502020204030204" pitchFamily="2" charset="0"/>
              </a:rPr>
              <a:t>Acciones afirmativas </a:t>
            </a:r>
          </a:p>
          <a:p>
            <a:pPr algn="ctr"/>
            <a:r>
              <a:rPr lang="es-MX" sz="3000" b="1" dirty="0">
                <a:latin typeface="Congenial Black" panose="020F0502020204030204" pitchFamily="2" charset="0"/>
              </a:rPr>
              <a:t>en materia de postulación de candidaturas rumbo al Proceso Electoral Local Ordinario 2026-2027</a:t>
            </a:r>
          </a:p>
        </p:txBody>
      </p:sp>
    </p:spTree>
    <p:extLst>
      <p:ext uri="{BB962C8B-B14F-4D97-AF65-F5344CB8AC3E}">
        <p14:creationId xmlns:p14="http://schemas.microsoft.com/office/powerpoint/2010/main" val="3625513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6BA9C-C1ED-18A6-E850-FD647D02C80F}"/>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DB4D0F5A-7F38-66F1-E1BD-154E1577C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F1282682-8CD5-55DA-B9DB-C0B31F3B6F9B}"/>
              </a:ext>
            </a:extLst>
          </p:cNvPr>
          <p:cNvSpPr txBox="1"/>
          <p:nvPr/>
        </p:nvSpPr>
        <p:spPr>
          <a:xfrm>
            <a:off x="3245004" y="350271"/>
            <a:ext cx="8819569" cy="129266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MX" sz="2600" b="1" dirty="0">
                <a:solidFill>
                  <a:prstClr val="black"/>
                </a:solidFill>
                <a:latin typeface="Congenial Black" panose="020F0502020204030204" pitchFamily="2" charset="0"/>
              </a:rPr>
              <a:t>b) </a:t>
            </a:r>
            <a:r>
              <a:rPr kumimoji="0" lang="es-MX" sz="2600" b="1" i="0" u="none" strike="noStrike" kern="1200" cap="none" spc="0" normalizeH="0" baseline="0" noProof="0" dirty="0">
                <a:ln>
                  <a:noFill/>
                </a:ln>
                <a:solidFill>
                  <a:prstClr val="black"/>
                </a:solidFill>
                <a:effectLst/>
                <a:uLnTx/>
                <a:uFillTx/>
                <a:latin typeface="Congenial Black" panose="020F0502020204030204" pitchFamily="2" charset="0"/>
                <a:ea typeface="+mn-ea"/>
                <a:cs typeface="+mn-cs"/>
              </a:rPr>
              <a:t>Evolución de las acciones afirmativas implementadas en los procesos electorales 2020-2021 y 2023-2024 en favor de las personas afromexicanas.</a:t>
            </a:r>
          </a:p>
        </p:txBody>
      </p:sp>
      <p:sp>
        <p:nvSpPr>
          <p:cNvPr id="3" name="CuadroTexto 2">
            <a:extLst>
              <a:ext uri="{FF2B5EF4-FFF2-40B4-BE49-F238E27FC236}">
                <a16:creationId xmlns:a16="http://schemas.microsoft.com/office/drawing/2014/main" id="{FC4CAF3B-B0F8-C11C-B542-705C05A91821}"/>
              </a:ext>
            </a:extLst>
          </p:cNvPr>
          <p:cNvSpPr txBox="1"/>
          <p:nvPr/>
        </p:nvSpPr>
        <p:spPr>
          <a:xfrm>
            <a:off x="576556" y="2170399"/>
            <a:ext cx="11217307" cy="3139321"/>
          </a:xfrm>
          <a:prstGeom prst="rect">
            <a:avLst/>
          </a:prstGeom>
          <a:noFill/>
        </p:spPr>
        <p:txBody>
          <a:bodyPr wrap="square">
            <a:spAutoFit/>
          </a:bodyPr>
          <a:lstStyle/>
          <a:p>
            <a:pPr algn="ctr">
              <a:defRPr/>
            </a:pPr>
            <a:r>
              <a:rPr lang="es-MX" sz="2200" b="1"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rPr>
              <a:t>Proceso Electoral Local Ordinario 2020-2021</a:t>
            </a:r>
          </a:p>
          <a:p>
            <a:pPr algn="just">
              <a:defRPr/>
            </a:pPr>
            <a:endParaRPr lang="es-MX" sz="2200" b="1" dirty="0">
              <a:effectLst/>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En la Ciudad de México, en el proceso electoral local ordinario 2020-2021, se establecieron, por primera vez, acciones afirmativas en favor de las personas afrodescendientes o afromexicanas residentes en esta entidad federativa, para el cargo de diputaciones.</a:t>
            </a:r>
          </a:p>
          <a:p>
            <a:pPr algn="just">
              <a:defRPr/>
            </a:pPr>
            <a:endParaRPr lang="es-MX" sz="22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El Consejo General del Instituto Electoral de la Ciudad de México, el 9 de diciembre de 2020 aprobó, mediante Acuerdo IECM/ACU-CG-110/2020  los Lineamientos para la postulación de diputaciones, alcaldías y concejalías en el proceso electoral local ordinario 2020-2021.</a:t>
            </a:r>
          </a:p>
        </p:txBody>
      </p:sp>
      <p:pic>
        <p:nvPicPr>
          <p:cNvPr id="5" name="Imagen 4">
            <a:extLst>
              <a:ext uri="{FF2B5EF4-FFF2-40B4-BE49-F238E27FC236}">
                <a16:creationId xmlns:a16="http://schemas.microsoft.com/office/drawing/2014/main" id="{3CAB72D1-4385-CE5B-1A38-4F9AB6814B80}"/>
              </a:ext>
            </a:extLst>
          </p:cNvPr>
          <p:cNvPicPr>
            <a:picLocks noChangeAspect="1"/>
          </p:cNvPicPr>
          <p:nvPr/>
        </p:nvPicPr>
        <p:blipFill>
          <a:blip r:embed="rId4"/>
          <a:stretch>
            <a:fillRect/>
          </a:stretch>
        </p:blipFill>
        <p:spPr>
          <a:xfrm>
            <a:off x="-177800" y="6082514"/>
            <a:ext cx="12369800" cy="775486"/>
          </a:xfrm>
          <a:prstGeom prst="rect">
            <a:avLst/>
          </a:prstGeom>
        </p:spPr>
      </p:pic>
    </p:spTree>
    <p:extLst>
      <p:ext uri="{BB962C8B-B14F-4D97-AF65-F5344CB8AC3E}">
        <p14:creationId xmlns:p14="http://schemas.microsoft.com/office/powerpoint/2010/main" val="197572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B91C-82E2-5500-2E40-7147A8F61384}"/>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2C935DE5-3770-846B-BCAA-79F8C9983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ector De Nota Adhesiva PNG, Vectores, PSD, e Clipart Para Descarga  Gratuita - Pngtree">
            <a:extLst>
              <a:ext uri="{FF2B5EF4-FFF2-40B4-BE49-F238E27FC236}">
                <a16:creationId xmlns:a16="http://schemas.microsoft.com/office/drawing/2014/main" id="{3A16ECEB-0982-350E-A479-7E6E41983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389">
            <a:off x="1937198" y="275749"/>
            <a:ext cx="10590033" cy="615038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8CE3731-0961-A37F-C650-E23FBD06B7BF}"/>
              </a:ext>
            </a:extLst>
          </p:cNvPr>
          <p:cNvSpPr txBox="1"/>
          <p:nvPr/>
        </p:nvSpPr>
        <p:spPr>
          <a:xfrm>
            <a:off x="3510053" y="1950557"/>
            <a:ext cx="7444321" cy="2800767"/>
          </a:xfrm>
          <a:prstGeom prst="rect">
            <a:avLst/>
          </a:prstGeom>
          <a:noFill/>
        </p:spPr>
        <p:txBody>
          <a:bodyPr wrap="square">
            <a:spAutoFit/>
          </a:bodyPr>
          <a:lstStyle/>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El artículo 45 de los Lineamientos estableció que los partidos políticos, en la Lista para diputaciones por mayoría relativa, </a:t>
            </a:r>
            <a:r>
              <a:rPr lang="es-MX" sz="2200" b="1" dirty="0">
                <a:effectLst/>
                <a:latin typeface="Aptos" panose="020B0004020202020204" pitchFamily="34" charset="0"/>
                <a:ea typeface="Times New Roman" panose="02020603050405020304" pitchFamily="18" charset="0"/>
                <a:cs typeface="Times New Roman" panose="02020603050405020304" pitchFamily="18" charset="0"/>
              </a:rPr>
              <a:t>deberían</a:t>
            </a:r>
            <a:r>
              <a:rPr lang="es-MX" sz="2200" dirty="0">
                <a:effectLst/>
                <a:latin typeface="Aptos" panose="020B0004020202020204" pitchFamily="34" charset="0"/>
                <a:ea typeface="Times New Roman" panose="02020603050405020304" pitchFamily="18" charset="0"/>
                <a:cs typeface="Times New Roman" panose="02020603050405020304" pitchFamily="18" charset="0"/>
              </a:rPr>
              <a:t> postular al menos una fórmula de personas afromexicanas residentes en la Ciudad de México, mientras que en la Lista "A" para la elección de diputaciones plurinominales (por el principio de representación proporcional), </a:t>
            </a:r>
            <a:r>
              <a:rPr lang="es-MX" sz="2200" b="1" dirty="0">
                <a:effectLst/>
                <a:latin typeface="Aptos" panose="020B0004020202020204" pitchFamily="34" charset="0"/>
                <a:ea typeface="Times New Roman" panose="02020603050405020304" pitchFamily="18" charset="0"/>
                <a:cs typeface="Times New Roman" panose="02020603050405020304" pitchFamily="18" charset="0"/>
              </a:rPr>
              <a:t>procurarían</a:t>
            </a:r>
            <a:r>
              <a:rPr lang="es-MX" sz="2200" dirty="0">
                <a:effectLst/>
                <a:latin typeface="Aptos" panose="020B0004020202020204" pitchFamily="34" charset="0"/>
                <a:ea typeface="Times New Roman" panose="02020603050405020304" pitchFamily="18" charset="0"/>
                <a:cs typeface="Times New Roman" panose="02020603050405020304" pitchFamily="18" charset="0"/>
              </a:rPr>
              <a:t> postular al menos una fórmula de personas de este grupo poblacional.</a:t>
            </a:r>
          </a:p>
        </p:txBody>
      </p:sp>
      <p:sp>
        <p:nvSpPr>
          <p:cNvPr id="7" name="CuadroTexto 6">
            <a:extLst>
              <a:ext uri="{FF2B5EF4-FFF2-40B4-BE49-F238E27FC236}">
                <a16:creationId xmlns:a16="http://schemas.microsoft.com/office/drawing/2014/main" id="{BE5752EE-1218-1C87-7C37-2D2E2351B473}"/>
              </a:ext>
            </a:extLst>
          </p:cNvPr>
          <p:cNvSpPr txBox="1"/>
          <p:nvPr/>
        </p:nvSpPr>
        <p:spPr>
          <a:xfrm>
            <a:off x="659123" y="5911016"/>
            <a:ext cx="10873754" cy="738664"/>
          </a:xfrm>
          <a:prstGeom prst="rect">
            <a:avLst/>
          </a:prstGeom>
          <a:noFill/>
        </p:spPr>
        <p:txBody>
          <a:bodyPr wrap="square">
            <a:spAutoFit/>
          </a:bodyPr>
          <a:lstStyle/>
          <a:p>
            <a:pPr algn="just"/>
            <a:r>
              <a:rPr lang="es-MX" sz="1400" dirty="0"/>
              <a:t>Los Lineamientos de postulación aprobados mediante Acuerdo IECM/ACU-CG-110/2020 fueron modificados con motivo de algunas impugnaciones, pero en temas relativos a la reelección (Acuerdo IECM/ACU-CG-113/2020) y paridad de género (Acuerdo IECM/ACU-CG-032/2021), por lo que no hubo modificación respecto de las reglas para la postulación de personas afromexicanas en la Ciudad de México.</a:t>
            </a:r>
          </a:p>
        </p:txBody>
      </p:sp>
    </p:spTree>
    <p:extLst>
      <p:ext uri="{BB962C8B-B14F-4D97-AF65-F5344CB8AC3E}">
        <p14:creationId xmlns:p14="http://schemas.microsoft.com/office/powerpoint/2010/main" val="411879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CDA72-B453-0D90-8006-49F7F4D512B1}"/>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6535C68C-4065-29BE-5171-5EA3BE05F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34B027F0-438C-8BC1-105F-1E00EC095B32}"/>
              </a:ext>
            </a:extLst>
          </p:cNvPr>
          <p:cNvGrpSpPr/>
          <p:nvPr/>
        </p:nvGrpSpPr>
        <p:grpSpPr>
          <a:xfrm flipV="1">
            <a:off x="1" y="3132486"/>
            <a:ext cx="2459658" cy="3695700"/>
            <a:chOff x="7541069" y="-16129"/>
            <a:chExt cx="3486661" cy="4856717"/>
          </a:xfrm>
        </p:grpSpPr>
        <p:pic>
          <p:nvPicPr>
            <p:cNvPr id="4" name="Imagen 3">
              <a:extLst>
                <a:ext uri="{FF2B5EF4-FFF2-40B4-BE49-F238E27FC236}">
                  <a16:creationId xmlns:a16="http://schemas.microsoft.com/office/drawing/2014/main" id="{DA57F0D6-4C5A-5E2D-B1BF-5BE2841505C3}"/>
                </a:ext>
              </a:extLst>
            </p:cNvPr>
            <p:cNvPicPr>
              <a:picLocks noChangeAspect="1"/>
            </p:cNvPicPr>
            <p:nvPr/>
          </p:nvPicPr>
          <p:blipFill>
            <a:blip r:embed="rId3"/>
            <a:stretch>
              <a:fillRect/>
            </a:stretch>
          </p:blipFill>
          <p:spPr>
            <a:xfrm flipV="1">
              <a:off x="7541073" y="-16129"/>
              <a:ext cx="3486657" cy="1909857"/>
            </a:xfrm>
            <a:prstGeom prst="flowChartExtract">
              <a:avLst/>
            </a:prstGeom>
          </p:spPr>
        </p:pic>
        <p:pic>
          <p:nvPicPr>
            <p:cNvPr id="5" name="Imagen 4">
              <a:extLst>
                <a:ext uri="{FF2B5EF4-FFF2-40B4-BE49-F238E27FC236}">
                  <a16:creationId xmlns:a16="http://schemas.microsoft.com/office/drawing/2014/main" id="{1C2300B4-E0B0-7041-8088-89A595A8C23C}"/>
                </a:ext>
              </a:extLst>
            </p:cNvPr>
            <p:cNvPicPr>
              <a:picLocks noChangeAspect="1"/>
            </p:cNvPicPr>
            <p:nvPr/>
          </p:nvPicPr>
          <p:blipFill>
            <a:blip r:embed="rId4"/>
            <a:stretch>
              <a:fillRect/>
            </a:stretch>
          </p:blipFill>
          <p:spPr>
            <a:xfrm rot="5400000">
              <a:off x="6600816" y="2658124"/>
              <a:ext cx="3122717" cy="1242212"/>
            </a:xfrm>
            <a:prstGeom prst="flowChartExtract">
              <a:avLst/>
            </a:prstGeom>
          </p:spPr>
        </p:pic>
      </p:grpSp>
      <p:sp>
        <p:nvSpPr>
          <p:cNvPr id="2" name="CuadroTexto 1">
            <a:extLst>
              <a:ext uri="{FF2B5EF4-FFF2-40B4-BE49-F238E27FC236}">
                <a16:creationId xmlns:a16="http://schemas.microsoft.com/office/drawing/2014/main" id="{C7FB4852-E7E2-484D-4270-38B3F9341AAD}"/>
              </a:ext>
            </a:extLst>
          </p:cNvPr>
          <p:cNvSpPr txBox="1"/>
          <p:nvPr/>
        </p:nvSpPr>
        <p:spPr>
          <a:xfrm>
            <a:off x="1025912" y="996602"/>
            <a:ext cx="10681823" cy="2616101"/>
          </a:xfrm>
          <a:prstGeom prst="rect">
            <a:avLst/>
          </a:prstGeom>
          <a:noFill/>
        </p:spPr>
        <p:txBody>
          <a:bodyPr wrap="square">
            <a:spAutoFit/>
          </a:bodyPr>
          <a:lstStyle/>
          <a:p>
            <a:pPr algn="ctr">
              <a:defRPr/>
            </a:pPr>
            <a:r>
              <a:rPr lang="es-MX" sz="2200" b="1"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rPr>
              <a:t>Proceso Electoral Local Ordinario 2023-2024</a:t>
            </a:r>
          </a:p>
          <a:p>
            <a:pPr algn="just">
              <a:defRPr/>
            </a:pPr>
            <a:endParaRPr lang="es-MX" sz="2200" b="1" dirty="0">
              <a:effectLst/>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El 2 de junio de 2023 se publicó en la Gaceta Oficial, el Decreto por el que se reformaron diversos artículos del Código de Instituciones y Procedimientos Electorales relacionados con la implementación de acciones afirmativas.</a:t>
            </a:r>
          </a:p>
          <a:p>
            <a:pPr algn="just">
              <a:defRPr/>
            </a:pPr>
            <a:endParaRPr lang="es-MX" sz="2000" dirty="0">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Con motivo de dicha reforma, los partidos políticos quedaron obligados a cumplir con las siguientes acciones afirmativas en favor de las personas afromexicanas:</a:t>
            </a:r>
          </a:p>
        </p:txBody>
      </p:sp>
      <p:sp>
        <p:nvSpPr>
          <p:cNvPr id="7" name="CuadroTexto 6">
            <a:extLst>
              <a:ext uri="{FF2B5EF4-FFF2-40B4-BE49-F238E27FC236}">
                <a16:creationId xmlns:a16="http://schemas.microsoft.com/office/drawing/2014/main" id="{1C85B5FD-69A6-D2D1-EEEC-810D4C462EFC}"/>
              </a:ext>
            </a:extLst>
          </p:cNvPr>
          <p:cNvSpPr txBox="1"/>
          <p:nvPr/>
        </p:nvSpPr>
        <p:spPr>
          <a:xfrm>
            <a:off x="2243254" y="3874786"/>
            <a:ext cx="7705492" cy="2554545"/>
          </a:xfrm>
          <a:prstGeom prst="rect">
            <a:avLst/>
          </a:prstGeom>
          <a:noFill/>
        </p:spPr>
        <p:txBody>
          <a:bodyPr wrap="square">
            <a:spAutoFit/>
          </a:bodyPr>
          <a:lstStyle/>
          <a:p>
            <a:pPr marL="342900" indent="-342900" algn="just">
              <a:buClr>
                <a:srgbClr val="7030A0"/>
              </a:buClr>
              <a:buFont typeface="Arial Narrow" panose="020B0606020202030204" pitchFamily="34" charset="0"/>
              <a:buChar char="■"/>
              <a:defRPr/>
            </a:pPr>
            <a:r>
              <a:rPr lang="es-MX" sz="2000" b="1"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rPr>
              <a:t>Diputaciones de MR:  </a:t>
            </a:r>
            <a:r>
              <a:rPr lang="es-MX" sz="2000" dirty="0">
                <a:effectLst/>
                <a:latin typeface="Aptos" panose="020B0004020202020204" pitchFamily="34" charset="0"/>
                <a:ea typeface="Times New Roman" panose="02020603050405020304" pitchFamily="18" charset="0"/>
                <a:cs typeface="Times New Roman" panose="02020603050405020304" pitchFamily="18" charset="0"/>
              </a:rPr>
              <a:t>Al menos 1 fórmula de personas afromexicanas residentes en la Ciudad de México. </a:t>
            </a:r>
          </a:p>
          <a:p>
            <a:pPr marL="342900" indent="-342900" algn="just">
              <a:buClr>
                <a:srgbClr val="7030A0"/>
              </a:buClr>
              <a:buFont typeface="Arial Narrow" panose="020B0606020202030204" pitchFamily="34" charset="0"/>
              <a:buChar char="■"/>
              <a:defRPr/>
            </a:pPr>
            <a:endParaRPr lang="es-MX"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b="1" dirty="0">
                <a:solidFill>
                  <a:srgbClr val="7030A0"/>
                </a:solidFill>
                <a:latin typeface="Aptos" panose="020B0004020202020204" pitchFamily="34" charset="0"/>
                <a:ea typeface="Times New Roman" panose="02020603050405020304" pitchFamily="18" charset="0"/>
                <a:cs typeface="Times New Roman" panose="02020603050405020304" pitchFamily="18" charset="0"/>
              </a:rPr>
              <a:t>Diputaciones de RP: </a:t>
            </a:r>
            <a:r>
              <a:rPr lang="es-MX" sz="2000" dirty="0">
                <a:latin typeface="Aptos" panose="020B0004020202020204" pitchFamily="34" charset="0"/>
                <a:ea typeface="Times New Roman" panose="02020603050405020304" pitchFamily="18" charset="0"/>
                <a:cs typeface="Times New Roman" panose="02020603050405020304" pitchFamily="18" charset="0"/>
              </a:rPr>
              <a:t>Al menos 1 fórmula de alguno de los GAP, entre ellos de personas afromexicanas.</a:t>
            </a:r>
          </a:p>
          <a:p>
            <a:pPr algn="just">
              <a:buClr>
                <a:srgbClr val="7030A0"/>
              </a:buClr>
              <a:defRPr/>
            </a:pPr>
            <a:endParaRPr lang="es-MX" sz="20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b="1" dirty="0">
                <a:solidFill>
                  <a:srgbClr val="7030A0"/>
                </a:solidFill>
                <a:latin typeface="Aptos" panose="020B0004020202020204" pitchFamily="34" charset="0"/>
                <a:ea typeface="Times New Roman" panose="02020603050405020304" pitchFamily="18" charset="0"/>
                <a:cs typeface="Times New Roman" panose="02020603050405020304" pitchFamily="18" charset="0"/>
              </a:rPr>
              <a:t>Concejalías:</a:t>
            </a:r>
            <a:r>
              <a:rPr lang="es-MX" sz="2000" dirty="0">
                <a:latin typeface="Aptos" panose="020B0004020202020204" pitchFamily="34" charset="0"/>
                <a:ea typeface="Times New Roman" panose="02020603050405020304" pitchFamily="18" charset="0"/>
                <a:cs typeface="Times New Roman" panose="02020603050405020304" pitchFamily="18" charset="0"/>
              </a:rPr>
              <a:t> Al menos 1 fórmula en cada planilla de alguno de los GAP, entre ellos de personas afromexicanas. </a:t>
            </a:r>
          </a:p>
        </p:txBody>
      </p:sp>
    </p:spTree>
    <p:extLst>
      <p:ext uri="{BB962C8B-B14F-4D97-AF65-F5344CB8AC3E}">
        <p14:creationId xmlns:p14="http://schemas.microsoft.com/office/powerpoint/2010/main" val="129357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778D8-51C1-30EC-384C-2B28269DD551}"/>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14300032-A210-D38D-A4D7-C5EC16E6D332}"/>
              </a:ext>
            </a:extLst>
          </p:cNvPr>
          <p:cNvPicPr>
            <a:picLocks noChangeAspect="1"/>
          </p:cNvPicPr>
          <p:nvPr/>
        </p:nvPicPr>
        <p:blipFill>
          <a:blip r:embed="rId2"/>
          <a:srcRect r="5778"/>
          <a:stretch>
            <a:fillRect/>
          </a:stretch>
        </p:blipFill>
        <p:spPr>
          <a:xfrm>
            <a:off x="10463562" y="0"/>
            <a:ext cx="1851102" cy="6858000"/>
          </a:xfrm>
          <a:prstGeom prst="rect">
            <a:avLst/>
          </a:prstGeom>
        </p:spPr>
      </p:pic>
      <p:sp>
        <p:nvSpPr>
          <p:cNvPr id="11" name="CuadroTexto 10">
            <a:extLst>
              <a:ext uri="{FF2B5EF4-FFF2-40B4-BE49-F238E27FC236}">
                <a16:creationId xmlns:a16="http://schemas.microsoft.com/office/drawing/2014/main" id="{5EDB106A-483D-69A1-AEEE-7EDE3A603933}"/>
              </a:ext>
            </a:extLst>
          </p:cNvPr>
          <p:cNvSpPr txBox="1"/>
          <p:nvPr/>
        </p:nvSpPr>
        <p:spPr>
          <a:xfrm>
            <a:off x="234175" y="1877665"/>
            <a:ext cx="9991493" cy="3816429"/>
          </a:xfrm>
          <a:prstGeom prst="rect">
            <a:avLst/>
          </a:prstGeom>
          <a:noFill/>
        </p:spPr>
        <p:txBody>
          <a:bodyPr wrap="square">
            <a:spAutoFit/>
          </a:bodyPr>
          <a:lstStyle/>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El 10 de septiembre de 2023, el Consejo General aprobó, a través del Acuerdo IECM/ACU-CG-091/2023 , los Lineamientos para la postulación de candidaturas a Jefatura de Gobierno, Diputaciones, Alcaldías y Concejalías de la Ciudad de México, en el Proceso Electoral Local Ordinario 2023-2024, los cuales fueron modificados a través de Acuerdo IECM/ACU-CG-127/2023, derivado de la sentencia emitida por el Tribunal Electoral dentro del expediente TECDMX-JLDC-138/2023.</a:t>
            </a:r>
          </a:p>
          <a:p>
            <a:pPr algn="just">
              <a:defRPr/>
            </a:pPr>
            <a:endParaRPr lang="es-MX" sz="22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En los Lineamientos de postulación aprobados mediante Acuerdo IECM/ACU-CG-091/2023, la postulación de las personas afromexicanas residentes en la Ciudad de México quedó en los mismos términos previstos en el Código.</a:t>
            </a:r>
          </a:p>
        </p:txBody>
      </p:sp>
      <p:pic>
        <p:nvPicPr>
          <p:cNvPr id="12" name="Picture 6">
            <a:extLst>
              <a:ext uri="{FF2B5EF4-FFF2-40B4-BE49-F238E27FC236}">
                <a16:creationId xmlns:a16="http://schemas.microsoft.com/office/drawing/2014/main" id="{D0A2AAAB-C9BB-3219-3899-04E4F51BC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1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493B8-A586-90DF-2A5D-FB92D1395C3E}"/>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17EC911A-DCD6-8165-39EF-264BA6BFE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Un dibujo de un perro&#10;&#10;El contenido generado por IA puede ser incorrecto.">
            <a:extLst>
              <a:ext uri="{FF2B5EF4-FFF2-40B4-BE49-F238E27FC236}">
                <a16:creationId xmlns:a16="http://schemas.microsoft.com/office/drawing/2014/main" id="{648EA20E-E4D7-4C16-4752-728CBBFF32FC}"/>
              </a:ext>
            </a:extLst>
          </p:cNvPr>
          <p:cNvPicPr>
            <a:picLocks noChangeAspect="1"/>
          </p:cNvPicPr>
          <p:nvPr/>
        </p:nvPicPr>
        <p:blipFill>
          <a:blip r:embed="rId4"/>
          <a:srcRect t="27019" r="-1" b="19800"/>
          <a:stretch>
            <a:fillRect/>
          </a:stretch>
        </p:blipFill>
        <p:spPr>
          <a:xfrm rot="5400000" flipH="1">
            <a:off x="316759" y="3950441"/>
            <a:ext cx="2590800" cy="3224315"/>
          </a:xfrm>
          <a:prstGeom prst="rtTriangle">
            <a:avLst/>
          </a:prstGeom>
        </p:spPr>
      </p:pic>
      <p:sp>
        <p:nvSpPr>
          <p:cNvPr id="4" name="CuadroTexto 3">
            <a:extLst>
              <a:ext uri="{FF2B5EF4-FFF2-40B4-BE49-F238E27FC236}">
                <a16:creationId xmlns:a16="http://schemas.microsoft.com/office/drawing/2014/main" id="{ADCF5D27-D54B-AAE7-6F24-0331D8E39A99}"/>
              </a:ext>
            </a:extLst>
          </p:cNvPr>
          <p:cNvSpPr txBox="1"/>
          <p:nvPr/>
        </p:nvSpPr>
        <p:spPr>
          <a:xfrm>
            <a:off x="423747" y="1766560"/>
            <a:ext cx="11273882" cy="1446550"/>
          </a:xfrm>
          <a:prstGeom prst="rect">
            <a:avLst/>
          </a:prstGeom>
          <a:noFill/>
        </p:spPr>
        <p:txBody>
          <a:bodyPr wrap="square">
            <a:spAutoFit/>
          </a:bodyPr>
          <a:lstStyle/>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Mientras que, en los Lineamientos de postulación aprobados mediante Acuerdo IECM/ACU-CG-127/2023, en cumplimiento de la sentencia del Tribunal Electoral dictada dentro del expediente TECDMX-JLDC-138/2023, se adicionaron algunas disposiciones con relación a la postulación de personas afromexicanas, por lo que ésta quedó de la siguiente manera:</a:t>
            </a:r>
          </a:p>
        </p:txBody>
      </p:sp>
      <p:sp>
        <p:nvSpPr>
          <p:cNvPr id="5" name="CuadroTexto 4">
            <a:extLst>
              <a:ext uri="{FF2B5EF4-FFF2-40B4-BE49-F238E27FC236}">
                <a16:creationId xmlns:a16="http://schemas.microsoft.com/office/drawing/2014/main" id="{0AC78940-D479-F71D-7FE7-8C6272367B54}"/>
              </a:ext>
            </a:extLst>
          </p:cNvPr>
          <p:cNvSpPr txBox="1"/>
          <p:nvPr/>
        </p:nvSpPr>
        <p:spPr>
          <a:xfrm>
            <a:off x="2686399" y="3429000"/>
            <a:ext cx="7872760" cy="2616101"/>
          </a:xfrm>
          <a:prstGeom prst="rect">
            <a:avLst/>
          </a:prstGeom>
          <a:noFill/>
        </p:spPr>
        <p:txBody>
          <a:bodyPr wrap="square">
            <a:spAutoFit/>
          </a:bodyPr>
          <a:lstStyle/>
          <a:p>
            <a:pPr algn="just">
              <a:buClr>
                <a:srgbClr val="7030A0"/>
              </a:buClr>
              <a:defRPr/>
            </a:pPr>
            <a:r>
              <a:rPr lang="es-MX" sz="2200" b="1"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rPr>
              <a:t>Diputaciones de MR:</a:t>
            </a:r>
          </a:p>
          <a:p>
            <a:pPr marL="342900" indent="-342900" algn="just">
              <a:buClr>
                <a:srgbClr val="7030A0"/>
              </a:buClr>
              <a:buFont typeface="Arial Narrow" panose="020B0606020202030204" pitchFamily="34" charset="0"/>
              <a:buChar char="■"/>
              <a:defRPr/>
            </a:pPr>
            <a:endParaRPr lang="es-MX" sz="2200" b="1" dirty="0">
              <a:solidFill>
                <a:srgbClr val="7030A0"/>
              </a:solidFill>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Al menos 1 fórmula de personas afromexicanas residentes en la Ciudad de México. </a:t>
            </a:r>
          </a:p>
          <a:p>
            <a:pPr algn="just">
              <a:buClr>
                <a:srgbClr val="7030A0"/>
              </a:buClr>
              <a:defRPr/>
            </a:pPr>
            <a:endParaRPr lang="es-MX" sz="20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Los partidos políticos procurarán que la fórmula de personas afromexicanas residentes en la Ciudad de México sea postulada en los bloques de alta y media competitividad. </a:t>
            </a:r>
          </a:p>
        </p:txBody>
      </p:sp>
    </p:spTree>
    <p:extLst>
      <p:ext uri="{BB962C8B-B14F-4D97-AF65-F5344CB8AC3E}">
        <p14:creationId xmlns:p14="http://schemas.microsoft.com/office/powerpoint/2010/main" val="199652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6DC87-8BCB-28FF-B76C-B77391344386}"/>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587C67E6-F7E5-C20D-0123-1C3348716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00B97ADF-D766-F201-F519-F1827478BAED}"/>
              </a:ext>
            </a:extLst>
          </p:cNvPr>
          <p:cNvGrpSpPr/>
          <p:nvPr/>
        </p:nvGrpSpPr>
        <p:grpSpPr>
          <a:xfrm rot="16200000" flipH="1" flipV="1">
            <a:off x="9067171" y="-570873"/>
            <a:ext cx="2553959" cy="3695703"/>
            <a:chOff x="7541070" y="-16131"/>
            <a:chExt cx="3232989" cy="4856720"/>
          </a:xfrm>
        </p:grpSpPr>
        <p:pic>
          <p:nvPicPr>
            <p:cNvPr id="4" name="Imagen 3">
              <a:extLst>
                <a:ext uri="{FF2B5EF4-FFF2-40B4-BE49-F238E27FC236}">
                  <a16:creationId xmlns:a16="http://schemas.microsoft.com/office/drawing/2014/main" id="{02C9A382-5161-B17A-D648-CAD50C80D147}"/>
                </a:ext>
              </a:extLst>
            </p:cNvPr>
            <p:cNvPicPr>
              <a:picLocks noChangeAspect="1"/>
            </p:cNvPicPr>
            <p:nvPr/>
          </p:nvPicPr>
          <p:blipFill>
            <a:blip r:embed="rId3"/>
            <a:stretch>
              <a:fillRect/>
            </a:stretch>
          </p:blipFill>
          <p:spPr>
            <a:xfrm flipV="1">
              <a:off x="7541074" y="-16131"/>
              <a:ext cx="3232985" cy="1778068"/>
            </a:xfrm>
            <a:prstGeom prst="flowChartExtract">
              <a:avLst/>
            </a:prstGeom>
          </p:spPr>
        </p:pic>
        <p:pic>
          <p:nvPicPr>
            <p:cNvPr id="5" name="Imagen 4">
              <a:extLst>
                <a:ext uri="{FF2B5EF4-FFF2-40B4-BE49-F238E27FC236}">
                  <a16:creationId xmlns:a16="http://schemas.microsoft.com/office/drawing/2014/main" id="{F3EF5BD2-3AED-22A8-8B39-76ADC13DB2F7}"/>
                </a:ext>
              </a:extLst>
            </p:cNvPr>
            <p:cNvPicPr>
              <a:picLocks noChangeAspect="1"/>
            </p:cNvPicPr>
            <p:nvPr/>
          </p:nvPicPr>
          <p:blipFill>
            <a:blip r:embed="rId4"/>
            <a:stretch>
              <a:fillRect/>
            </a:stretch>
          </p:blipFill>
          <p:spPr>
            <a:xfrm rot="5400000">
              <a:off x="6599829" y="2334812"/>
              <a:ext cx="3447018" cy="1564535"/>
            </a:xfrm>
            <a:prstGeom prst="flowChartExtract">
              <a:avLst/>
            </a:prstGeom>
          </p:spPr>
        </p:pic>
      </p:grpSp>
      <p:sp>
        <p:nvSpPr>
          <p:cNvPr id="14" name="CuadroTexto 13">
            <a:extLst>
              <a:ext uri="{FF2B5EF4-FFF2-40B4-BE49-F238E27FC236}">
                <a16:creationId xmlns:a16="http://schemas.microsoft.com/office/drawing/2014/main" id="{21E64E6E-C446-ED81-611D-A18B60625398}"/>
              </a:ext>
            </a:extLst>
          </p:cNvPr>
          <p:cNvSpPr txBox="1"/>
          <p:nvPr/>
        </p:nvSpPr>
        <p:spPr>
          <a:xfrm>
            <a:off x="355794" y="2028616"/>
            <a:ext cx="4573045" cy="3539430"/>
          </a:xfrm>
          <a:prstGeom prst="rect">
            <a:avLst/>
          </a:prstGeom>
          <a:noFill/>
        </p:spPr>
        <p:txBody>
          <a:bodyPr wrap="square">
            <a:spAutoFit/>
          </a:bodyPr>
          <a:lstStyle/>
          <a:p>
            <a:pPr algn="just">
              <a:buClr>
                <a:srgbClr val="7030A0"/>
              </a:buClr>
              <a:defRPr/>
            </a:pPr>
            <a:r>
              <a:rPr lang="es-MX" sz="2200" b="1"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rPr>
              <a:t>Diputaciones de RP:</a:t>
            </a:r>
          </a:p>
          <a:p>
            <a:pPr marL="342900" indent="-342900" algn="just">
              <a:buClr>
                <a:srgbClr val="7030A0"/>
              </a:buClr>
              <a:buFont typeface="Arial Narrow" panose="020B0606020202030204" pitchFamily="34" charset="0"/>
              <a:buChar char="■"/>
              <a:defRPr/>
            </a:pPr>
            <a:endParaRPr lang="es-MX" sz="2200" b="1" dirty="0">
              <a:solidFill>
                <a:srgbClr val="7030A0"/>
              </a:solidFill>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Al menos 1 fórmula de alguno de los GAP, entre ellos de personas afromexicanas.</a:t>
            </a:r>
          </a:p>
          <a:p>
            <a:pPr algn="just">
              <a:buClr>
                <a:srgbClr val="7030A0"/>
              </a:buClr>
              <a:defRPr/>
            </a:pPr>
            <a:endParaRPr lang="es-MX" sz="20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Los partidos políticos procurarán que la fórmula que postulen corresponda a personas afromexicanas residentes en la Ciudad de México.</a:t>
            </a:r>
          </a:p>
        </p:txBody>
      </p:sp>
      <p:sp>
        <p:nvSpPr>
          <p:cNvPr id="15" name="CuadroTexto 14">
            <a:extLst>
              <a:ext uri="{FF2B5EF4-FFF2-40B4-BE49-F238E27FC236}">
                <a16:creationId xmlns:a16="http://schemas.microsoft.com/office/drawing/2014/main" id="{718E7D8D-4488-46B8-74AA-A04A87886090}"/>
              </a:ext>
            </a:extLst>
          </p:cNvPr>
          <p:cNvSpPr txBox="1"/>
          <p:nvPr/>
        </p:nvSpPr>
        <p:spPr>
          <a:xfrm>
            <a:off x="5938836" y="2016559"/>
            <a:ext cx="5401954" cy="3847207"/>
          </a:xfrm>
          <a:prstGeom prst="rect">
            <a:avLst/>
          </a:prstGeom>
          <a:noFill/>
        </p:spPr>
        <p:txBody>
          <a:bodyPr wrap="square">
            <a:spAutoFit/>
          </a:bodyPr>
          <a:lstStyle/>
          <a:p>
            <a:pPr algn="just">
              <a:buClr>
                <a:srgbClr val="7030A0"/>
              </a:buClr>
              <a:defRPr/>
            </a:pPr>
            <a:r>
              <a:rPr lang="es-MX" sz="2200" b="1"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rPr>
              <a:t>Concejalías:</a:t>
            </a:r>
          </a:p>
          <a:p>
            <a:pPr marL="342900" indent="-342900" algn="just">
              <a:buClr>
                <a:srgbClr val="7030A0"/>
              </a:buClr>
              <a:buFont typeface="Arial Narrow" panose="020B0606020202030204" pitchFamily="34" charset="0"/>
              <a:buChar char="■"/>
              <a:defRPr/>
            </a:pPr>
            <a:endParaRPr lang="es-MX" sz="2200" b="1" dirty="0">
              <a:solidFill>
                <a:srgbClr val="7030A0"/>
              </a:solidFill>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Al menos 1 fórmula de alguno de los GAP, entre ellos de personas afromexicanas.</a:t>
            </a:r>
          </a:p>
          <a:p>
            <a:pPr algn="just">
              <a:buClr>
                <a:srgbClr val="7030A0"/>
              </a:buClr>
              <a:defRPr/>
            </a:pPr>
            <a:endParaRPr lang="es-MX" sz="20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Los partidos políticos procurarán incluir en la conformación de la totalidad de las planillas a personas afromexicanas residentes en la Ciudad de México, de manera proporcional a la inclusión de las personas pertenecientes a los otros grupos de atención prioritaria</a:t>
            </a:r>
            <a:r>
              <a:rPr lang="es-MX" sz="2000" b="1">
                <a:effectLst/>
                <a:latin typeface="Aptos" panose="020B0004020202020204" pitchFamily="34" charset="0"/>
                <a:ea typeface="Times New Roman" panose="02020603050405020304" pitchFamily="18" charset="0"/>
                <a:cs typeface="Times New Roman" panose="02020603050405020304" pitchFamily="18" charset="0"/>
              </a:rPr>
              <a:t>.  </a:t>
            </a:r>
            <a:endParaRPr lang="es-MX" sz="2000" b="1"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5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C17C-1794-8955-7B8E-13E15CB86940}"/>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FCA40775-4236-09A2-97CC-4303D852F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DCDE1CD-F186-74A0-CFEA-C9229569333C}"/>
              </a:ext>
            </a:extLst>
          </p:cNvPr>
          <p:cNvPicPr>
            <a:picLocks noChangeAspect="1"/>
          </p:cNvPicPr>
          <p:nvPr/>
        </p:nvPicPr>
        <p:blipFill>
          <a:blip r:embed="rId3"/>
          <a:stretch>
            <a:fillRect/>
          </a:stretch>
        </p:blipFill>
        <p:spPr>
          <a:xfrm>
            <a:off x="-177800" y="6082514"/>
            <a:ext cx="12369800" cy="775486"/>
          </a:xfrm>
          <a:prstGeom prst="rect">
            <a:avLst/>
          </a:prstGeom>
        </p:spPr>
      </p:pic>
      <p:sp>
        <p:nvSpPr>
          <p:cNvPr id="2" name="CuadroTexto 1">
            <a:extLst>
              <a:ext uri="{FF2B5EF4-FFF2-40B4-BE49-F238E27FC236}">
                <a16:creationId xmlns:a16="http://schemas.microsoft.com/office/drawing/2014/main" id="{2E47620B-2F28-9564-50C8-1F999EA055AB}"/>
              </a:ext>
            </a:extLst>
          </p:cNvPr>
          <p:cNvSpPr txBox="1"/>
          <p:nvPr/>
        </p:nvSpPr>
        <p:spPr>
          <a:xfrm>
            <a:off x="6340516" y="504159"/>
            <a:ext cx="5371170" cy="492443"/>
          </a:xfrm>
          <a:prstGeom prst="rect">
            <a:avLst/>
          </a:prstGeom>
          <a:noFill/>
        </p:spPr>
        <p:txBody>
          <a:bodyPr wrap="square">
            <a:spAutoFit/>
          </a:bodyPr>
          <a:lstStyle/>
          <a:p>
            <a:pPr algn="just"/>
            <a:r>
              <a:rPr lang="es-MX" sz="2600" b="1" dirty="0">
                <a:latin typeface="Congenial Black" panose="020F0502020204030204" pitchFamily="2" charset="0"/>
              </a:rPr>
              <a:t>c) Criterios de autoadscripción</a:t>
            </a:r>
          </a:p>
        </p:txBody>
      </p:sp>
      <p:sp>
        <p:nvSpPr>
          <p:cNvPr id="6" name="CuadroTexto 5">
            <a:extLst>
              <a:ext uri="{FF2B5EF4-FFF2-40B4-BE49-F238E27FC236}">
                <a16:creationId xmlns:a16="http://schemas.microsoft.com/office/drawing/2014/main" id="{C825BCE6-A463-5F2E-DA22-7D573D1AD32B}"/>
              </a:ext>
            </a:extLst>
          </p:cNvPr>
          <p:cNvSpPr txBox="1"/>
          <p:nvPr/>
        </p:nvSpPr>
        <p:spPr>
          <a:xfrm>
            <a:off x="480314" y="2197893"/>
            <a:ext cx="6767597" cy="3139321"/>
          </a:xfrm>
          <a:prstGeom prst="rect">
            <a:avLst/>
          </a:prstGeom>
          <a:noFill/>
        </p:spPr>
        <p:txBody>
          <a:bodyPr wrap="square">
            <a:spAutoFit/>
          </a:bodyPr>
          <a:lstStyle/>
          <a:p>
            <a:pPr algn="just"/>
            <a:r>
              <a:rPr lang="es-MX" sz="2200" dirty="0">
                <a:latin typeface="Aptos" panose="020B0004020202020204" pitchFamily="34" charset="0"/>
                <a:cs typeface="Times New Roman" panose="02020603050405020304" pitchFamily="18" charset="0"/>
              </a:rPr>
              <a:t>En materia de postulación de candidaturas a cargos de elección popular hay dos criterios para acreditar la pertenencia a los grupos poblacionales considerados como grupos de atención prioritaria:</a:t>
            </a:r>
          </a:p>
          <a:p>
            <a:pPr algn="just"/>
            <a:endParaRPr lang="es-MX" sz="2200" dirty="0">
              <a:latin typeface="Aptos" panose="020B0004020202020204" pitchFamily="34" charset="0"/>
              <a:cs typeface="Times New Roman" panose="02020603050405020304" pitchFamily="18" charset="0"/>
            </a:endParaRPr>
          </a:p>
          <a:p>
            <a:pPr marL="457200" indent="-457200" algn="just">
              <a:buFont typeface="+mj-lt"/>
              <a:buAutoNum type="alphaLcParenR"/>
            </a:pPr>
            <a:r>
              <a:rPr lang="es-MX" sz="2200" dirty="0">
                <a:latin typeface="Aptos" panose="020B0004020202020204" pitchFamily="34" charset="0"/>
                <a:cs typeface="Times New Roman" panose="02020603050405020304" pitchFamily="18" charset="0"/>
              </a:rPr>
              <a:t>Autoadscripción simple, y</a:t>
            </a:r>
          </a:p>
          <a:p>
            <a:pPr marL="457200" indent="-457200" algn="just">
              <a:buFont typeface="+mj-lt"/>
              <a:buAutoNum type="alphaLcParenR"/>
            </a:pPr>
            <a:endParaRPr lang="es-MX" sz="2200" dirty="0">
              <a:latin typeface="Aptos" panose="020B0004020202020204" pitchFamily="34" charset="0"/>
              <a:cs typeface="Times New Roman" panose="02020603050405020304" pitchFamily="18" charset="0"/>
            </a:endParaRPr>
          </a:p>
          <a:p>
            <a:pPr marL="457200" indent="-457200" algn="just">
              <a:buFont typeface="+mj-lt"/>
              <a:buAutoNum type="alphaLcParenR"/>
            </a:pPr>
            <a:r>
              <a:rPr lang="es-MX" sz="2200" dirty="0">
                <a:latin typeface="Aptos" panose="020B0004020202020204" pitchFamily="34" charset="0"/>
                <a:cs typeface="Times New Roman" panose="02020603050405020304" pitchFamily="18" charset="0"/>
              </a:rPr>
              <a:t>Autoadscripción calificada.</a:t>
            </a:r>
          </a:p>
          <a:p>
            <a:pPr algn="just"/>
            <a:endParaRPr lang="es-MX" sz="2200" dirty="0">
              <a:latin typeface="Aptos" panose="020B0004020202020204" pitchFamily="34" charset="0"/>
              <a:cs typeface="Times New Roman" panose="02020603050405020304" pitchFamily="18" charset="0"/>
            </a:endParaRPr>
          </a:p>
        </p:txBody>
      </p:sp>
      <p:pic>
        <p:nvPicPr>
          <p:cNvPr id="1034" name="Picture 10" descr="Imágenes de Constitucion Mexicana - Descarga gratuita en Freepik">
            <a:extLst>
              <a:ext uri="{FF2B5EF4-FFF2-40B4-BE49-F238E27FC236}">
                <a16:creationId xmlns:a16="http://schemas.microsoft.com/office/drawing/2014/main" id="{AA01B20F-2DB7-BA8C-E6EB-BCB6FC40DC7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2703" y1="41757" x2="66486" y2="37568"/>
                        <a14:foregroundMark x1="68784" y1="37432" x2="72973" y2="32973"/>
                        <a14:foregroundMark x1="75946" y1="31081" x2="79595" y2="28243"/>
                      </a14:backgroundRemoval>
                    </a14:imgEffect>
                  </a14:imgLayer>
                </a14:imgProps>
              </a:ext>
              <a:ext uri="{28A0092B-C50C-407E-A947-70E740481C1C}">
                <a14:useLocalDpi xmlns:a14="http://schemas.microsoft.com/office/drawing/2010/main" val="0"/>
              </a:ext>
            </a:extLst>
          </a:blip>
          <a:srcRect l="18997" t="28446" r="17751" b="22114"/>
          <a:stretch>
            <a:fillRect/>
          </a:stretch>
        </p:blipFill>
        <p:spPr bwMode="auto">
          <a:xfrm>
            <a:off x="7566403" y="1961333"/>
            <a:ext cx="4145283" cy="324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8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33C2-7947-3171-7C27-CEA613731D57}"/>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B3742F02-D381-F532-5BCB-00771EF9B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78718381-BE67-4662-1C2D-831AB2381558}"/>
              </a:ext>
            </a:extLst>
          </p:cNvPr>
          <p:cNvPicPr>
            <a:picLocks noChangeAspect="1"/>
          </p:cNvPicPr>
          <p:nvPr/>
        </p:nvPicPr>
        <p:blipFill>
          <a:blip r:embed="rId3"/>
          <a:stretch>
            <a:fillRect/>
          </a:stretch>
        </p:blipFill>
        <p:spPr>
          <a:xfrm>
            <a:off x="-177800" y="6082514"/>
            <a:ext cx="12369800" cy="775486"/>
          </a:xfrm>
          <a:prstGeom prst="rect">
            <a:avLst/>
          </a:prstGeom>
        </p:spPr>
      </p:pic>
      <p:pic>
        <p:nvPicPr>
          <p:cNvPr id="3" name="Picture 6" descr="Mexico Vector Ilustraciones Stock, Vectores, Y Clipart – (154,078  Ilustraciones Stock)">
            <a:extLst>
              <a:ext uri="{FF2B5EF4-FFF2-40B4-BE49-F238E27FC236}">
                <a16:creationId xmlns:a16="http://schemas.microsoft.com/office/drawing/2014/main" id="{B041BB65-1DEB-D6B6-5C86-92F1661EAB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09" b="89961" l="10000" r="96000">
                        <a14:foregroundMark x1="10375" y1="5709" x2="12250" y2="20669"/>
                        <a14:foregroundMark x1="88625" y1="66339" x2="96000" y2="65157"/>
                      </a14:backgroundRemoval>
                    </a14:imgEffect>
                  </a14:imgLayer>
                </a14:imgProps>
              </a:ext>
              <a:ext uri="{28A0092B-C50C-407E-A947-70E740481C1C}">
                <a14:useLocalDpi xmlns:a14="http://schemas.microsoft.com/office/drawing/2010/main" val="0"/>
              </a:ext>
            </a:extLst>
          </a:blip>
          <a:srcRect/>
          <a:stretch>
            <a:fillRect/>
          </a:stretch>
        </p:blipFill>
        <p:spPr bwMode="auto">
          <a:xfrm>
            <a:off x="6331802" y="1599584"/>
            <a:ext cx="6089611" cy="3866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DENTIDAD AFRO - AFRO DIASPORA MÉXICO">
            <a:extLst>
              <a:ext uri="{FF2B5EF4-FFF2-40B4-BE49-F238E27FC236}">
                <a16:creationId xmlns:a16="http://schemas.microsoft.com/office/drawing/2014/main" id="{F735998F-1576-815A-C596-1E162CDF774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42" b="94839" l="6022" r="89462">
                        <a14:backgroundMark x1="6237" y1="35484" x2="9032" y2="39140"/>
                        <a14:backgroundMark x1="18925" y1="22366" x2="31828" y2="16559"/>
                        <a14:backgroundMark x1="44516" y1="20000" x2="60430" y2="17419"/>
                        <a14:backgroundMark x1="24086" y1="10753" x2="52473" y2="20000"/>
                        <a14:backgroundMark x1="8172" y1="34624" x2="12903" y2="30538"/>
                        <a14:backgroundMark x1="24946" y1="8172" x2="36559" y2="8817"/>
                        <a14:backgroundMark x1="36559" y1="8817" x2="42581" y2="8172"/>
                        <a14:backgroundMark x1="22151" y1="7312" x2="32688" y2="7742"/>
                        <a14:backgroundMark x1="11398" y1="30968" x2="23226" y2="28602"/>
                        <a14:backgroundMark x1="69677" y1="28817" x2="74194" y2="36559"/>
                        <a14:backgroundMark x1="74194" y1="36559" x2="76129" y2="45376"/>
                        <a14:backgroundMark x1="76129" y1="45376" x2="81935" y2="50968"/>
                        <a14:backgroundMark x1="46452" y1="87527" x2="60000" y2="87957"/>
                        <a14:backgroundMark x1="60000" y1="87957" x2="67312" y2="77204"/>
                        <a14:backgroundMark x1="67312" y1="77204" x2="67312" y2="73978"/>
                        <a14:backgroundMark x1="54409" y1="92043" x2="62366" y2="88817"/>
                        <a14:backgroundMark x1="52258" y1="95914" x2="55484" y2="92473"/>
                        <a14:backgroundMark x1="51398" y1="92473" x2="52903" y2="93978"/>
                        <a14:backgroundMark x1="78065" y1="81505" x2="85591" y2="74624"/>
                        <a14:backgroundMark x1="80645" y1="74194" x2="84946" y2="70323"/>
                        <a14:backgroundMark x1="78925" y1="72903" x2="81075" y2="75699"/>
                        <a14:backgroundMark x1="20215" y1="75054" x2="20215" y2="83226"/>
                        <a14:backgroundMark x1="25591" y1="64086" x2="29462" y2="74194"/>
                        <a14:backgroundMark x1="29462" y1="74194" x2="25591" y2="78710"/>
                        <a14:backgroundMark x1="79140" y1="65806" x2="83871" y2="73333"/>
                        <a14:backgroundMark x1="76989" y1="64516" x2="83871" y2="67097"/>
                      </a14:backgroundRemoval>
                    </a14:imgEffect>
                  </a14:imgLayer>
                </a14:imgProps>
              </a:ext>
              <a:ext uri="{28A0092B-C50C-407E-A947-70E740481C1C}">
                <a14:useLocalDpi xmlns:a14="http://schemas.microsoft.com/office/drawing/2010/main" val="0"/>
              </a:ext>
            </a:extLst>
          </a:blip>
          <a:srcRect/>
          <a:stretch>
            <a:fillRect/>
          </a:stretch>
        </p:blipFill>
        <p:spPr bwMode="auto">
          <a:xfrm>
            <a:off x="7033044" y="-441215"/>
            <a:ext cx="5507889" cy="550788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BAC94B3-4387-D2D1-E82D-54065F6598CC}"/>
              </a:ext>
            </a:extLst>
          </p:cNvPr>
          <p:cNvSpPr txBox="1"/>
          <p:nvPr/>
        </p:nvSpPr>
        <p:spPr>
          <a:xfrm>
            <a:off x="258344" y="1619517"/>
            <a:ext cx="6655180" cy="4154984"/>
          </a:xfrm>
          <a:prstGeom prst="rect">
            <a:avLst/>
          </a:prstGeom>
          <a:noFill/>
        </p:spPr>
        <p:txBody>
          <a:bodyPr wrap="square">
            <a:spAutoFit/>
          </a:bodyPr>
          <a:lstStyle/>
          <a:p>
            <a:pPr algn="ctr">
              <a:defRPr/>
            </a:pPr>
            <a:r>
              <a:rPr lang="es-MX" sz="2200" b="1" dirty="0">
                <a:solidFill>
                  <a:srgbClr val="7030A0"/>
                </a:solidFill>
                <a:latin typeface="Aptos" panose="020B0004020202020204" pitchFamily="34" charset="0"/>
                <a:ea typeface="Times New Roman" panose="02020603050405020304" pitchFamily="18" charset="0"/>
                <a:cs typeface="Times New Roman" panose="02020603050405020304" pitchFamily="18" charset="0"/>
              </a:rPr>
              <a:t>Autoadscripción simple</a:t>
            </a:r>
          </a:p>
          <a:p>
            <a:pPr algn="just">
              <a:defRPr/>
            </a:pPr>
            <a:endParaRPr lang="es-MX" sz="2200" dirty="0">
              <a:solidFill>
                <a:srgbClr val="7030A0"/>
              </a:solidFill>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latin typeface="Aptos" panose="020B0004020202020204" pitchFamily="34" charset="0"/>
                <a:ea typeface="Times New Roman" panose="02020603050405020304" pitchFamily="18" charset="0"/>
                <a:cs typeface="Times New Roman" panose="02020603050405020304" pitchFamily="18" charset="0"/>
              </a:rPr>
              <a:t>Entendida como el reconocimiento que realiza una persona de pertenecer a un determinado grupo de atención prioritaria, es decir, existe una </a:t>
            </a:r>
            <a:r>
              <a:rPr lang="es-MX" sz="2200" b="1" dirty="0">
                <a:latin typeface="Aptos" panose="020B0004020202020204" pitchFamily="34" charset="0"/>
                <a:ea typeface="Times New Roman" panose="02020603050405020304" pitchFamily="18" charset="0"/>
                <a:cs typeface="Times New Roman" panose="02020603050405020304" pitchFamily="18" charset="0"/>
              </a:rPr>
              <a:t>consciencia de identidad.</a:t>
            </a:r>
          </a:p>
          <a:p>
            <a:pPr algn="just">
              <a:defRPr/>
            </a:pPr>
            <a:endParaRPr lang="es-MX" sz="2200" dirty="0">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latin typeface="Aptos" panose="020B0004020202020204" pitchFamily="34" charset="0"/>
                <a:ea typeface="Times New Roman" panose="02020603050405020304" pitchFamily="18" charset="0"/>
                <a:cs typeface="Times New Roman" panose="02020603050405020304" pitchFamily="18" charset="0"/>
              </a:rPr>
              <a:t>En este caso, para el registro de una persona postulada como candidata o candidato por una acción afirmativa es suficiente con que se presente un escrito firmado por ésta en el que manifieste, bajo protesta de decir verdad, que pertenece a ese grupo.</a:t>
            </a:r>
          </a:p>
        </p:txBody>
      </p:sp>
      <p:sp>
        <p:nvSpPr>
          <p:cNvPr id="9" name="CuadroTexto 8">
            <a:extLst>
              <a:ext uri="{FF2B5EF4-FFF2-40B4-BE49-F238E27FC236}">
                <a16:creationId xmlns:a16="http://schemas.microsoft.com/office/drawing/2014/main" id="{4778F21A-33C1-1115-14A8-98A4FE82B9FF}"/>
              </a:ext>
            </a:extLst>
          </p:cNvPr>
          <p:cNvSpPr txBox="1"/>
          <p:nvPr/>
        </p:nvSpPr>
        <p:spPr>
          <a:xfrm>
            <a:off x="7625916" y="5112544"/>
            <a:ext cx="4307739" cy="707886"/>
          </a:xfrm>
          <a:prstGeom prst="rect">
            <a:avLst/>
          </a:prstGeom>
          <a:noFill/>
        </p:spPr>
        <p:txBody>
          <a:bodyPr wrap="square">
            <a:spAutoFit/>
          </a:bodyPr>
          <a:lstStyle/>
          <a:p>
            <a:pPr algn="ctr">
              <a:defRPr/>
            </a:pP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Se utilizó en el proceso electoral local ordinario 2020-2021 </a:t>
            </a:r>
          </a:p>
        </p:txBody>
      </p:sp>
    </p:spTree>
    <p:extLst>
      <p:ext uri="{BB962C8B-B14F-4D97-AF65-F5344CB8AC3E}">
        <p14:creationId xmlns:p14="http://schemas.microsoft.com/office/powerpoint/2010/main" val="144057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089B-0139-7287-1A9D-7B36BA3DBCE6}"/>
            </a:ext>
          </a:extLst>
        </p:cNvPr>
        <p:cNvGrpSpPr/>
        <p:nvPr/>
      </p:nvGrpSpPr>
      <p:grpSpPr>
        <a:xfrm>
          <a:off x="0" y="0"/>
          <a:ext cx="0" cy="0"/>
          <a:chOff x="0" y="0"/>
          <a:chExt cx="0" cy="0"/>
        </a:xfrm>
      </p:grpSpPr>
      <p:pic>
        <p:nvPicPr>
          <p:cNvPr id="2" name="Picture 2" descr="Icono De Vector De Línea De Documentos Adjuntos Únicos Ilustraciones svg,  vectoriales, clip art vectorizado libre de derechos. Image 167959467">
            <a:extLst>
              <a:ext uri="{FF2B5EF4-FFF2-40B4-BE49-F238E27FC236}">
                <a16:creationId xmlns:a16="http://schemas.microsoft.com/office/drawing/2014/main" id="{211B9100-6EF5-F384-BCA3-CC50AD8E9EF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13524" y="3191945"/>
            <a:ext cx="2066471" cy="20664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A0B3860-DE79-0EE8-3EEC-15E79F1CB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F1003F3-81D5-AC37-BBFB-011B99348EDF}"/>
              </a:ext>
            </a:extLst>
          </p:cNvPr>
          <p:cNvPicPr>
            <a:picLocks noChangeAspect="1"/>
          </p:cNvPicPr>
          <p:nvPr/>
        </p:nvPicPr>
        <p:blipFill>
          <a:blip r:embed="rId5"/>
          <a:stretch>
            <a:fillRect/>
          </a:stretch>
        </p:blipFill>
        <p:spPr>
          <a:xfrm>
            <a:off x="-177800" y="6082514"/>
            <a:ext cx="12369800" cy="775486"/>
          </a:xfrm>
          <a:prstGeom prst="rect">
            <a:avLst/>
          </a:prstGeom>
        </p:spPr>
      </p:pic>
      <p:pic>
        <p:nvPicPr>
          <p:cNvPr id="3" name="Picture 6" descr="Mexico Vector Ilustraciones Stock, Vectores, Y Clipart – (154,078  Ilustraciones Stock)">
            <a:extLst>
              <a:ext uri="{FF2B5EF4-FFF2-40B4-BE49-F238E27FC236}">
                <a16:creationId xmlns:a16="http://schemas.microsoft.com/office/drawing/2014/main" id="{475C154E-BDE3-CD41-9F3F-5698FC594F2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709" b="89961" l="10000" r="96000">
                        <a14:foregroundMark x1="10375" y1="5709" x2="12250" y2="20669"/>
                        <a14:foregroundMark x1="88625" y1="66339" x2="96000" y2="65157"/>
                      </a14:backgroundRemoval>
                    </a14:imgEffect>
                  </a14:imgLayer>
                </a14:imgProps>
              </a:ext>
              <a:ext uri="{28A0092B-C50C-407E-A947-70E740481C1C}">
                <a14:useLocalDpi xmlns:a14="http://schemas.microsoft.com/office/drawing/2010/main" val="0"/>
              </a:ext>
            </a:extLst>
          </a:blip>
          <a:srcRect/>
          <a:stretch>
            <a:fillRect/>
          </a:stretch>
        </p:blipFill>
        <p:spPr bwMode="auto">
          <a:xfrm>
            <a:off x="6331802" y="1599584"/>
            <a:ext cx="6089611" cy="3866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DENTIDAD AFRO - AFRO DIASPORA MÉXICO">
            <a:extLst>
              <a:ext uri="{FF2B5EF4-FFF2-40B4-BE49-F238E27FC236}">
                <a16:creationId xmlns:a16="http://schemas.microsoft.com/office/drawing/2014/main" id="{1BEEAB33-4D81-DFAE-D905-9FE269EE4F6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742" b="94839" l="6022" r="89462">
                        <a14:backgroundMark x1="6237" y1="35484" x2="9032" y2="39140"/>
                        <a14:backgroundMark x1="18925" y1="22366" x2="31828" y2="16559"/>
                        <a14:backgroundMark x1="44516" y1="20000" x2="60430" y2="17419"/>
                        <a14:backgroundMark x1="24086" y1="10753" x2="52473" y2="20000"/>
                        <a14:backgroundMark x1="8172" y1="34624" x2="12903" y2="30538"/>
                        <a14:backgroundMark x1="24946" y1="8172" x2="36559" y2="8817"/>
                        <a14:backgroundMark x1="36559" y1="8817" x2="42581" y2="8172"/>
                        <a14:backgroundMark x1="22151" y1="7312" x2="32688" y2="7742"/>
                        <a14:backgroundMark x1="11398" y1="30968" x2="23226" y2="28602"/>
                        <a14:backgroundMark x1="69677" y1="28817" x2="74194" y2="36559"/>
                        <a14:backgroundMark x1="74194" y1="36559" x2="76129" y2="45376"/>
                        <a14:backgroundMark x1="76129" y1="45376" x2="81935" y2="50968"/>
                        <a14:backgroundMark x1="46452" y1="87527" x2="60000" y2="87957"/>
                        <a14:backgroundMark x1="60000" y1="87957" x2="67312" y2="77204"/>
                        <a14:backgroundMark x1="67312" y1="77204" x2="67312" y2="73978"/>
                        <a14:backgroundMark x1="54409" y1="92043" x2="62366" y2="88817"/>
                        <a14:backgroundMark x1="52258" y1="95914" x2="55484" y2="92473"/>
                        <a14:backgroundMark x1="51398" y1="92473" x2="52903" y2="93978"/>
                        <a14:backgroundMark x1="78065" y1="81505" x2="85591" y2="74624"/>
                        <a14:backgroundMark x1="80645" y1="74194" x2="84946" y2="70323"/>
                        <a14:backgroundMark x1="78925" y1="72903" x2="81075" y2="75699"/>
                        <a14:backgroundMark x1="20215" y1="75054" x2="20215" y2="83226"/>
                        <a14:backgroundMark x1="25591" y1="64086" x2="29462" y2="74194"/>
                        <a14:backgroundMark x1="29462" y1="74194" x2="25591" y2="78710"/>
                        <a14:backgroundMark x1="79140" y1="65806" x2="83871" y2="73333"/>
                        <a14:backgroundMark x1="76989" y1="64516" x2="83871" y2="67097"/>
                      </a14:backgroundRemoval>
                    </a14:imgEffect>
                  </a14:imgLayer>
                </a14:imgProps>
              </a:ext>
              <a:ext uri="{28A0092B-C50C-407E-A947-70E740481C1C}">
                <a14:useLocalDpi xmlns:a14="http://schemas.microsoft.com/office/drawing/2010/main" val="0"/>
              </a:ext>
            </a:extLst>
          </a:blip>
          <a:srcRect/>
          <a:stretch>
            <a:fillRect/>
          </a:stretch>
        </p:blipFill>
        <p:spPr bwMode="auto">
          <a:xfrm>
            <a:off x="7033044" y="-441215"/>
            <a:ext cx="5507889" cy="550788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FCA441E-B2A4-8F8B-FE3E-1AB018C6848A}"/>
              </a:ext>
            </a:extLst>
          </p:cNvPr>
          <p:cNvSpPr txBox="1"/>
          <p:nvPr/>
        </p:nvSpPr>
        <p:spPr>
          <a:xfrm>
            <a:off x="258344" y="1619517"/>
            <a:ext cx="6655180" cy="3816429"/>
          </a:xfrm>
          <a:prstGeom prst="rect">
            <a:avLst/>
          </a:prstGeom>
          <a:noFill/>
        </p:spPr>
        <p:txBody>
          <a:bodyPr wrap="square">
            <a:spAutoFit/>
          </a:bodyPr>
          <a:lstStyle/>
          <a:p>
            <a:pPr algn="ctr">
              <a:defRPr/>
            </a:pPr>
            <a:r>
              <a:rPr lang="es-MX" sz="2200" b="1" dirty="0">
                <a:solidFill>
                  <a:srgbClr val="7030A0"/>
                </a:solidFill>
                <a:latin typeface="Aptos" panose="020B0004020202020204" pitchFamily="34" charset="0"/>
                <a:ea typeface="Times New Roman" panose="02020603050405020304" pitchFamily="18" charset="0"/>
                <a:cs typeface="Times New Roman" panose="02020603050405020304" pitchFamily="18" charset="0"/>
              </a:rPr>
              <a:t>Autoadscripción calificada</a:t>
            </a:r>
          </a:p>
          <a:p>
            <a:pPr algn="just">
              <a:defRPr/>
            </a:pPr>
            <a:endParaRPr lang="es-MX" sz="2200" dirty="0">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latin typeface="Aptos" panose="020B0004020202020204" pitchFamily="34" charset="0"/>
                <a:ea typeface="Times New Roman" panose="02020603050405020304" pitchFamily="18" charset="0"/>
                <a:cs typeface="Times New Roman" panose="02020603050405020304" pitchFamily="18" charset="0"/>
              </a:rPr>
              <a:t>A diferencia de la autoadscripción simple, en la postulación de candidaturas de personas pertenecientes a algunos grupos de atención prioritaria, los partidos políticos además de la declaración respectiva (escrito bajo protesta de decir verdad) deben proporcionar los elementos objetivos necesarios con los que se acredite el vínculo efectivo de la persona que se pretende postular con el grupo poblacional al que pertenece.</a:t>
            </a:r>
          </a:p>
        </p:txBody>
      </p:sp>
    </p:spTree>
    <p:extLst>
      <p:ext uri="{BB962C8B-B14F-4D97-AF65-F5344CB8AC3E}">
        <p14:creationId xmlns:p14="http://schemas.microsoft.com/office/powerpoint/2010/main" val="30834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8632-C937-0590-13BB-903CEB0AA4B6}"/>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E381BDBC-23A0-48A7-5606-7CE523A1A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D84CEAA5-1885-E298-B5B5-44D9CF0AA999}"/>
              </a:ext>
            </a:extLst>
          </p:cNvPr>
          <p:cNvPicPr>
            <a:picLocks noChangeAspect="1"/>
          </p:cNvPicPr>
          <p:nvPr/>
        </p:nvPicPr>
        <p:blipFill>
          <a:blip r:embed="rId3"/>
          <a:stretch>
            <a:fillRect/>
          </a:stretch>
        </p:blipFill>
        <p:spPr>
          <a:xfrm>
            <a:off x="-177800" y="6082514"/>
            <a:ext cx="12369800" cy="775486"/>
          </a:xfrm>
          <a:prstGeom prst="rect">
            <a:avLst/>
          </a:prstGeom>
        </p:spPr>
      </p:pic>
      <p:sp>
        <p:nvSpPr>
          <p:cNvPr id="5" name="CuadroTexto 4">
            <a:extLst>
              <a:ext uri="{FF2B5EF4-FFF2-40B4-BE49-F238E27FC236}">
                <a16:creationId xmlns:a16="http://schemas.microsoft.com/office/drawing/2014/main" id="{C989AFBA-2887-48DC-9FDB-C79189D76D0B}"/>
              </a:ext>
            </a:extLst>
          </p:cNvPr>
          <p:cNvSpPr txBox="1"/>
          <p:nvPr/>
        </p:nvSpPr>
        <p:spPr>
          <a:xfrm>
            <a:off x="348789" y="1877665"/>
            <a:ext cx="11316622" cy="3816429"/>
          </a:xfrm>
          <a:prstGeom prst="rect">
            <a:avLst/>
          </a:prstGeom>
          <a:noFill/>
        </p:spPr>
        <p:txBody>
          <a:bodyPr wrap="square">
            <a:spAutoFit/>
          </a:bodyPr>
          <a:lstStyle/>
          <a:p>
            <a:pPr algn="just">
              <a:defRPr/>
            </a:pPr>
            <a:r>
              <a:rPr lang="es-MX" sz="2200" dirty="0">
                <a:latin typeface="Aptos" panose="020B0004020202020204" pitchFamily="34" charset="0"/>
                <a:ea typeface="Times New Roman" panose="02020603050405020304" pitchFamily="18" charset="0"/>
                <a:cs typeface="Times New Roman" panose="02020603050405020304" pitchFamily="18" charset="0"/>
              </a:rPr>
              <a:t>En los Lineamientos para la postulación de candidaturas a Jefatura de Gobierno, Diputaciones, Alcaldías y Concejalías de la Ciudad de México, en el Proceso Electoral Local Ordinario 2023-2024, aprobados por el Consejo General mediante Acuerdo </a:t>
            </a:r>
            <a:r>
              <a:rPr lang="es-MX" sz="2200" b="1" dirty="0">
                <a:latin typeface="Aptos" panose="020B0004020202020204" pitchFamily="34" charset="0"/>
                <a:ea typeface="Times New Roman" panose="02020603050405020304" pitchFamily="18" charset="0"/>
                <a:cs typeface="Times New Roman" panose="02020603050405020304" pitchFamily="18" charset="0"/>
              </a:rPr>
              <a:t>IECM/ACU-CG-091/2023</a:t>
            </a:r>
            <a:r>
              <a:rPr lang="es-MX" sz="2200" dirty="0">
                <a:latin typeface="Aptos" panose="020B0004020202020204" pitchFamily="34" charset="0"/>
                <a:ea typeface="Times New Roman" panose="02020603050405020304" pitchFamily="18" charset="0"/>
                <a:cs typeface="Times New Roman" panose="02020603050405020304" pitchFamily="18" charset="0"/>
              </a:rPr>
              <a:t>, se estableció la </a:t>
            </a:r>
            <a:r>
              <a:rPr lang="es-MX" sz="2200" b="1" dirty="0">
                <a:latin typeface="Aptos" panose="020B0004020202020204" pitchFamily="34" charset="0"/>
                <a:ea typeface="Times New Roman" panose="02020603050405020304" pitchFamily="18" charset="0"/>
                <a:cs typeface="Times New Roman" panose="02020603050405020304" pitchFamily="18" charset="0"/>
              </a:rPr>
              <a:t>autoadscripción simple </a:t>
            </a:r>
            <a:r>
              <a:rPr lang="es-MX" sz="2200" dirty="0">
                <a:latin typeface="Aptos" panose="020B0004020202020204" pitchFamily="34" charset="0"/>
                <a:ea typeface="Times New Roman" panose="02020603050405020304" pitchFamily="18" charset="0"/>
                <a:cs typeface="Times New Roman" panose="02020603050405020304" pitchFamily="18" charset="0"/>
              </a:rPr>
              <a:t>para acreditar la pertenencia de las personas postuladas como candidatas y candidatos al grupo población de personas afromexicanas residentes en la Ciudad de México.</a:t>
            </a:r>
          </a:p>
          <a:p>
            <a:pPr algn="just">
              <a:defRPr/>
            </a:pPr>
            <a:endParaRPr lang="es-MX" sz="2200" dirty="0">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latin typeface="Aptos" panose="020B0004020202020204" pitchFamily="34" charset="0"/>
                <a:ea typeface="Times New Roman" panose="02020603050405020304" pitchFamily="18" charset="0"/>
                <a:cs typeface="Times New Roman" panose="02020603050405020304" pitchFamily="18" charset="0"/>
              </a:rPr>
              <a:t>Sin embargo, con la modificación que se realizó a dichos Lineamientos, a través de Acuerdo </a:t>
            </a:r>
            <a:r>
              <a:rPr lang="es-MX" sz="2200" b="1" dirty="0">
                <a:latin typeface="Aptos" panose="020B0004020202020204" pitchFamily="34" charset="0"/>
                <a:ea typeface="Times New Roman" panose="02020603050405020304" pitchFamily="18" charset="0"/>
                <a:cs typeface="Times New Roman" panose="02020603050405020304" pitchFamily="18" charset="0"/>
              </a:rPr>
              <a:t>IECM/ACU-CG-127/2023</a:t>
            </a:r>
            <a:r>
              <a:rPr lang="es-MX" sz="2200" dirty="0">
                <a:latin typeface="Aptos" panose="020B0004020202020204" pitchFamily="34" charset="0"/>
                <a:ea typeface="Times New Roman" panose="02020603050405020304" pitchFamily="18" charset="0"/>
                <a:cs typeface="Times New Roman" panose="02020603050405020304" pitchFamily="18" charset="0"/>
              </a:rPr>
              <a:t>, derivado del cumplimiento de la sentencia emitida por el Tribunal Electoral dentro del expediente TECDMX-JLDC-138/2023, se estableció la </a:t>
            </a:r>
            <a:r>
              <a:rPr lang="es-MX" sz="2200" b="1" dirty="0">
                <a:latin typeface="Aptos" panose="020B0004020202020204" pitchFamily="34" charset="0"/>
                <a:ea typeface="Times New Roman" panose="02020603050405020304" pitchFamily="18" charset="0"/>
                <a:cs typeface="Times New Roman" panose="02020603050405020304" pitchFamily="18" charset="0"/>
              </a:rPr>
              <a:t>autoadscripción calificada</a:t>
            </a:r>
            <a:r>
              <a:rPr lang="es-MX" sz="2200" dirty="0">
                <a:latin typeface="Aptos" panose="020B0004020202020204" pitchFamily="34" charset="0"/>
                <a:ea typeface="Times New Roman" panose="02020603050405020304" pitchFamily="18" charset="0"/>
                <a:cs typeface="Times New Roman" panose="02020603050405020304" pitchFamily="18" charset="0"/>
              </a:rPr>
              <a:t> como mecanismo para acreditar la pertenencia a este grupo poblacional.</a:t>
            </a:r>
          </a:p>
        </p:txBody>
      </p:sp>
    </p:spTree>
    <p:extLst>
      <p:ext uri="{BB962C8B-B14F-4D97-AF65-F5344CB8AC3E}">
        <p14:creationId xmlns:p14="http://schemas.microsoft.com/office/powerpoint/2010/main" val="284535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D9B19-DA1A-69D5-85D2-FDF1A65AB79A}"/>
            </a:ext>
          </a:extLst>
        </p:cNvPr>
        <p:cNvGrpSpPr/>
        <p:nvPr/>
      </p:nvGrpSpPr>
      <p:grpSpPr>
        <a:xfrm>
          <a:off x="0" y="0"/>
          <a:ext cx="0" cy="0"/>
          <a:chOff x="0" y="0"/>
          <a:chExt cx="0" cy="0"/>
        </a:xfrm>
      </p:grpSpPr>
      <p:pic>
        <p:nvPicPr>
          <p:cNvPr id="5" name="Picture 6">
            <a:extLst>
              <a:ext uri="{FF2B5EF4-FFF2-40B4-BE49-F238E27FC236}">
                <a16:creationId xmlns:a16="http://schemas.microsoft.com/office/drawing/2014/main" id="{8F7BB50D-1DC5-4343-728C-1C0FE929A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568" y="152049"/>
            <a:ext cx="4652963" cy="269842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C94C7B72-F418-D580-7E50-8DA2FEF87221}"/>
              </a:ext>
            </a:extLst>
          </p:cNvPr>
          <p:cNvSpPr txBox="1"/>
          <p:nvPr/>
        </p:nvSpPr>
        <p:spPr>
          <a:xfrm>
            <a:off x="2445105" y="3114973"/>
            <a:ext cx="8127196" cy="1785104"/>
          </a:xfrm>
          <a:prstGeom prst="rect">
            <a:avLst/>
          </a:prstGeom>
          <a:noFill/>
        </p:spPr>
        <p:txBody>
          <a:bodyPr wrap="square">
            <a:spAutoFit/>
          </a:bodyPr>
          <a:lstStyle/>
          <a:p>
            <a:pPr algn="ctr"/>
            <a:r>
              <a:rPr lang="es-MX" sz="5500" b="1" dirty="0">
                <a:latin typeface="Congenial Black" panose="020F0502020204030204" pitchFamily="2" charset="0"/>
              </a:rPr>
              <a:t>Consulta afromexicana </a:t>
            </a:r>
          </a:p>
          <a:p>
            <a:pPr algn="ctr"/>
            <a:r>
              <a:rPr lang="es-MX" sz="5500" b="1" dirty="0">
                <a:latin typeface="Congenial Black" panose="020F0502020204030204" pitchFamily="2" charset="0"/>
              </a:rPr>
              <a:t>2025</a:t>
            </a:r>
          </a:p>
        </p:txBody>
      </p:sp>
      <p:sp>
        <p:nvSpPr>
          <p:cNvPr id="9" name="CuadroTexto 8">
            <a:extLst>
              <a:ext uri="{FF2B5EF4-FFF2-40B4-BE49-F238E27FC236}">
                <a16:creationId xmlns:a16="http://schemas.microsoft.com/office/drawing/2014/main" id="{6AEF2CCE-F44E-A91C-17D1-7945AB16E587}"/>
              </a:ext>
            </a:extLst>
          </p:cNvPr>
          <p:cNvSpPr txBox="1"/>
          <p:nvPr/>
        </p:nvSpPr>
        <p:spPr>
          <a:xfrm>
            <a:off x="2537302" y="5391591"/>
            <a:ext cx="7942802" cy="553998"/>
          </a:xfrm>
          <a:prstGeom prst="rect">
            <a:avLst/>
          </a:prstGeom>
          <a:noFill/>
        </p:spPr>
        <p:txBody>
          <a:bodyPr wrap="square">
            <a:spAutoFit/>
          </a:bodyPr>
          <a:lstStyle/>
          <a:p>
            <a:pPr algn="ctr"/>
            <a:r>
              <a:rPr lang="es-MX" sz="3000" b="1" dirty="0">
                <a:latin typeface="Congenial Black" panose="020F0502020204030204" pitchFamily="2" charset="0"/>
              </a:rPr>
              <a:t>Asamblea Comunitaria Informativa</a:t>
            </a:r>
          </a:p>
        </p:txBody>
      </p:sp>
      <p:pic>
        <p:nvPicPr>
          <p:cNvPr id="2" name="Imagen 1">
            <a:extLst>
              <a:ext uri="{FF2B5EF4-FFF2-40B4-BE49-F238E27FC236}">
                <a16:creationId xmlns:a16="http://schemas.microsoft.com/office/drawing/2014/main" id="{6DFAC99A-F0CD-10D2-6249-D50E7295EE67}"/>
              </a:ext>
            </a:extLst>
          </p:cNvPr>
          <p:cNvPicPr>
            <a:picLocks noChangeAspect="1"/>
          </p:cNvPicPr>
          <p:nvPr/>
        </p:nvPicPr>
        <p:blipFill>
          <a:blip r:embed="rId4"/>
          <a:srcRect r="5778"/>
          <a:stretch>
            <a:fillRect/>
          </a:stretch>
        </p:blipFill>
        <p:spPr>
          <a:xfrm>
            <a:off x="0" y="0"/>
            <a:ext cx="1851102" cy="6858000"/>
          </a:xfrm>
          <a:prstGeom prst="rect">
            <a:avLst/>
          </a:prstGeom>
        </p:spPr>
      </p:pic>
    </p:spTree>
    <p:extLst>
      <p:ext uri="{BB962C8B-B14F-4D97-AF65-F5344CB8AC3E}">
        <p14:creationId xmlns:p14="http://schemas.microsoft.com/office/powerpoint/2010/main" val="375600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94349-FADA-7896-B298-26AB73A95922}"/>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9B86C4D6-7375-0EDA-878C-22A3D053F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Un dibujo de un perro&#10;&#10;El contenido generado por IA puede ser incorrecto.">
            <a:extLst>
              <a:ext uri="{FF2B5EF4-FFF2-40B4-BE49-F238E27FC236}">
                <a16:creationId xmlns:a16="http://schemas.microsoft.com/office/drawing/2014/main" id="{73075536-D5DE-98A0-253D-CF6D262A828B}"/>
              </a:ext>
            </a:extLst>
          </p:cNvPr>
          <p:cNvPicPr>
            <a:picLocks noChangeAspect="1"/>
          </p:cNvPicPr>
          <p:nvPr/>
        </p:nvPicPr>
        <p:blipFill>
          <a:blip r:embed="rId4"/>
          <a:srcRect t="27019" r="-1" b="19800"/>
          <a:stretch>
            <a:fillRect/>
          </a:stretch>
        </p:blipFill>
        <p:spPr>
          <a:xfrm rot="5400000" flipH="1">
            <a:off x="708910" y="4342592"/>
            <a:ext cx="1806497" cy="3224315"/>
          </a:xfrm>
          <a:prstGeom prst="rtTriangle">
            <a:avLst/>
          </a:prstGeom>
        </p:spPr>
      </p:pic>
      <p:graphicFrame>
        <p:nvGraphicFramePr>
          <p:cNvPr id="10" name="Diagrama 9">
            <a:extLst>
              <a:ext uri="{FF2B5EF4-FFF2-40B4-BE49-F238E27FC236}">
                <a16:creationId xmlns:a16="http://schemas.microsoft.com/office/drawing/2014/main" id="{5BF0B6DC-9964-4F64-059E-B3606634AF5A}"/>
              </a:ext>
            </a:extLst>
          </p:cNvPr>
          <p:cNvGraphicFramePr/>
          <p:nvPr>
            <p:extLst>
              <p:ext uri="{D42A27DB-BD31-4B8C-83A1-F6EECF244321}">
                <p14:modId xmlns:p14="http://schemas.microsoft.com/office/powerpoint/2010/main" val="4060934226"/>
              </p:ext>
            </p:extLst>
          </p:nvPr>
        </p:nvGraphicFramePr>
        <p:xfrm>
          <a:off x="-80614" y="2118732"/>
          <a:ext cx="12272613" cy="6388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3B96B953-65CE-BD28-06E8-81CC05818423}"/>
              </a:ext>
            </a:extLst>
          </p:cNvPr>
          <p:cNvSpPr txBox="1"/>
          <p:nvPr/>
        </p:nvSpPr>
        <p:spPr>
          <a:xfrm>
            <a:off x="3550254" y="556930"/>
            <a:ext cx="8217998" cy="1292662"/>
          </a:xfrm>
          <a:prstGeom prst="rect">
            <a:avLst/>
          </a:prstGeom>
          <a:noFill/>
        </p:spPr>
        <p:txBody>
          <a:bodyPr wrap="square">
            <a:spAutoFit/>
          </a:bodyPr>
          <a:lstStyle/>
          <a:p>
            <a:pPr lvl="0" algn="just">
              <a:defRPr/>
            </a:pPr>
            <a:r>
              <a:rPr lang="es-MX" sz="2600" b="1" dirty="0">
                <a:solidFill>
                  <a:prstClr val="black"/>
                </a:solidFill>
                <a:latin typeface="Congenial Black" panose="020F0502020204030204" pitchFamily="2" charset="0"/>
              </a:rPr>
              <a:t>En resumen, las acciones afirmativas en favor de las personas afromexicanas se implementaron de la siguiente manera: </a:t>
            </a:r>
            <a:endParaRPr kumimoji="0" lang="es-MX" sz="2600" b="1" i="0" u="none" strike="noStrike" kern="1200" cap="none" spc="0" normalizeH="0" baseline="0" noProof="0" dirty="0">
              <a:ln>
                <a:noFill/>
              </a:ln>
              <a:solidFill>
                <a:prstClr val="black"/>
              </a:solidFill>
              <a:effectLst/>
              <a:uLnTx/>
              <a:uFillTx/>
              <a:latin typeface="Congenial Black" panose="020F0502020204030204" pitchFamily="2" charset="0"/>
              <a:ea typeface="+mn-ea"/>
              <a:cs typeface="+mn-cs"/>
            </a:endParaRPr>
          </a:p>
        </p:txBody>
      </p:sp>
      <p:sp>
        <p:nvSpPr>
          <p:cNvPr id="14" name="CuadroTexto 13">
            <a:extLst>
              <a:ext uri="{FF2B5EF4-FFF2-40B4-BE49-F238E27FC236}">
                <a16:creationId xmlns:a16="http://schemas.microsoft.com/office/drawing/2014/main" id="{EAF67E09-62C1-EDF5-3B3D-9CEDF5C6625E}"/>
              </a:ext>
            </a:extLst>
          </p:cNvPr>
          <p:cNvSpPr txBox="1"/>
          <p:nvPr/>
        </p:nvSpPr>
        <p:spPr>
          <a:xfrm>
            <a:off x="249043" y="3072247"/>
            <a:ext cx="4501376" cy="1923604"/>
          </a:xfrm>
          <a:prstGeom prst="rect">
            <a:avLst/>
          </a:prstGeom>
          <a:noFill/>
        </p:spPr>
        <p:txBody>
          <a:bodyPr wrap="square">
            <a:spAutoFit/>
          </a:bodyPr>
          <a:lstStyle/>
          <a:p>
            <a:pPr marL="285750" indent="-285750" algn="just">
              <a:buClr>
                <a:schemeClr val="accent5">
                  <a:lumMod val="75000"/>
                </a:schemeClr>
              </a:buClr>
              <a:buFont typeface="Arial Narrow" panose="020B0606020202030204" pitchFamily="34" charset="0"/>
              <a:buChar char="■"/>
              <a:defRPr/>
            </a:pPr>
            <a:r>
              <a:rPr lang="es-MX" sz="1700" b="1" dirty="0">
                <a:solidFill>
                  <a:schemeClr val="accent5">
                    <a:lumMod val="75000"/>
                  </a:schemeClr>
                </a:solidFill>
                <a:latin typeface="Aptos" panose="020B0004020202020204" pitchFamily="34" charset="0"/>
                <a:ea typeface="Times New Roman" panose="02020603050405020304" pitchFamily="18" charset="0"/>
                <a:cs typeface="Times New Roman" panose="02020603050405020304" pitchFamily="18" charset="0"/>
              </a:rPr>
              <a:t>Diputaciones de MR</a:t>
            </a:r>
            <a:r>
              <a:rPr lang="es-MX" sz="1700" dirty="0">
                <a:latin typeface="Aptos" panose="020B0004020202020204" pitchFamily="34" charset="0"/>
                <a:ea typeface="Times New Roman" panose="02020603050405020304" pitchFamily="18" charset="0"/>
                <a:cs typeface="Times New Roman" panose="02020603050405020304" pitchFamily="18" charset="0"/>
              </a:rPr>
              <a:t>: Al menos 1 fórmula de personas afromexicanas (obligatoria).</a:t>
            </a:r>
          </a:p>
          <a:p>
            <a:pPr marL="285750" indent="-285750" algn="just">
              <a:buClr>
                <a:schemeClr val="accent5">
                  <a:lumMod val="75000"/>
                </a:schemeClr>
              </a:buClr>
              <a:buFont typeface="Arial Narrow" panose="020B0606020202030204" pitchFamily="34" charset="0"/>
              <a:buChar char="■"/>
              <a:defRPr/>
            </a:pPr>
            <a:endParaRPr lang="es-MX" sz="1700" dirty="0">
              <a:solidFill>
                <a:schemeClr val="accent5">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285750" indent="-285750" algn="just">
              <a:buClr>
                <a:schemeClr val="accent5">
                  <a:lumMod val="75000"/>
                </a:schemeClr>
              </a:buClr>
              <a:buFont typeface="Arial Narrow" panose="020B0606020202030204" pitchFamily="34" charset="0"/>
              <a:buChar char="■"/>
              <a:defRPr/>
            </a:pPr>
            <a:r>
              <a:rPr lang="es-MX" sz="1700" b="1" dirty="0">
                <a:solidFill>
                  <a:schemeClr val="accent5">
                    <a:lumMod val="75000"/>
                  </a:schemeClr>
                </a:solidFill>
                <a:latin typeface="Aptos" panose="020B0004020202020204" pitchFamily="34" charset="0"/>
                <a:ea typeface="Times New Roman" panose="02020603050405020304" pitchFamily="18" charset="0"/>
                <a:cs typeface="Times New Roman" panose="02020603050405020304" pitchFamily="18" charset="0"/>
              </a:rPr>
              <a:t>Diputaciones de RP</a:t>
            </a:r>
            <a:r>
              <a:rPr lang="es-MX" sz="1700" dirty="0">
                <a:latin typeface="Aptos" panose="020B0004020202020204" pitchFamily="34" charset="0"/>
                <a:ea typeface="Times New Roman" panose="02020603050405020304" pitchFamily="18" charset="0"/>
                <a:cs typeface="Times New Roman" panose="02020603050405020304" pitchFamily="18" charset="0"/>
              </a:rPr>
              <a:t>: Al menos 1 fórmula de personas afromexicanas (potestativa).</a:t>
            </a:r>
          </a:p>
          <a:p>
            <a:pPr marL="285750" indent="-285750" algn="just">
              <a:buClr>
                <a:schemeClr val="accent5">
                  <a:lumMod val="75000"/>
                </a:schemeClr>
              </a:buClr>
              <a:buFont typeface="Arial Narrow" panose="020B0606020202030204" pitchFamily="34" charset="0"/>
              <a:buChar char="■"/>
              <a:defRPr/>
            </a:pPr>
            <a:endParaRPr lang="es-MX" sz="1700" b="1" dirty="0">
              <a:solidFill>
                <a:schemeClr val="accent5">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285750" indent="-285750" algn="just">
              <a:buClr>
                <a:schemeClr val="accent5">
                  <a:lumMod val="75000"/>
                </a:schemeClr>
              </a:buClr>
              <a:buFont typeface="Arial Narrow" panose="020B0606020202030204" pitchFamily="34" charset="0"/>
              <a:buChar char="■"/>
              <a:defRPr/>
            </a:pPr>
            <a:r>
              <a:rPr lang="es-MX" sz="1700" b="1" dirty="0">
                <a:solidFill>
                  <a:schemeClr val="accent5">
                    <a:lumMod val="75000"/>
                  </a:schemeClr>
                </a:solidFill>
                <a:latin typeface="Aptos" panose="020B0004020202020204" pitchFamily="34" charset="0"/>
                <a:ea typeface="Times New Roman" panose="02020603050405020304" pitchFamily="18" charset="0"/>
                <a:cs typeface="Times New Roman" panose="02020603050405020304" pitchFamily="18" charset="0"/>
              </a:rPr>
              <a:t>Autoadscripción</a:t>
            </a:r>
            <a:r>
              <a:rPr lang="es-MX" sz="1700" dirty="0">
                <a:latin typeface="Aptos" panose="020B0004020202020204" pitchFamily="34" charset="0"/>
                <a:ea typeface="Times New Roman" panose="02020603050405020304" pitchFamily="18" charset="0"/>
                <a:cs typeface="Times New Roman" panose="02020603050405020304" pitchFamily="18" charset="0"/>
              </a:rPr>
              <a:t>: Simple.   </a:t>
            </a:r>
            <a:endParaRPr lang="es-MX" sz="17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9B6E71E7-6345-0306-8690-173DA1397D55}"/>
              </a:ext>
            </a:extLst>
          </p:cNvPr>
          <p:cNvSpPr txBox="1"/>
          <p:nvPr/>
        </p:nvSpPr>
        <p:spPr>
          <a:xfrm>
            <a:off x="5531005" y="3069416"/>
            <a:ext cx="6144322" cy="3493264"/>
          </a:xfrm>
          <a:prstGeom prst="rect">
            <a:avLst/>
          </a:prstGeom>
          <a:noFill/>
        </p:spPr>
        <p:txBody>
          <a:bodyPr wrap="square">
            <a:spAutoFit/>
          </a:bodyPr>
          <a:lstStyle/>
          <a:p>
            <a:pPr marL="285750" indent="-285750" algn="just">
              <a:buClr>
                <a:schemeClr val="accent6">
                  <a:lumMod val="75000"/>
                </a:schemeClr>
              </a:buClr>
              <a:buFont typeface="Arial Narrow" panose="020B0606020202030204" pitchFamily="34" charset="0"/>
              <a:buChar char="■"/>
              <a:defRPr/>
            </a:pPr>
            <a:r>
              <a:rPr lang="es-MX" sz="1700" b="1"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Diputaciones MR: </a:t>
            </a:r>
            <a:r>
              <a:rPr lang="es-MX" sz="1700" dirty="0">
                <a:latin typeface="Aptos" panose="020B0004020202020204" pitchFamily="34" charset="0"/>
                <a:ea typeface="Times New Roman" panose="02020603050405020304" pitchFamily="18" charset="0"/>
                <a:cs typeface="Times New Roman" panose="02020603050405020304" pitchFamily="18" charset="0"/>
              </a:rPr>
              <a:t>Al menos 1 fórmula de personas afromexicanas (obligatoria), procurando su postulación en bloque alto o medio.</a:t>
            </a:r>
          </a:p>
          <a:p>
            <a:pPr marL="285750" indent="-285750" algn="just">
              <a:buClr>
                <a:schemeClr val="accent6">
                  <a:lumMod val="75000"/>
                </a:schemeClr>
              </a:buClr>
              <a:buFont typeface="Arial Narrow" panose="020B0606020202030204" pitchFamily="34" charset="0"/>
              <a:buChar char="■"/>
              <a:defRPr/>
            </a:pPr>
            <a:endParaRPr lang="es-MX" sz="17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Arial Narrow" panose="020B0606020202030204" pitchFamily="34" charset="0"/>
              <a:buChar char="■"/>
              <a:defRPr/>
            </a:pPr>
            <a:r>
              <a:rPr lang="es-MX" sz="1700" b="1"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Diputaciones de RP:</a:t>
            </a:r>
            <a:r>
              <a:rPr lang="es-MX" sz="17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 </a:t>
            </a:r>
            <a:r>
              <a:rPr lang="es-MX" sz="1700" dirty="0">
                <a:latin typeface="Aptos" panose="020B0004020202020204" pitchFamily="34" charset="0"/>
                <a:ea typeface="Times New Roman" panose="02020603050405020304" pitchFamily="18" charset="0"/>
                <a:cs typeface="Times New Roman" panose="02020603050405020304" pitchFamily="18" charset="0"/>
              </a:rPr>
              <a:t>Al menos 1 fórmula de alguno de los GAP del artículo 14 del Código obligatoria, procurando que corresponda a personas afromexicanas.</a:t>
            </a:r>
          </a:p>
          <a:p>
            <a:pPr marL="285750" indent="-285750" algn="just">
              <a:buClr>
                <a:schemeClr val="accent6">
                  <a:lumMod val="75000"/>
                </a:schemeClr>
              </a:buClr>
              <a:buFont typeface="Arial Narrow" panose="020B0606020202030204" pitchFamily="34" charset="0"/>
              <a:buChar char="■"/>
              <a:defRPr/>
            </a:pPr>
            <a:endParaRPr lang="es-MX" sz="17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Arial Narrow" panose="020B0606020202030204" pitchFamily="34" charset="0"/>
              <a:buChar char="■"/>
              <a:defRPr/>
            </a:pPr>
            <a:r>
              <a:rPr lang="es-MX" sz="1700" b="1"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Concejalías.</a:t>
            </a:r>
            <a:r>
              <a:rPr lang="es-MX" sz="1700" dirty="0">
                <a:latin typeface="Aptos" panose="020B0004020202020204" pitchFamily="34" charset="0"/>
                <a:ea typeface="Times New Roman" panose="02020603050405020304" pitchFamily="18" charset="0"/>
                <a:cs typeface="Times New Roman" panose="02020603050405020304" pitchFamily="18" charset="0"/>
              </a:rPr>
              <a:t> Al menos 1 fórmula en cada planilla de alguno de los GAP, del artículo 14 del Código obligatoria, procurando incluir a personas afromexicanas. </a:t>
            </a:r>
          </a:p>
          <a:p>
            <a:pPr marL="285750" indent="-285750" algn="just">
              <a:buClr>
                <a:schemeClr val="accent6">
                  <a:lumMod val="75000"/>
                </a:schemeClr>
              </a:buClr>
              <a:buFont typeface="Arial Narrow" panose="020B0606020202030204" pitchFamily="34" charset="0"/>
              <a:buChar char="■"/>
              <a:defRPr/>
            </a:pPr>
            <a:endParaRPr lang="es-MX" sz="17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Arial Narrow" panose="020B0606020202030204" pitchFamily="34" charset="0"/>
              <a:buChar char="■"/>
              <a:defRPr/>
            </a:pPr>
            <a:r>
              <a:rPr lang="es-MX" sz="1700" b="1"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Autoadscripción:</a:t>
            </a:r>
            <a:r>
              <a:rPr lang="es-MX" sz="1700" dirty="0">
                <a:latin typeface="Aptos" panose="020B0004020202020204" pitchFamily="34" charset="0"/>
                <a:ea typeface="Times New Roman" panose="02020603050405020304" pitchFamily="18" charset="0"/>
                <a:cs typeface="Times New Roman" panose="02020603050405020304" pitchFamily="18" charset="0"/>
              </a:rPr>
              <a:t> Calificada. </a:t>
            </a:r>
            <a:r>
              <a:rPr lang="es-MX" sz="1700" dirty="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4207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7069-68E5-CFAE-572A-C04AAA9D0CB7}"/>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DBD277AF-059F-EDF6-5AB0-504ABC440C3E}"/>
              </a:ext>
            </a:extLst>
          </p:cNvPr>
          <p:cNvPicPr>
            <a:picLocks noChangeAspect="1"/>
          </p:cNvPicPr>
          <p:nvPr/>
        </p:nvPicPr>
        <p:blipFill>
          <a:blip r:embed="rId2"/>
          <a:srcRect r="5778"/>
          <a:stretch>
            <a:fillRect/>
          </a:stretch>
        </p:blipFill>
        <p:spPr>
          <a:xfrm>
            <a:off x="10463562" y="0"/>
            <a:ext cx="1851102" cy="6858000"/>
          </a:xfrm>
          <a:prstGeom prst="rect">
            <a:avLst/>
          </a:prstGeom>
        </p:spPr>
      </p:pic>
      <p:sp>
        <p:nvSpPr>
          <p:cNvPr id="3" name="CuadroTexto 2">
            <a:extLst>
              <a:ext uri="{FF2B5EF4-FFF2-40B4-BE49-F238E27FC236}">
                <a16:creationId xmlns:a16="http://schemas.microsoft.com/office/drawing/2014/main" id="{4E63D68B-A71C-E916-B4D2-42C890E66713}"/>
              </a:ext>
            </a:extLst>
          </p:cNvPr>
          <p:cNvSpPr txBox="1"/>
          <p:nvPr/>
        </p:nvSpPr>
        <p:spPr>
          <a:xfrm>
            <a:off x="350871" y="481519"/>
            <a:ext cx="9936522" cy="954107"/>
          </a:xfrm>
          <a:prstGeom prst="rect">
            <a:avLst/>
          </a:prstGeom>
          <a:noFill/>
        </p:spPr>
        <p:txBody>
          <a:bodyPr wrap="square">
            <a:spAutoFit/>
          </a:bodyPr>
          <a:lstStyle/>
          <a:p>
            <a:pPr algn="just"/>
            <a:r>
              <a:rPr lang="es-MX" sz="2600" b="1" dirty="0">
                <a:latin typeface="Congenial Black" panose="020F0502020204030204" pitchFamily="2" charset="0"/>
              </a:rPr>
              <a:t>d) </a:t>
            </a:r>
            <a:r>
              <a:rPr lang="es-MX" sz="2800" b="1" dirty="0">
                <a:latin typeface="Congenial Black" panose="020F0502020204030204" pitchFamily="2" charset="0"/>
              </a:rPr>
              <a:t>Resultados en la postulación de candidaturas y personas electas bajo la acción afirmativa.</a:t>
            </a:r>
          </a:p>
        </p:txBody>
      </p:sp>
      <p:graphicFrame>
        <p:nvGraphicFramePr>
          <p:cNvPr id="5" name="Diagrama 4">
            <a:extLst>
              <a:ext uri="{FF2B5EF4-FFF2-40B4-BE49-F238E27FC236}">
                <a16:creationId xmlns:a16="http://schemas.microsoft.com/office/drawing/2014/main" id="{DFF4F7B3-0AE9-D19E-BB9C-A366294AE045}"/>
              </a:ext>
            </a:extLst>
          </p:cNvPr>
          <p:cNvGraphicFramePr/>
          <p:nvPr>
            <p:extLst>
              <p:ext uri="{D42A27DB-BD31-4B8C-83A1-F6EECF244321}">
                <p14:modId xmlns:p14="http://schemas.microsoft.com/office/powerpoint/2010/main" val="3751547223"/>
              </p:ext>
            </p:extLst>
          </p:nvPr>
        </p:nvGraphicFramePr>
        <p:xfrm>
          <a:off x="350871" y="2238497"/>
          <a:ext cx="9060758" cy="3883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6C51F887-6ECE-455D-4983-109211690745}"/>
              </a:ext>
            </a:extLst>
          </p:cNvPr>
          <p:cNvSpPr txBox="1"/>
          <p:nvPr/>
        </p:nvSpPr>
        <p:spPr>
          <a:xfrm>
            <a:off x="3832304" y="1958818"/>
            <a:ext cx="2363076" cy="430887"/>
          </a:xfrm>
          <a:prstGeom prst="rect">
            <a:avLst/>
          </a:prstGeom>
          <a:noFill/>
        </p:spPr>
        <p:txBody>
          <a:bodyPr wrap="square">
            <a:spAutoFit/>
          </a:bodyPr>
          <a:lstStyle/>
          <a:p>
            <a:pPr algn="ctr">
              <a:defRPr/>
            </a:pPr>
            <a:r>
              <a:rPr lang="es-MX" sz="2200" b="1" dirty="0">
                <a:latin typeface="Congenial Black" panose="020F0502020204030204" pitchFamily="2" charset="0"/>
              </a:rPr>
              <a:t>Postulaciones</a:t>
            </a:r>
          </a:p>
        </p:txBody>
      </p:sp>
      <p:sp>
        <p:nvSpPr>
          <p:cNvPr id="7" name="CuadroTexto 6">
            <a:extLst>
              <a:ext uri="{FF2B5EF4-FFF2-40B4-BE49-F238E27FC236}">
                <a16:creationId xmlns:a16="http://schemas.microsoft.com/office/drawing/2014/main" id="{866BFCEB-3EDD-5C92-075E-F23421981D36}"/>
              </a:ext>
            </a:extLst>
          </p:cNvPr>
          <p:cNvSpPr txBox="1"/>
          <p:nvPr/>
        </p:nvSpPr>
        <p:spPr>
          <a:xfrm>
            <a:off x="6621966" y="1989595"/>
            <a:ext cx="2363076" cy="430887"/>
          </a:xfrm>
          <a:prstGeom prst="rect">
            <a:avLst/>
          </a:prstGeom>
          <a:noFill/>
        </p:spPr>
        <p:txBody>
          <a:bodyPr wrap="square">
            <a:spAutoFit/>
          </a:bodyPr>
          <a:lstStyle/>
          <a:p>
            <a:pPr algn="ctr">
              <a:defRPr/>
            </a:pPr>
            <a:r>
              <a:rPr lang="es-MX" sz="2200" b="1" dirty="0">
                <a:latin typeface="Congenial Black" panose="020F0502020204030204" pitchFamily="2" charset="0"/>
              </a:rPr>
              <a:t>Electas</a:t>
            </a:r>
          </a:p>
        </p:txBody>
      </p:sp>
    </p:spTree>
    <p:extLst>
      <p:ext uri="{BB962C8B-B14F-4D97-AF65-F5344CB8AC3E}">
        <p14:creationId xmlns:p14="http://schemas.microsoft.com/office/powerpoint/2010/main" val="396220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771C-C6D3-4295-6D31-753F5771EC7E}"/>
            </a:ext>
          </a:extLst>
        </p:cNvPr>
        <p:cNvGrpSpPr/>
        <p:nvPr/>
      </p:nvGrpSpPr>
      <p:grpSpPr>
        <a:xfrm>
          <a:off x="0" y="0"/>
          <a:ext cx="0" cy="0"/>
          <a:chOff x="0" y="0"/>
          <a:chExt cx="0" cy="0"/>
        </a:xfrm>
      </p:grpSpPr>
      <p:pic>
        <p:nvPicPr>
          <p:cNvPr id="4" name="Imagen 3" descr="Forma, Cuadrado&#10;&#10;El contenido generado por IA puede ser incorrecto.">
            <a:extLst>
              <a:ext uri="{FF2B5EF4-FFF2-40B4-BE49-F238E27FC236}">
                <a16:creationId xmlns:a16="http://schemas.microsoft.com/office/drawing/2014/main" id="{6D8FA42A-068B-B75F-6888-7E83D72C7E98}"/>
              </a:ext>
            </a:extLst>
          </p:cNvPr>
          <p:cNvPicPr>
            <a:picLocks noChangeAspect="1"/>
          </p:cNvPicPr>
          <p:nvPr/>
        </p:nvPicPr>
        <p:blipFill>
          <a:blip r:embed="rId3"/>
          <a:srcRect l="-906" t="39448" r="908" b="44816"/>
          <a:stretch>
            <a:fillRect/>
          </a:stretch>
        </p:blipFill>
        <p:spPr>
          <a:xfrm rot="5400000">
            <a:off x="-2243496" y="2362089"/>
            <a:ext cx="6739407" cy="2252415"/>
          </a:xfrm>
          <a:prstGeom prst="flowChartExtract">
            <a:avLst/>
          </a:prstGeom>
        </p:spPr>
      </p:pic>
      <p:pic>
        <p:nvPicPr>
          <p:cNvPr id="5" name="Picture 6">
            <a:extLst>
              <a:ext uri="{FF2B5EF4-FFF2-40B4-BE49-F238E27FC236}">
                <a16:creationId xmlns:a16="http://schemas.microsoft.com/office/drawing/2014/main" id="{7C1D517B-8D9A-6E45-75DB-98A46759A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459" y="319317"/>
            <a:ext cx="4652963" cy="269842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1890A735-70A8-8791-CC61-2292C5BF7EFB}"/>
              </a:ext>
            </a:extLst>
          </p:cNvPr>
          <p:cNvSpPr txBox="1"/>
          <p:nvPr/>
        </p:nvSpPr>
        <p:spPr>
          <a:xfrm>
            <a:off x="1842559" y="4138026"/>
            <a:ext cx="9944280" cy="2400657"/>
          </a:xfrm>
          <a:prstGeom prst="rect">
            <a:avLst/>
          </a:prstGeom>
          <a:noFill/>
        </p:spPr>
        <p:txBody>
          <a:bodyPr wrap="square">
            <a:spAutoFit/>
          </a:bodyPr>
          <a:lstStyle/>
          <a:p>
            <a:pPr algn="just"/>
            <a:r>
              <a:rPr lang="es-MX" sz="3000" b="1" dirty="0">
                <a:latin typeface="Congenial Black" panose="020F0502020204030204" pitchFamily="2" charset="0"/>
              </a:rPr>
              <a:t>Reglas actuales sobre las acciones afirmativas en materia de postulación de candidaturas de personas afromexicanas residentes en la Ciudad de México que serán objeto de la consulta para su implementación en el Proceso Electoral Local Ordinario 2026-2027</a:t>
            </a:r>
          </a:p>
        </p:txBody>
      </p:sp>
      <p:sp>
        <p:nvSpPr>
          <p:cNvPr id="2" name="CuadroTexto 1">
            <a:extLst>
              <a:ext uri="{FF2B5EF4-FFF2-40B4-BE49-F238E27FC236}">
                <a16:creationId xmlns:a16="http://schemas.microsoft.com/office/drawing/2014/main" id="{2E12ADE0-F6DB-5936-16C0-6DD46CFCA701}"/>
              </a:ext>
            </a:extLst>
          </p:cNvPr>
          <p:cNvSpPr txBox="1"/>
          <p:nvPr/>
        </p:nvSpPr>
        <p:spPr>
          <a:xfrm>
            <a:off x="2054432" y="3017744"/>
            <a:ext cx="3465274" cy="938719"/>
          </a:xfrm>
          <a:prstGeom prst="rect">
            <a:avLst/>
          </a:prstGeom>
          <a:noFill/>
        </p:spPr>
        <p:txBody>
          <a:bodyPr wrap="square">
            <a:spAutoFit/>
          </a:bodyPr>
          <a:lstStyle/>
          <a:p>
            <a:pPr algn="ctr"/>
            <a:r>
              <a:rPr lang="es-MX" sz="5500" b="1" dirty="0">
                <a:latin typeface="Congenial Black" panose="020F0502020204030204" pitchFamily="2" charset="0"/>
              </a:rPr>
              <a:t>Punto 4.</a:t>
            </a:r>
          </a:p>
        </p:txBody>
      </p:sp>
    </p:spTree>
    <p:extLst>
      <p:ext uri="{BB962C8B-B14F-4D97-AF65-F5344CB8AC3E}">
        <p14:creationId xmlns:p14="http://schemas.microsoft.com/office/powerpoint/2010/main" val="272922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5CCD-C730-CC54-1C1E-B2FE1037ABDE}"/>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72830173-73E3-1B7D-EDA9-20490A526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Un dibujo de un perro&#10;&#10;El contenido generado por IA puede ser incorrecto.">
            <a:extLst>
              <a:ext uri="{FF2B5EF4-FFF2-40B4-BE49-F238E27FC236}">
                <a16:creationId xmlns:a16="http://schemas.microsoft.com/office/drawing/2014/main" id="{44EBA2D0-78CF-9B35-3307-472332F125FB}"/>
              </a:ext>
            </a:extLst>
          </p:cNvPr>
          <p:cNvPicPr>
            <a:picLocks noChangeAspect="1"/>
          </p:cNvPicPr>
          <p:nvPr/>
        </p:nvPicPr>
        <p:blipFill>
          <a:blip r:embed="rId4"/>
          <a:srcRect t="27019" r="-1" b="19800"/>
          <a:stretch>
            <a:fillRect/>
          </a:stretch>
        </p:blipFill>
        <p:spPr>
          <a:xfrm rot="16200000">
            <a:off x="9531629" y="4197627"/>
            <a:ext cx="2096430" cy="3224315"/>
          </a:xfrm>
          <a:prstGeom prst="rtTriangle">
            <a:avLst/>
          </a:prstGeom>
        </p:spPr>
      </p:pic>
      <p:sp>
        <p:nvSpPr>
          <p:cNvPr id="4" name="CuadroTexto 3">
            <a:extLst>
              <a:ext uri="{FF2B5EF4-FFF2-40B4-BE49-F238E27FC236}">
                <a16:creationId xmlns:a16="http://schemas.microsoft.com/office/drawing/2014/main" id="{C42040AC-5E05-FAD4-F431-173E55B1843D}"/>
              </a:ext>
            </a:extLst>
          </p:cNvPr>
          <p:cNvSpPr txBox="1"/>
          <p:nvPr/>
        </p:nvSpPr>
        <p:spPr>
          <a:xfrm>
            <a:off x="260644" y="2374571"/>
            <a:ext cx="8013561" cy="3139321"/>
          </a:xfrm>
          <a:prstGeom prst="rect">
            <a:avLst/>
          </a:prstGeom>
          <a:noFill/>
        </p:spPr>
        <p:txBody>
          <a:bodyPr wrap="square">
            <a:spAutoFit/>
          </a:bodyPr>
          <a:lstStyle/>
          <a:p>
            <a:pPr algn="just">
              <a:defRPr/>
            </a:pPr>
            <a:r>
              <a:rPr lang="es-MX" sz="2200" dirty="0">
                <a:latin typeface="Aptos" panose="020B0004020202020204" pitchFamily="34" charset="0"/>
                <a:ea typeface="Times New Roman" panose="02020603050405020304" pitchFamily="18" charset="0"/>
                <a:cs typeface="Times New Roman" panose="02020603050405020304" pitchFamily="18" charset="0"/>
              </a:rPr>
              <a:t>El 14 de diciembre de 2023, el Tribunal Electoral emitió sentencia dentro del expediente TECDMXJLDC-138/2023, en la que revocó el Acuerdo IECM/ACU-CG-091/2023 por el cual se aprobaron los Lineamientos de Postulación para el proceso electoral local ordinario 2023-2024 y, entre otras cuestiones, ordenó al Instituto Electoral que, una vez culminado dicho proceso electoral, llevara a cabo las </a:t>
            </a:r>
            <a:r>
              <a:rPr lang="es-MX" sz="2200" b="1" dirty="0">
                <a:latin typeface="Aptos" panose="020B0004020202020204" pitchFamily="34" charset="0"/>
                <a:ea typeface="Times New Roman" panose="02020603050405020304" pitchFamily="18" charset="0"/>
                <a:cs typeface="Times New Roman" panose="02020603050405020304" pitchFamily="18" charset="0"/>
              </a:rPr>
              <a:t>consultas en general sobre los grupos respecto de los cuales pretenda implementar algún tipo de acción afirmativa en el proceso electoral local ordinario 2026-2027.</a:t>
            </a:r>
          </a:p>
        </p:txBody>
      </p:sp>
      <p:sp>
        <p:nvSpPr>
          <p:cNvPr id="5" name="CuadroTexto 4">
            <a:extLst>
              <a:ext uri="{FF2B5EF4-FFF2-40B4-BE49-F238E27FC236}">
                <a16:creationId xmlns:a16="http://schemas.microsoft.com/office/drawing/2014/main" id="{F7ACD141-0C9D-2C66-8BCB-CB41063D690E}"/>
              </a:ext>
            </a:extLst>
          </p:cNvPr>
          <p:cNvSpPr txBox="1"/>
          <p:nvPr/>
        </p:nvSpPr>
        <p:spPr>
          <a:xfrm>
            <a:off x="3550254" y="556930"/>
            <a:ext cx="8217998" cy="492443"/>
          </a:xfrm>
          <a:prstGeom prst="rect">
            <a:avLst/>
          </a:prstGeom>
          <a:noFill/>
        </p:spPr>
        <p:txBody>
          <a:bodyPr wrap="square">
            <a:spAutoFit/>
          </a:bodyPr>
          <a:lstStyle/>
          <a:p>
            <a:pPr lvl="0" algn="r">
              <a:defRPr/>
            </a:pPr>
            <a:r>
              <a:rPr lang="es-MX" sz="2600" b="1" dirty="0">
                <a:solidFill>
                  <a:prstClr val="black"/>
                </a:solidFill>
                <a:latin typeface="Congenial Black" panose="020F0502020204030204" pitchFamily="2" charset="0"/>
              </a:rPr>
              <a:t>Resolución TECDMX-JLDC-138/2023</a:t>
            </a:r>
            <a:endParaRPr kumimoji="0" lang="es-MX" sz="2600" b="1" i="0" u="none" strike="noStrike" kern="1200" cap="none" spc="0" normalizeH="0" baseline="0" noProof="0" dirty="0">
              <a:ln>
                <a:noFill/>
              </a:ln>
              <a:solidFill>
                <a:prstClr val="black"/>
              </a:solidFill>
              <a:effectLst/>
              <a:uLnTx/>
              <a:uFillTx/>
              <a:latin typeface="Congenial Black" panose="020F0502020204030204" pitchFamily="2" charset="0"/>
              <a:ea typeface="+mn-ea"/>
              <a:cs typeface="+mn-cs"/>
            </a:endParaRPr>
          </a:p>
        </p:txBody>
      </p:sp>
      <p:pic>
        <p:nvPicPr>
          <p:cNvPr id="7" name="Imagen 6">
            <a:extLst>
              <a:ext uri="{FF2B5EF4-FFF2-40B4-BE49-F238E27FC236}">
                <a16:creationId xmlns:a16="http://schemas.microsoft.com/office/drawing/2014/main" id="{BD688479-F68E-0D89-0ADD-89B8772E378F}"/>
              </a:ext>
            </a:extLst>
          </p:cNvPr>
          <p:cNvPicPr>
            <a:picLocks noChangeAspect="1"/>
          </p:cNvPicPr>
          <p:nvPr/>
        </p:nvPicPr>
        <p:blipFill>
          <a:blip r:embed="rId5"/>
          <a:stretch>
            <a:fillRect/>
          </a:stretch>
        </p:blipFill>
        <p:spPr>
          <a:xfrm>
            <a:off x="8265182" y="1433318"/>
            <a:ext cx="3799392" cy="3799392"/>
          </a:xfrm>
          <a:prstGeom prst="rect">
            <a:avLst/>
          </a:prstGeom>
        </p:spPr>
      </p:pic>
    </p:spTree>
    <p:extLst>
      <p:ext uri="{BB962C8B-B14F-4D97-AF65-F5344CB8AC3E}">
        <p14:creationId xmlns:p14="http://schemas.microsoft.com/office/powerpoint/2010/main" val="35413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4E30-88C7-5977-8B5E-D346DF1DCD64}"/>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5F8BD2DE-E31A-DC35-786C-77E4F888C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1DB608BD-3323-3EC8-AEA3-4519CB7DACE7}"/>
              </a:ext>
            </a:extLst>
          </p:cNvPr>
          <p:cNvGrpSpPr/>
          <p:nvPr/>
        </p:nvGrpSpPr>
        <p:grpSpPr>
          <a:xfrm rot="16200000" flipH="1" flipV="1">
            <a:off x="9067171" y="-570873"/>
            <a:ext cx="2553959" cy="3695703"/>
            <a:chOff x="7541070" y="-16131"/>
            <a:chExt cx="3232989" cy="4856720"/>
          </a:xfrm>
        </p:grpSpPr>
        <p:pic>
          <p:nvPicPr>
            <p:cNvPr id="4" name="Imagen 3">
              <a:extLst>
                <a:ext uri="{FF2B5EF4-FFF2-40B4-BE49-F238E27FC236}">
                  <a16:creationId xmlns:a16="http://schemas.microsoft.com/office/drawing/2014/main" id="{65725CC6-B788-600F-B052-B54F6FC140F0}"/>
                </a:ext>
              </a:extLst>
            </p:cNvPr>
            <p:cNvPicPr>
              <a:picLocks noChangeAspect="1"/>
            </p:cNvPicPr>
            <p:nvPr/>
          </p:nvPicPr>
          <p:blipFill>
            <a:blip r:embed="rId3"/>
            <a:stretch>
              <a:fillRect/>
            </a:stretch>
          </p:blipFill>
          <p:spPr>
            <a:xfrm flipV="1">
              <a:off x="7541074" y="-16131"/>
              <a:ext cx="3232985" cy="1778068"/>
            </a:xfrm>
            <a:prstGeom prst="flowChartExtract">
              <a:avLst/>
            </a:prstGeom>
          </p:spPr>
        </p:pic>
        <p:pic>
          <p:nvPicPr>
            <p:cNvPr id="5" name="Imagen 4">
              <a:extLst>
                <a:ext uri="{FF2B5EF4-FFF2-40B4-BE49-F238E27FC236}">
                  <a16:creationId xmlns:a16="http://schemas.microsoft.com/office/drawing/2014/main" id="{96C5630F-793E-643F-4A64-AF1481BFC3E4}"/>
                </a:ext>
              </a:extLst>
            </p:cNvPr>
            <p:cNvPicPr>
              <a:picLocks noChangeAspect="1"/>
            </p:cNvPicPr>
            <p:nvPr/>
          </p:nvPicPr>
          <p:blipFill>
            <a:blip r:embed="rId4"/>
            <a:stretch>
              <a:fillRect/>
            </a:stretch>
          </p:blipFill>
          <p:spPr>
            <a:xfrm rot="5400000">
              <a:off x="6599829" y="2334812"/>
              <a:ext cx="3447018" cy="1564535"/>
            </a:xfrm>
            <a:prstGeom prst="flowChartExtract">
              <a:avLst/>
            </a:prstGeom>
          </p:spPr>
        </p:pic>
      </p:grpSp>
      <p:sp>
        <p:nvSpPr>
          <p:cNvPr id="2" name="CuadroTexto 1">
            <a:extLst>
              <a:ext uri="{FF2B5EF4-FFF2-40B4-BE49-F238E27FC236}">
                <a16:creationId xmlns:a16="http://schemas.microsoft.com/office/drawing/2014/main" id="{A7168AA3-932A-828E-06EF-D222117D1D96}"/>
              </a:ext>
            </a:extLst>
          </p:cNvPr>
          <p:cNvSpPr txBox="1"/>
          <p:nvPr/>
        </p:nvSpPr>
        <p:spPr>
          <a:xfrm>
            <a:off x="3361281" y="782337"/>
            <a:ext cx="5664820" cy="492443"/>
          </a:xfrm>
          <a:prstGeom prst="rect">
            <a:avLst/>
          </a:prstGeom>
          <a:noFill/>
        </p:spPr>
        <p:txBody>
          <a:bodyPr wrap="square">
            <a:spAutoFit/>
          </a:bodyPr>
          <a:lstStyle/>
          <a:p>
            <a:pPr algn="ctr"/>
            <a:r>
              <a:rPr lang="es-MX" sz="2600" b="1" dirty="0">
                <a:latin typeface="Congenial Black" panose="020F0502020204030204" pitchFamily="2" charset="0"/>
              </a:rPr>
              <a:t>Reglas actuales de postulación</a:t>
            </a:r>
          </a:p>
        </p:txBody>
      </p:sp>
      <p:grpSp>
        <p:nvGrpSpPr>
          <p:cNvPr id="6" name="Grupo 5">
            <a:extLst>
              <a:ext uri="{FF2B5EF4-FFF2-40B4-BE49-F238E27FC236}">
                <a16:creationId xmlns:a16="http://schemas.microsoft.com/office/drawing/2014/main" id="{B770FBEF-1C88-B7D4-8909-5394BF0F74B1}"/>
              </a:ext>
            </a:extLst>
          </p:cNvPr>
          <p:cNvGrpSpPr/>
          <p:nvPr/>
        </p:nvGrpSpPr>
        <p:grpSpPr>
          <a:xfrm>
            <a:off x="127426" y="3056383"/>
            <a:ext cx="11907720" cy="2860341"/>
            <a:chOff x="339284" y="2679635"/>
            <a:chExt cx="11431625" cy="2941166"/>
          </a:xfrm>
        </p:grpSpPr>
        <p:graphicFrame>
          <p:nvGraphicFramePr>
            <p:cNvPr id="7" name="Diagrama 6">
              <a:extLst>
                <a:ext uri="{FF2B5EF4-FFF2-40B4-BE49-F238E27FC236}">
                  <a16:creationId xmlns:a16="http://schemas.microsoft.com/office/drawing/2014/main" id="{2C67A3F6-F5B3-F9FC-66D3-9DFF04A2E20E}"/>
                </a:ext>
              </a:extLst>
            </p:cNvPr>
            <p:cNvGraphicFramePr/>
            <p:nvPr/>
          </p:nvGraphicFramePr>
          <p:xfrm>
            <a:off x="339284" y="4349944"/>
            <a:ext cx="11429741" cy="1270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a:extLst>
                <a:ext uri="{FF2B5EF4-FFF2-40B4-BE49-F238E27FC236}">
                  <a16:creationId xmlns:a16="http://schemas.microsoft.com/office/drawing/2014/main" id="{943963D5-BC38-E1A4-E63D-5444B5F804D6}"/>
                </a:ext>
              </a:extLst>
            </p:cNvPr>
            <p:cNvPicPr>
              <a:picLocks noChangeAspect="1"/>
            </p:cNvPicPr>
            <p:nvPr/>
          </p:nvPicPr>
          <p:blipFill>
            <a:blip r:embed="rId10">
              <a:duotone>
                <a:schemeClr val="accent5">
                  <a:shade val="45000"/>
                  <a:satMod val="135000"/>
                </a:schemeClr>
                <a:prstClr val="white"/>
              </a:duotone>
            </a:blip>
            <a:stretch>
              <a:fillRect/>
            </a:stretch>
          </p:blipFill>
          <p:spPr>
            <a:xfrm>
              <a:off x="381130" y="2759885"/>
              <a:ext cx="1645729" cy="1648538"/>
            </a:xfrm>
            <a:prstGeom prst="ellipse">
              <a:avLst/>
            </a:prstGeom>
            <a:ln>
              <a:noFill/>
            </a:ln>
            <a:effectLst>
              <a:softEdge rad="112500"/>
            </a:effectLst>
          </p:spPr>
        </p:pic>
        <p:pic>
          <p:nvPicPr>
            <p:cNvPr id="9" name="Picture 6" descr="Retrato De Señora Mayor PNG ,dibujos Cabello, Mayor, Circulo PNG y Vector  para Descargar Gratis | Pngtree">
              <a:extLst>
                <a:ext uri="{FF2B5EF4-FFF2-40B4-BE49-F238E27FC236}">
                  <a16:creationId xmlns:a16="http://schemas.microsoft.com/office/drawing/2014/main" id="{B5627044-7F7D-CFC5-53F7-5BD4B1C3B62E}"/>
                </a:ext>
              </a:extLst>
            </p:cNvPr>
            <p:cNvPicPr>
              <a:picLocks noChangeAspect="1" noChangeArrowheads="1"/>
            </p:cNvPicPr>
            <p:nvPr/>
          </p:nvPicPr>
          <p:blipFill>
            <a:blip r:embed="rId11">
              <a:duotone>
                <a:schemeClr val="accent5">
                  <a:shade val="45000"/>
                  <a:satMod val="135000"/>
                </a:schemeClr>
                <a:prstClr val="white"/>
              </a:duotone>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05431" y="2706117"/>
              <a:ext cx="1756073" cy="175607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B508E959-C4A0-9D53-68DD-8EA6679475CA}"/>
                </a:ext>
              </a:extLst>
            </p:cNvPr>
            <p:cNvPicPr>
              <a:picLocks noChangeAspect="1"/>
            </p:cNvPicPr>
            <p:nvPr/>
          </p:nvPicPr>
          <p:blipFill>
            <a:blip r:embed="rId13">
              <a:duotone>
                <a:schemeClr val="accent5">
                  <a:shade val="45000"/>
                  <a:satMod val="135000"/>
                </a:schemeClr>
                <a:prstClr val="white"/>
              </a:duotone>
            </a:blip>
            <a:stretch>
              <a:fillRect/>
            </a:stretch>
          </p:blipFill>
          <p:spPr>
            <a:xfrm>
              <a:off x="4166808" y="2759885"/>
              <a:ext cx="1734734" cy="1703646"/>
            </a:xfrm>
            <a:prstGeom prst="ellipse">
              <a:avLst/>
            </a:prstGeom>
            <a:ln>
              <a:noFill/>
            </a:ln>
            <a:effectLst>
              <a:softEdge rad="112500"/>
            </a:effectLst>
          </p:spPr>
        </p:pic>
        <p:pic>
          <p:nvPicPr>
            <p:cNvPr id="11" name="Imagen 10">
              <a:extLst>
                <a:ext uri="{FF2B5EF4-FFF2-40B4-BE49-F238E27FC236}">
                  <a16:creationId xmlns:a16="http://schemas.microsoft.com/office/drawing/2014/main" id="{6F523527-7766-11BA-77AC-348ED9FC3D9B}"/>
                </a:ext>
              </a:extLst>
            </p:cNvPr>
            <p:cNvPicPr>
              <a:picLocks noChangeAspect="1"/>
            </p:cNvPicPr>
            <p:nvPr/>
          </p:nvPicPr>
          <p:blipFill>
            <a:blip r:embed="rId14">
              <a:duotone>
                <a:schemeClr val="accent5">
                  <a:shade val="45000"/>
                  <a:satMod val="135000"/>
                </a:schemeClr>
                <a:prstClr val="white"/>
              </a:duotone>
            </a:blip>
            <a:stretch>
              <a:fillRect/>
            </a:stretch>
          </p:blipFill>
          <p:spPr>
            <a:xfrm>
              <a:off x="6137829" y="2704777"/>
              <a:ext cx="1756678" cy="1703646"/>
            </a:xfrm>
            <a:prstGeom prst="ellipse">
              <a:avLst/>
            </a:prstGeom>
            <a:ln>
              <a:noFill/>
            </a:ln>
            <a:effectLst>
              <a:softEdge rad="112500"/>
            </a:effectLst>
          </p:spPr>
        </p:pic>
        <p:pic>
          <p:nvPicPr>
            <p:cNvPr id="12" name="Imagen 11">
              <a:extLst>
                <a:ext uri="{FF2B5EF4-FFF2-40B4-BE49-F238E27FC236}">
                  <a16:creationId xmlns:a16="http://schemas.microsoft.com/office/drawing/2014/main" id="{7F68C6A8-1BBA-366E-624D-4FB53CF8E275}"/>
                </a:ext>
              </a:extLst>
            </p:cNvPr>
            <p:cNvPicPr>
              <a:picLocks noChangeAspect="1"/>
            </p:cNvPicPr>
            <p:nvPr/>
          </p:nvPicPr>
          <p:blipFill>
            <a:blip r:embed="rId15">
              <a:duotone>
                <a:schemeClr val="accent5">
                  <a:shade val="45000"/>
                  <a:satMod val="135000"/>
                </a:schemeClr>
                <a:prstClr val="white"/>
              </a:duotone>
            </a:blip>
            <a:stretch>
              <a:fillRect/>
            </a:stretch>
          </p:blipFill>
          <p:spPr>
            <a:xfrm>
              <a:off x="8130498" y="2758544"/>
              <a:ext cx="1760858" cy="1703646"/>
            </a:xfrm>
            <a:prstGeom prst="ellipse">
              <a:avLst/>
            </a:prstGeom>
            <a:ln>
              <a:noFill/>
            </a:ln>
            <a:effectLst>
              <a:softEdge rad="112500"/>
            </a:effectLst>
          </p:spPr>
        </p:pic>
        <p:pic>
          <p:nvPicPr>
            <p:cNvPr id="13" name="Imagen 12">
              <a:extLst>
                <a:ext uri="{FF2B5EF4-FFF2-40B4-BE49-F238E27FC236}">
                  <a16:creationId xmlns:a16="http://schemas.microsoft.com/office/drawing/2014/main" id="{F4926CBB-213E-7364-775C-DC9CAA907AC9}"/>
                </a:ext>
              </a:extLst>
            </p:cNvPr>
            <p:cNvPicPr>
              <a:picLocks noChangeAspect="1"/>
            </p:cNvPicPr>
            <p:nvPr/>
          </p:nvPicPr>
          <p:blipFill>
            <a:blip r:embed="rId16">
              <a:duotone>
                <a:schemeClr val="accent5">
                  <a:shade val="45000"/>
                  <a:satMod val="135000"/>
                </a:schemeClr>
                <a:prstClr val="white"/>
              </a:duotone>
            </a:blip>
            <a:stretch>
              <a:fillRect/>
            </a:stretch>
          </p:blipFill>
          <p:spPr>
            <a:xfrm>
              <a:off x="10123463" y="2679635"/>
              <a:ext cx="1647446" cy="1749219"/>
            </a:xfrm>
            <a:prstGeom prst="ellipse">
              <a:avLst/>
            </a:prstGeom>
            <a:ln>
              <a:noFill/>
            </a:ln>
            <a:effectLst>
              <a:softEdge rad="112500"/>
            </a:effectLst>
          </p:spPr>
        </p:pic>
      </p:grpSp>
      <p:sp>
        <p:nvSpPr>
          <p:cNvPr id="24" name="CuadroTexto 23">
            <a:extLst>
              <a:ext uri="{FF2B5EF4-FFF2-40B4-BE49-F238E27FC236}">
                <a16:creationId xmlns:a16="http://schemas.microsoft.com/office/drawing/2014/main" id="{3B29A16E-91FA-36B1-EA40-EDA4ED8C3239}"/>
              </a:ext>
            </a:extLst>
          </p:cNvPr>
          <p:cNvSpPr txBox="1"/>
          <p:nvPr/>
        </p:nvSpPr>
        <p:spPr>
          <a:xfrm>
            <a:off x="323387" y="1989489"/>
            <a:ext cx="10928195" cy="769441"/>
          </a:xfrm>
          <a:prstGeom prst="rect">
            <a:avLst/>
          </a:prstGeom>
          <a:noFill/>
        </p:spPr>
        <p:txBody>
          <a:bodyPr wrap="square">
            <a:spAutoFit/>
          </a:bodyPr>
          <a:lstStyle/>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En el proceso electoral local ordinario 2023-2024, se implementaron acciones afirmativas en relación con los siguientes grupos de atención prioritaria</a:t>
            </a:r>
          </a:p>
        </p:txBody>
      </p:sp>
      <p:pic>
        <p:nvPicPr>
          <p:cNvPr id="15362" name="Picture 2" descr="ilustración de dorado estrella 22629071 Vector en Vecteezy">
            <a:extLst>
              <a:ext uri="{FF2B5EF4-FFF2-40B4-BE49-F238E27FC236}">
                <a16:creationId xmlns:a16="http://schemas.microsoft.com/office/drawing/2014/main" id="{829A16F7-64DB-A912-5FEB-9F8DB474CDA9}"/>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189107" y="4304584"/>
            <a:ext cx="887666" cy="88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9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5B473-DAB2-85AF-C149-F89BEA2100A6}"/>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4EDC391B-7E33-3750-94C9-AD66A175D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95ECFFD-62E3-2E97-CAB1-58FC425145F4}"/>
              </a:ext>
            </a:extLst>
          </p:cNvPr>
          <p:cNvSpPr txBox="1"/>
          <p:nvPr/>
        </p:nvSpPr>
        <p:spPr>
          <a:xfrm>
            <a:off x="235744" y="1990518"/>
            <a:ext cx="4681058" cy="492443"/>
          </a:xfrm>
          <a:prstGeom prst="rect">
            <a:avLst/>
          </a:prstGeom>
          <a:noFill/>
        </p:spPr>
        <p:txBody>
          <a:bodyPr wrap="square">
            <a:spAutoFit/>
          </a:bodyPr>
          <a:lstStyle/>
          <a:p>
            <a:pPr algn="ctr"/>
            <a:r>
              <a:rPr lang="es-MX" sz="2600" b="1" dirty="0">
                <a:latin typeface="Congenial Black" panose="020F0502020204030204" pitchFamily="2" charset="0"/>
              </a:rPr>
              <a:t>Diputaciones de MR</a:t>
            </a:r>
          </a:p>
        </p:txBody>
      </p:sp>
      <p:pic>
        <p:nvPicPr>
          <p:cNvPr id="5" name="Picture 2" descr="Conformación de la Cámara de Diputados y Senadores - Sustava">
            <a:extLst>
              <a:ext uri="{FF2B5EF4-FFF2-40B4-BE49-F238E27FC236}">
                <a16:creationId xmlns:a16="http://schemas.microsoft.com/office/drawing/2014/main" id="{2B0450AE-6C6A-2AEA-149D-760AA6285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88" t="26125" r="2387" b="10802"/>
          <a:stretch/>
        </p:blipFill>
        <p:spPr bwMode="auto">
          <a:xfrm>
            <a:off x="556921" y="2595814"/>
            <a:ext cx="4359881" cy="30511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509CD63-F820-75FF-51FF-B401DE3FEA29}"/>
              </a:ext>
            </a:extLst>
          </p:cNvPr>
          <p:cNvSpPr txBox="1"/>
          <p:nvPr/>
        </p:nvSpPr>
        <p:spPr>
          <a:xfrm>
            <a:off x="5237980" y="1228397"/>
            <a:ext cx="6086572" cy="4401205"/>
          </a:xfrm>
          <a:prstGeom prst="rect">
            <a:avLst/>
          </a:prstGeom>
          <a:noFill/>
        </p:spPr>
        <p:txBody>
          <a:bodyPr wrap="square">
            <a:spAutoFit/>
          </a:bodyPr>
          <a:lstStyle/>
          <a:p>
            <a:pPr marL="342900" indent="-342900" algn="just">
              <a:buClr>
                <a:srgbClr val="7030A0"/>
              </a:buClr>
              <a:buFont typeface="Arial Narrow" panose="020B0606020202030204" pitchFamily="34" charset="0"/>
              <a:buChar char="■"/>
              <a:defRPr/>
            </a:pPr>
            <a:r>
              <a:rPr lang="es-MX" sz="2000" dirty="0">
                <a:latin typeface="Aptos" panose="020B0004020202020204" pitchFamily="34" charset="0"/>
                <a:ea typeface="Times New Roman" panose="02020603050405020304" pitchFamily="18" charset="0"/>
                <a:cs typeface="Times New Roman" panose="02020603050405020304" pitchFamily="18" charset="0"/>
              </a:rPr>
              <a:t>Al menos 7 fórmulas de personas jóvenes de 18 a 35 años cumplidos al día de la elección. </a:t>
            </a:r>
          </a:p>
          <a:p>
            <a:pPr marL="342900" indent="-342900" algn="just">
              <a:buClr>
                <a:srgbClr val="7030A0"/>
              </a:buClr>
              <a:buFont typeface="Arial Narrow" panose="020B0606020202030204" pitchFamily="34" charset="0"/>
              <a:buChar char="■"/>
              <a:defRPr/>
            </a:pPr>
            <a:endParaRPr lang="es-MX"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Al menos 1 fórmula </a:t>
            </a: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de cada uno </a:t>
            </a:r>
            <a:r>
              <a:rPr lang="es-MX" sz="2000" dirty="0">
                <a:effectLst/>
                <a:latin typeface="Aptos" panose="020B0004020202020204" pitchFamily="34" charset="0"/>
                <a:ea typeface="Times New Roman" panose="02020603050405020304" pitchFamily="18" charset="0"/>
                <a:cs typeface="Times New Roman" panose="02020603050405020304" pitchFamily="18" charset="0"/>
              </a:rPr>
              <a:t>de los siguientes grupos de atención prioritaria:   </a:t>
            </a:r>
          </a:p>
          <a:p>
            <a:pPr algn="just">
              <a:buClr>
                <a:srgbClr val="7030A0"/>
              </a:buCl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           </a:t>
            </a:r>
          </a:p>
          <a:p>
            <a:pPr marL="914400" lvl="1" indent="-457200" algn="just">
              <a:buFont typeface="+mj-lt"/>
              <a:buAutoNum type="alphaLcParenR"/>
              <a:defRPr/>
            </a:pP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personas afromexicanas residentes en la Ciudad de México;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personas con discapacidad;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pertenecientes a pueblos y barrios originarios o comunidades 	indígenas residentes de la Ciudad de México;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de la diversidad sexual y de género, y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personas adultas mayores. </a:t>
            </a:r>
          </a:p>
        </p:txBody>
      </p:sp>
      <p:pic>
        <p:nvPicPr>
          <p:cNvPr id="2" name="Imagen 1">
            <a:extLst>
              <a:ext uri="{FF2B5EF4-FFF2-40B4-BE49-F238E27FC236}">
                <a16:creationId xmlns:a16="http://schemas.microsoft.com/office/drawing/2014/main" id="{6C900105-12AB-6682-A9BB-38CEC0E1E973}"/>
              </a:ext>
            </a:extLst>
          </p:cNvPr>
          <p:cNvPicPr>
            <a:picLocks noChangeAspect="1"/>
          </p:cNvPicPr>
          <p:nvPr/>
        </p:nvPicPr>
        <p:blipFill>
          <a:blip r:embed="rId4"/>
          <a:stretch>
            <a:fillRect/>
          </a:stretch>
        </p:blipFill>
        <p:spPr>
          <a:xfrm>
            <a:off x="-177800" y="6082514"/>
            <a:ext cx="12369800" cy="775486"/>
          </a:xfrm>
          <a:prstGeom prst="rect">
            <a:avLst/>
          </a:prstGeom>
        </p:spPr>
      </p:pic>
      <p:sp>
        <p:nvSpPr>
          <p:cNvPr id="7" name="CuadroTexto 6">
            <a:extLst>
              <a:ext uri="{FF2B5EF4-FFF2-40B4-BE49-F238E27FC236}">
                <a16:creationId xmlns:a16="http://schemas.microsoft.com/office/drawing/2014/main" id="{A490155C-D4BF-F424-F415-18D004C069C5}"/>
              </a:ext>
            </a:extLst>
          </p:cNvPr>
          <p:cNvSpPr txBox="1"/>
          <p:nvPr/>
        </p:nvSpPr>
        <p:spPr>
          <a:xfrm>
            <a:off x="5237979" y="303594"/>
            <a:ext cx="6459649" cy="492443"/>
          </a:xfrm>
          <a:prstGeom prst="rect">
            <a:avLst/>
          </a:prstGeom>
          <a:noFill/>
        </p:spPr>
        <p:txBody>
          <a:bodyPr wrap="square">
            <a:spAutoFit/>
          </a:bodyPr>
          <a:lstStyle/>
          <a:p>
            <a:pPr algn="ctr"/>
            <a:r>
              <a:rPr lang="es-MX" sz="2600" b="1" dirty="0">
                <a:latin typeface="Congenial Black" panose="020F0502020204030204" pitchFamily="2" charset="0"/>
              </a:rPr>
              <a:t>Acciones afirmativas</a:t>
            </a:r>
          </a:p>
        </p:txBody>
      </p:sp>
    </p:spTree>
    <p:extLst>
      <p:ext uri="{BB962C8B-B14F-4D97-AF65-F5344CB8AC3E}">
        <p14:creationId xmlns:p14="http://schemas.microsoft.com/office/powerpoint/2010/main" val="186022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4E7C-305C-64E4-E116-C2D7E8117B37}"/>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1A41511F-A08F-7C9E-296B-08AF0392A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9D1B02A-5786-B46F-47C6-32EEC9AA7C76}"/>
              </a:ext>
            </a:extLst>
          </p:cNvPr>
          <p:cNvSpPr txBox="1"/>
          <p:nvPr/>
        </p:nvSpPr>
        <p:spPr>
          <a:xfrm>
            <a:off x="235744" y="1990518"/>
            <a:ext cx="4681058" cy="492443"/>
          </a:xfrm>
          <a:prstGeom prst="rect">
            <a:avLst/>
          </a:prstGeom>
          <a:noFill/>
        </p:spPr>
        <p:txBody>
          <a:bodyPr wrap="square">
            <a:spAutoFit/>
          </a:bodyPr>
          <a:lstStyle/>
          <a:p>
            <a:pPr algn="ctr"/>
            <a:r>
              <a:rPr lang="es-MX" sz="2600" b="1" dirty="0">
                <a:latin typeface="Congenial Black" panose="020F0502020204030204" pitchFamily="2" charset="0"/>
              </a:rPr>
              <a:t>Diputaciones de RP</a:t>
            </a:r>
          </a:p>
        </p:txBody>
      </p:sp>
      <p:pic>
        <p:nvPicPr>
          <p:cNvPr id="5" name="Picture 2" descr="Conformación de la Cámara de Diputados y Senadores - Sustava">
            <a:extLst>
              <a:ext uri="{FF2B5EF4-FFF2-40B4-BE49-F238E27FC236}">
                <a16:creationId xmlns:a16="http://schemas.microsoft.com/office/drawing/2014/main" id="{619B6477-C819-37B8-1A89-4A8A1CA491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88" t="26125" r="2387" b="10802"/>
          <a:stretch/>
        </p:blipFill>
        <p:spPr bwMode="auto">
          <a:xfrm>
            <a:off x="556921" y="2595814"/>
            <a:ext cx="4359881" cy="30511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89DD2BA-5BF1-E476-9CB3-71F62CF9693D}"/>
              </a:ext>
            </a:extLst>
          </p:cNvPr>
          <p:cNvSpPr txBox="1"/>
          <p:nvPr/>
        </p:nvSpPr>
        <p:spPr>
          <a:xfrm>
            <a:off x="5237980" y="1228397"/>
            <a:ext cx="6086572" cy="4401205"/>
          </a:xfrm>
          <a:prstGeom prst="rect">
            <a:avLst/>
          </a:prstGeom>
          <a:noFill/>
        </p:spPr>
        <p:txBody>
          <a:bodyPr wrap="square">
            <a:spAutoFit/>
          </a:bodyPr>
          <a:lstStyle/>
          <a:p>
            <a:pPr marL="342900" indent="-342900" algn="just">
              <a:buClr>
                <a:srgbClr val="7030A0"/>
              </a:buClr>
              <a:buFont typeface="Arial Narrow" panose="020B0606020202030204" pitchFamily="34" charset="0"/>
              <a:buChar char="■"/>
              <a:defRPr/>
            </a:pPr>
            <a:r>
              <a:rPr lang="es-MX" sz="2000" dirty="0">
                <a:latin typeface="Aptos" panose="020B0004020202020204" pitchFamily="34" charset="0"/>
                <a:ea typeface="Times New Roman" panose="02020603050405020304" pitchFamily="18" charset="0"/>
                <a:cs typeface="Times New Roman" panose="02020603050405020304" pitchFamily="18" charset="0"/>
              </a:rPr>
              <a:t>Al menos 4 fórmulas de personas jóvenes de 18 a 35 años cumplidos al día de la elección. </a:t>
            </a:r>
          </a:p>
          <a:p>
            <a:pPr marL="342900" indent="-342900" algn="just">
              <a:buClr>
                <a:srgbClr val="7030A0"/>
              </a:buClr>
              <a:buFont typeface="Arial Narrow" panose="020B0606020202030204" pitchFamily="34" charset="0"/>
              <a:buChar char="■"/>
              <a:defRPr/>
            </a:pPr>
            <a:endParaRPr lang="es-MX"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Al menos 1 fórmula </a:t>
            </a: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de </a:t>
            </a:r>
            <a:r>
              <a:rPr lang="es-MX" sz="2000" b="1" dirty="0">
                <a:latin typeface="Aptos" panose="020B0004020202020204" pitchFamily="34" charset="0"/>
                <a:ea typeface="Times New Roman" panose="02020603050405020304" pitchFamily="18" charset="0"/>
                <a:cs typeface="Times New Roman" panose="02020603050405020304" pitchFamily="18" charset="0"/>
              </a:rPr>
              <a:t>alguno</a:t>
            </a: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 </a:t>
            </a:r>
            <a:r>
              <a:rPr lang="es-MX" sz="2000" dirty="0">
                <a:effectLst/>
                <a:latin typeface="Aptos" panose="020B0004020202020204" pitchFamily="34" charset="0"/>
                <a:ea typeface="Times New Roman" panose="02020603050405020304" pitchFamily="18" charset="0"/>
                <a:cs typeface="Times New Roman" panose="02020603050405020304" pitchFamily="18" charset="0"/>
              </a:rPr>
              <a:t>de los siguientes grupos de atención prioritaria:   </a:t>
            </a:r>
          </a:p>
          <a:p>
            <a:pPr algn="just">
              <a:buClr>
                <a:srgbClr val="7030A0"/>
              </a:buCl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           </a:t>
            </a:r>
          </a:p>
          <a:p>
            <a:pPr marL="914400" lvl="1" indent="-457200" algn="just">
              <a:buFont typeface="+mj-lt"/>
              <a:buAutoNum type="alphaLcParenR"/>
              <a:defRPr/>
            </a:pP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personas afromexicanas residentes en la Ciudad de México;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personas con discapacidad;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pertenecientes a pueblos y barrios originarios o comunidades 	indígenas residentes de la Ciudad de México;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de la diversidad sexual y de género, y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personas adultas mayores. </a:t>
            </a:r>
          </a:p>
        </p:txBody>
      </p:sp>
      <p:pic>
        <p:nvPicPr>
          <p:cNvPr id="2" name="Imagen 1">
            <a:extLst>
              <a:ext uri="{FF2B5EF4-FFF2-40B4-BE49-F238E27FC236}">
                <a16:creationId xmlns:a16="http://schemas.microsoft.com/office/drawing/2014/main" id="{FB8E8A32-8D78-A2E0-8076-BA9B7624DB13}"/>
              </a:ext>
            </a:extLst>
          </p:cNvPr>
          <p:cNvPicPr>
            <a:picLocks noChangeAspect="1"/>
          </p:cNvPicPr>
          <p:nvPr/>
        </p:nvPicPr>
        <p:blipFill>
          <a:blip r:embed="rId4"/>
          <a:stretch>
            <a:fillRect/>
          </a:stretch>
        </p:blipFill>
        <p:spPr>
          <a:xfrm>
            <a:off x="-177800" y="6082514"/>
            <a:ext cx="12369800" cy="775486"/>
          </a:xfrm>
          <a:prstGeom prst="rect">
            <a:avLst/>
          </a:prstGeom>
        </p:spPr>
      </p:pic>
      <p:sp>
        <p:nvSpPr>
          <p:cNvPr id="7" name="CuadroTexto 6">
            <a:extLst>
              <a:ext uri="{FF2B5EF4-FFF2-40B4-BE49-F238E27FC236}">
                <a16:creationId xmlns:a16="http://schemas.microsoft.com/office/drawing/2014/main" id="{DBC11EDD-AD04-BD6A-92BB-06298B0E9316}"/>
              </a:ext>
            </a:extLst>
          </p:cNvPr>
          <p:cNvSpPr txBox="1"/>
          <p:nvPr/>
        </p:nvSpPr>
        <p:spPr>
          <a:xfrm>
            <a:off x="5237979" y="303594"/>
            <a:ext cx="6459649" cy="492443"/>
          </a:xfrm>
          <a:prstGeom prst="rect">
            <a:avLst/>
          </a:prstGeom>
          <a:noFill/>
        </p:spPr>
        <p:txBody>
          <a:bodyPr wrap="square">
            <a:spAutoFit/>
          </a:bodyPr>
          <a:lstStyle/>
          <a:p>
            <a:pPr algn="ctr"/>
            <a:r>
              <a:rPr lang="es-MX" sz="2600" b="1" dirty="0">
                <a:latin typeface="Congenial Black" panose="020F0502020204030204" pitchFamily="2" charset="0"/>
              </a:rPr>
              <a:t>Acciones afirmativas</a:t>
            </a:r>
          </a:p>
        </p:txBody>
      </p:sp>
    </p:spTree>
    <p:extLst>
      <p:ext uri="{BB962C8B-B14F-4D97-AF65-F5344CB8AC3E}">
        <p14:creationId xmlns:p14="http://schemas.microsoft.com/office/powerpoint/2010/main" val="166925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A7BD-D36A-4E40-DDEA-043CC6688A28}"/>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C3409ADE-6913-30E0-5F80-A59DF805B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F5E86FA2-CB05-D39B-93FA-FF2A831CC876}"/>
              </a:ext>
            </a:extLst>
          </p:cNvPr>
          <p:cNvGrpSpPr/>
          <p:nvPr/>
        </p:nvGrpSpPr>
        <p:grpSpPr>
          <a:xfrm flipV="1">
            <a:off x="0" y="3162299"/>
            <a:ext cx="3165902" cy="3695701"/>
            <a:chOff x="7541070" y="-16129"/>
            <a:chExt cx="4007631" cy="4856718"/>
          </a:xfrm>
        </p:grpSpPr>
        <p:pic>
          <p:nvPicPr>
            <p:cNvPr id="4" name="Imagen 3">
              <a:extLst>
                <a:ext uri="{FF2B5EF4-FFF2-40B4-BE49-F238E27FC236}">
                  <a16:creationId xmlns:a16="http://schemas.microsoft.com/office/drawing/2014/main" id="{D344B702-A561-70AE-4961-62BD6A87B23E}"/>
                </a:ext>
              </a:extLst>
            </p:cNvPr>
            <p:cNvPicPr>
              <a:picLocks noChangeAspect="1"/>
            </p:cNvPicPr>
            <p:nvPr/>
          </p:nvPicPr>
          <p:blipFill>
            <a:blip r:embed="rId3"/>
            <a:stretch>
              <a:fillRect/>
            </a:stretch>
          </p:blipFill>
          <p:spPr>
            <a:xfrm flipV="1">
              <a:off x="7541072" y="-16129"/>
              <a:ext cx="4007629" cy="2432670"/>
            </a:xfrm>
            <a:prstGeom prst="flowChartExtract">
              <a:avLst/>
            </a:prstGeom>
          </p:spPr>
        </p:pic>
        <p:pic>
          <p:nvPicPr>
            <p:cNvPr id="5" name="Imagen 4">
              <a:extLst>
                <a:ext uri="{FF2B5EF4-FFF2-40B4-BE49-F238E27FC236}">
                  <a16:creationId xmlns:a16="http://schemas.microsoft.com/office/drawing/2014/main" id="{ED55FD7F-8CAB-A751-20B4-1C89A9C1AF27}"/>
                </a:ext>
              </a:extLst>
            </p:cNvPr>
            <p:cNvPicPr>
              <a:picLocks noChangeAspect="1"/>
            </p:cNvPicPr>
            <p:nvPr/>
          </p:nvPicPr>
          <p:blipFill>
            <a:blip r:embed="rId4"/>
            <a:stretch>
              <a:fillRect/>
            </a:stretch>
          </p:blipFill>
          <p:spPr>
            <a:xfrm rot="5400000">
              <a:off x="6599829" y="2334812"/>
              <a:ext cx="3447018" cy="1564535"/>
            </a:xfrm>
            <a:prstGeom prst="flowChartExtract">
              <a:avLst/>
            </a:prstGeom>
          </p:spPr>
        </p:pic>
      </p:grpSp>
      <p:sp>
        <p:nvSpPr>
          <p:cNvPr id="2" name="CuadroTexto 1">
            <a:extLst>
              <a:ext uri="{FF2B5EF4-FFF2-40B4-BE49-F238E27FC236}">
                <a16:creationId xmlns:a16="http://schemas.microsoft.com/office/drawing/2014/main" id="{40BFC80A-16C6-C217-3166-A37F47988200}"/>
              </a:ext>
            </a:extLst>
          </p:cNvPr>
          <p:cNvSpPr txBox="1"/>
          <p:nvPr/>
        </p:nvSpPr>
        <p:spPr>
          <a:xfrm>
            <a:off x="6435822" y="428179"/>
            <a:ext cx="4681058" cy="492443"/>
          </a:xfrm>
          <a:prstGeom prst="rect">
            <a:avLst/>
          </a:prstGeom>
          <a:noFill/>
        </p:spPr>
        <p:txBody>
          <a:bodyPr wrap="square">
            <a:spAutoFit/>
          </a:bodyPr>
          <a:lstStyle/>
          <a:p>
            <a:pPr algn="ctr"/>
            <a:r>
              <a:rPr lang="es-MX" sz="2600" b="1" dirty="0">
                <a:latin typeface="Congenial Black" panose="020F0502020204030204" pitchFamily="2" charset="0"/>
              </a:rPr>
              <a:t>Concejalías</a:t>
            </a:r>
          </a:p>
        </p:txBody>
      </p:sp>
      <p:sp>
        <p:nvSpPr>
          <p:cNvPr id="6" name="CuadroTexto 5">
            <a:extLst>
              <a:ext uri="{FF2B5EF4-FFF2-40B4-BE49-F238E27FC236}">
                <a16:creationId xmlns:a16="http://schemas.microsoft.com/office/drawing/2014/main" id="{D608D098-6967-0059-F937-A8A9A54FA723}"/>
              </a:ext>
            </a:extLst>
          </p:cNvPr>
          <p:cNvSpPr txBox="1"/>
          <p:nvPr/>
        </p:nvSpPr>
        <p:spPr>
          <a:xfrm>
            <a:off x="5237980" y="1228397"/>
            <a:ext cx="6086572" cy="4708981"/>
          </a:xfrm>
          <a:prstGeom prst="rect">
            <a:avLst/>
          </a:prstGeom>
          <a:noFill/>
        </p:spPr>
        <p:txBody>
          <a:bodyPr wrap="square">
            <a:spAutoFit/>
          </a:bodyPr>
          <a:lstStyle/>
          <a:p>
            <a:pPr marL="342900" indent="-342900" algn="just">
              <a:buClr>
                <a:srgbClr val="7030A0"/>
              </a:buClr>
              <a:buFont typeface="Arial Narrow" panose="020B0606020202030204" pitchFamily="34" charset="0"/>
              <a:buChar char="■"/>
              <a:defRPr/>
            </a:pPr>
            <a:r>
              <a:rPr lang="es-MX" sz="2000" dirty="0">
                <a:latin typeface="Aptos" panose="020B0004020202020204" pitchFamily="34" charset="0"/>
                <a:ea typeface="Times New Roman" panose="02020603050405020304" pitchFamily="18" charset="0"/>
                <a:cs typeface="Times New Roman" panose="02020603050405020304" pitchFamily="18" charset="0"/>
              </a:rPr>
              <a:t>Al menos 1 fórmula de personas jóvenes de 18 a 29 años cumplidos al día de la elección en cada planilla. </a:t>
            </a:r>
          </a:p>
          <a:p>
            <a:pPr marL="342900" indent="-342900" algn="just">
              <a:buClr>
                <a:srgbClr val="7030A0"/>
              </a:buClr>
              <a:buFont typeface="Arial Narrow" panose="020B0606020202030204" pitchFamily="34" charset="0"/>
              <a:buChar char="■"/>
              <a:defRPr/>
            </a:pPr>
            <a:endParaRPr lang="es-MX"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buClr>
                <a:srgbClr val="7030A0"/>
              </a:buClr>
              <a:buFont typeface="Arial Narrow" panose="020B0606020202030204" pitchFamily="34" charset="0"/>
              <a:buChar cha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Al menos 1 fórmula </a:t>
            </a: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de alguno </a:t>
            </a:r>
            <a:r>
              <a:rPr lang="es-MX" sz="2000" dirty="0">
                <a:effectLst/>
                <a:latin typeface="Aptos" panose="020B0004020202020204" pitchFamily="34" charset="0"/>
                <a:ea typeface="Times New Roman" panose="02020603050405020304" pitchFamily="18" charset="0"/>
                <a:cs typeface="Times New Roman" panose="02020603050405020304" pitchFamily="18" charset="0"/>
              </a:rPr>
              <a:t>de los siguientes grupos de atención prioritaria:   </a:t>
            </a:r>
          </a:p>
          <a:p>
            <a:pPr algn="just">
              <a:buClr>
                <a:srgbClr val="7030A0"/>
              </a:buCl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           </a:t>
            </a:r>
          </a:p>
          <a:p>
            <a:pPr marL="914400" lvl="1" indent="-457200" algn="just">
              <a:buFont typeface="+mj-lt"/>
              <a:buAutoNum type="alphaLcParenR"/>
              <a:defRPr/>
            </a:pPr>
            <a:r>
              <a:rPr lang="es-MX" sz="2000" b="1" dirty="0">
                <a:effectLst/>
                <a:latin typeface="Aptos" panose="020B0004020202020204" pitchFamily="34" charset="0"/>
                <a:ea typeface="Times New Roman" panose="02020603050405020304" pitchFamily="18" charset="0"/>
                <a:cs typeface="Times New Roman" panose="02020603050405020304" pitchFamily="18" charset="0"/>
              </a:rPr>
              <a:t>personas afromexicanas residentes en la Ciudad de México;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personas con discapacidad;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pertenecientes a pueblos y barrios originarios o comunidades 	indígenas residentes de la Ciudad de México;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de la diversidad sexual y de género, y </a:t>
            </a:r>
          </a:p>
          <a:p>
            <a:pPr marL="914400" lvl="1" indent="-457200" algn="just">
              <a:buFont typeface="+mj-lt"/>
              <a:buAutoNum type="alphaLcParenR"/>
              <a:defRPr/>
            </a:pPr>
            <a:r>
              <a:rPr lang="es-MX" sz="2000" dirty="0">
                <a:effectLst/>
                <a:latin typeface="Aptos" panose="020B0004020202020204" pitchFamily="34" charset="0"/>
                <a:ea typeface="Times New Roman" panose="02020603050405020304" pitchFamily="18" charset="0"/>
                <a:cs typeface="Times New Roman" panose="02020603050405020304" pitchFamily="18" charset="0"/>
              </a:rPr>
              <a:t>personas adultas mayores. </a:t>
            </a:r>
          </a:p>
        </p:txBody>
      </p:sp>
      <p:pic>
        <p:nvPicPr>
          <p:cNvPr id="8" name="Picture 2">
            <a:extLst>
              <a:ext uri="{FF2B5EF4-FFF2-40B4-BE49-F238E27FC236}">
                <a16:creationId xmlns:a16="http://schemas.microsoft.com/office/drawing/2014/main" id="{C15F6ADB-D873-4DAB-5348-403B7ABBE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273" y="1657115"/>
            <a:ext cx="2799241" cy="372618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3.800+ Alcaldia Ilustraciones de Stock, gráficos vectoriales libres de  derechos y clip art - iStock | Vecinos, Participacion ciudadana, Foto  denuncia">
            <a:extLst>
              <a:ext uri="{FF2B5EF4-FFF2-40B4-BE49-F238E27FC236}">
                <a16:creationId xmlns:a16="http://schemas.microsoft.com/office/drawing/2014/main" id="{177CF7DB-C93D-18CA-2137-123B4AA80E6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6732" y1="39052" x2="46732" y2="39052"/>
                      </a14:backgroundRemoval>
                    </a14:imgEffect>
                  </a14:imgLayer>
                </a14:imgProps>
              </a:ext>
              <a:ext uri="{28A0092B-C50C-407E-A947-70E740481C1C}">
                <a14:useLocalDpi xmlns:a14="http://schemas.microsoft.com/office/drawing/2010/main" val="0"/>
              </a:ext>
            </a:extLst>
          </a:blip>
          <a:srcRect l="22517" t="14132" r="22389" b="21592"/>
          <a:stretch>
            <a:fillRect/>
          </a:stretch>
        </p:blipFill>
        <p:spPr bwMode="auto">
          <a:xfrm>
            <a:off x="3616943" y="2643767"/>
            <a:ext cx="888911" cy="103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8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C808-25B1-AA7E-A7A5-25101E3E8A72}"/>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818704BB-D970-E91F-584A-8168C6E55771}"/>
              </a:ext>
            </a:extLst>
          </p:cNvPr>
          <p:cNvPicPr>
            <a:picLocks noChangeAspect="1"/>
          </p:cNvPicPr>
          <p:nvPr/>
        </p:nvPicPr>
        <p:blipFill>
          <a:blip r:embed="rId2"/>
          <a:srcRect r="5778"/>
          <a:stretch>
            <a:fillRect/>
          </a:stretch>
        </p:blipFill>
        <p:spPr>
          <a:xfrm>
            <a:off x="10463562" y="0"/>
            <a:ext cx="1851102" cy="6858000"/>
          </a:xfrm>
          <a:prstGeom prst="rect">
            <a:avLst/>
          </a:prstGeom>
        </p:spPr>
      </p:pic>
      <p:sp>
        <p:nvSpPr>
          <p:cNvPr id="2" name="CuadroTexto 1">
            <a:extLst>
              <a:ext uri="{FF2B5EF4-FFF2-40B4-BE49-F238E27FC236}">
                <a16:creationId xmlns:a16="http://schemas.microsoft.com/office/drawing/2014/main" id="{73399104-17B5-B825-B680-E71D8AE1AE27}"/>
              </a:ext>
            </a:extLst>
          </p:cNvPr>
          <p:cNvSpPr txBox="1"/>
          <p:nvPr/>
        </p:nvSpPr>
        <p:spPr>
          <a:xfrm>
            <a:off x="873962" y="2463781"/>
            <a:ext cx="8916809" cy="3539430"/>
          </a:xfrm>
          <a:prstGeom prst="rect">
            <a:avLst/>
          </a:prstGeom>
          <a:noFill/>
        </p:spPr>
        <p:txBody>
          <a:bodyPr wrap="square">
            <a:spAutoFit/>
          </a:bodyPr>
          <a:lstStyle/>
          <a:p>
            <a:pPr algn="just">
              <a:defRPr/>
            </a:pPr>
            <a:r>
              <a:rPr lang="es-MX" sz="2800" dirty="0">
                <a:latin typeface="Aptos" panose="020B0004020202020204" pitchFamily="34" charset="0"/>
                <a:ea typeface="Times New Roman" panose="02020603050405020304" pitchFamily="18" charset="0"/>
                <a:cs typeface="Times New Roman" panose="02020603050405020304" pitchFamily="18" charset="0"/>
              </a:rPr>
              <a:t>Estas acciones afirmativas, al ser las que se aplicaron durante el proceso electoral local ordinario inmediato anterior (2023-2024), s</a:t>
            </a:r>
            <a:r>
              <a:rPr lang="es-MX" sz="2800" b="1" dirty="0">
                <a:latin typeface="Aptos" panose="020B0004020202020204" pitchFamily="34" charset="0"/>
                <a:ea typeface="Times New Roman" panose="02020603050405020304" pitchFamily="18" charset="0"/>
                <a:cs typeface="Times New Roman" panose="02020603050405020304" pitchFamily="18" charset="0"/>
              </a:rPr>
              <a:t>erán objeto de la consulta para su implementación en el Proceso Electoral Local Ordinario 2026-2027, esto es, serán el punto de partida para la determinación que en su momento adopte el Consejo General respecto de las que implementará e el próximo proceso electoral. </a:t>
            </a:r>
          </a:p>
        </p:txBody>
      </p:sp>
      <p:pic>
        <p:nvPicPr>
          <p:cNvPr id="4" name="Imagen 3" descr="logo-de-inicio-acciones-afirmativas">
            <a:extLst>
              <a:ext uri="{FF2B5EF4-FFF2-40B4-BE49-F238E27FC236}">
                <a16:creationId xmlns:a16="http://schemas.microsoft.com/office/drawing/2014/main" id="{F1D02AB9-6579-DF4B-BCC9-E3704E7A0D01}"/>
              </a:ext>
            </a:extLst>
          </p:cNvPr>
          <p:cNvPicPr>
            <a:picLocks noChangeAspect="1"/>
          </p:cNvPicPr>
          <p:nvPr/>
        </p:nvPicPr>
        <p:blipFill rotWithShape="1">
          <a:blip r:embed="rId3">
            <a:extLst>
              <a:ext uri="{28A0092B-C50C-407E-A947-70E740481C1C}">
                <a14:useLocalDpi xmlns:a14="http://schemas.microsoft.com/office/drawing/2010/main" val="0"/>
              </a:ext>
            </a:extLst>
          </a:blip>
          <a:srcRect r="21842"/>
          <a:stretch/>
        </p:blipFill>
        <p:spPr bwMode="auto">
          <a:xfrm>
            <a:off x="6360772" y="115540"/>
            <a:ext cx="3894633" cy="1629505"/>
          </a:xfrm>
          <a:prstGeom prst="rect">
            <a:avLst/>
          </a:prstGeom>
          <a:noFill/>
          <a:ln>
            <a:noFill/>
          </a:ln>
          <a:extLst>
            <a:ext uri="{53640926-AAD7-44D8-BBD7-CCE9431645EC}">
              <a14:shadowObscured xmlns:a14="http://schemas.microsoft.com/office/drawing/2010/main"/>
            </a:ext>
          </a:extLst>
        </p:spPr>
      </p:pic>
      <p:pic>
        <p:nvPicPr>
          <p:cNvPr id="9" name="Picture 6">
            <a:extLst>
              <a:ext uri="{FF2B5EF4-FFF2-40B4-BE49-F238E27FC236}">
                <a16:creationId xmlns:a16="http://schemas.microsoft.com/office/drawing/2014/main" id="{BF7C4ADB-F566-2D9C-10AC-2BED0172A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37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1001E-D59D-1B05-1119-789A3B93E50E}"/>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78DEB941-1DE2-BD38-BA93-AFAC63364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78BB3D4-1F78-F48E-B330-0C2BCD7FE8ED}"/>
              </a:ext>
            </a:extLst>
          </p:cNvPr>
          <p:cNvSpPr txBox="1"/>
          <p:nvPr/>
        </p:nvSpPr>
        <p:spPr>
          <a:xfrm>
            <a:off x="2984380" y="1263908"/>
            <a:ext cx="7419707" cy="892552"/>
          </a:xfrm>
          <a:prstGeom prst="rect">
            <a:avLst/>
          </a:prstGeom>
          <a:noFill/>
        </p:spPr>
        <p:txBody>
          <a:bodyPr wrap="square">
            <a:spAutoFit/>
          </a:bodyPr>
          <a:lstStyle/>
          <a:p>
            <a:pPr algn="ctr"/>
            <a:r>
              <a:rPr lang="es-MX" sz="2600" b="1" dirty="0">
                <a:latin typeface="Congenial Black" panose="020F0502020204030204" pitchFamily="2" charset="0"/>
              </a:rPr>
              <a:t>Para conocer más detalles de las consultas, visita el micrositio en www.iecm.mx  </a:t>
            </a:r>
          </a:p>
        </p:txBody>
      </p:sp>
      <p:pic>
        <p:nvPicPr>
          <p:cNvPr id="9" name="Imagen 8">
            <a:extLst>
              <a:ext uri="{FF2B5EF4-FFF2-40B4-BE49-F238E27FC236}">
                <a16:creationId xmlns:a16="http://schemas.microsoft.com/office/drawing/2014/main" id="{4ECF7E35-3678-EB3F-C8AA-53DADCAA4142}"/>
              </a:ext>
            </a:extLst>
          </p:cNvPr>
          <p:cNvPicPr>
            <a:picLocks noChangeAspect="1"/>
          </p:cNvPicPr>
          <p:nvPr/>
        </p:nvPicPr>
        <p:blipFill>
          <a:blip r:embed="rId3"/>
          <a:stretch>
            <a:fillRect/>
          </a:stretch>
        </p:blipFill>
        <p:spPr>
          <a:xfrm>
            <a:off x="2069156" y="2435254"/>
            <a:ext cx="9040526" cy="4307206"/>
          </a:xfrm>
          <a:prstGeom prst="rect">
            <a:avLst/>
          </a:prstGeom>
        </p:spPr>
      </p:pic>
    </p:spTree>
    <p:extLst>
      <p:ext uri="{BB962C8B-B14F-4D97-AF65-F5344CB8AC3E}">
        <p14:creationId xmlns:p14="http://schemas.microsoft.com/office/powerpoint/2010/main" val="413321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6ACE-4696-4969-46BC-24EB721BE393}"/>
            </a:ext>
          </a:extLst>
        </p:cNvPr>
        <p:cNvGrpSpPr/>
        <p:nvPr/>
      </p:nvGrpSpPr>
      <p:grpSpPr>
        <a:xfrm>
          <a:off x="0" y="0"/>
          <a:ext cx="0" cy="0"/>
          <a:chOff x="0" y="0"/>
          <a:chExt cx="0" cy="0"/>
        </a:xfrm>
      </p:grpSpPr>
      <p:pic>
        <p:nvPicPr>
          <p:cNvPr id="4" name="Imagen 3" descr="Forma, Cuadrado&#10;&#10;El contenido generado por IA puede ser incorrecto.">
            <a:extLst>
              <a:ext uri="{FF2B5EF4-FFF2-40B4-BE49-F238E27FC236}">
                <a16:creationId xmlns:a16="http://schemas.microsoft.com/office/drawing/2014/main" id="{BB79F8C9-C8DE-4890-C083-1B1D4865B4BA}"/>
              </a:ext>
            </a:extLst>
          </p:cNvPr>
          <p:cNvPicPr>
            <a:picLocks noChangeAspect="1"/>
          </p:cNvPicPr>
          <p:nvPr/>
        </p:nvPicPr>
        <p:blipFill>
          <a:blip r:embed="rId3"/>
          <a:srcRect l="-906" t="39448" r="908" b="44816"/>
          <a:stretch>
            <a:fillRect/>
          </a:stretch>
        </p:blipFill>
        <p:spPr>
          <a:xfrm rot="5400000">
            <a:off x="-2243496" y="2362089"/>
            <a:ext cx="6739407" cy="2252415"/>
          </a:xfrm>
          <a:prstGeom prst="flowChartExtract">
            <a:avLst/>
          </a:prstGeom>
        </p:spPr>
      </p:pic>
      <p:pic>
        <p:nvPicPr>
          <p:cNvPr id="5" name="Picture 6">
            <a:extLst>
              <a:ext uri="{FF2B5EF4-FFF2-40B4-BE49-F238E27FC236}">
                <a16:creationId xmlns:a16="http://schemas.microsoft.com/office/drawing/2014/main" id="{3E323FF2-B961-3BD6-2BC5-6694B7E92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459" y="319317"/>
            <a:ext cx="4652963" cy="269842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37F6DF9-3471-C8C1-F9AC-D5A532D156C2}"/>
              </a:ext>
            </a:extLst>
          </p:cNvPr>
          <p:cNvSpPr txBox="1"/>
          <p:nvPr/>
        </p:nvSpPr>
        <p:spPr>
          <a:xfrm>
            <a:off x="2054432" y="4186256"/>
            <a:ext cx="9475929" cy="1938992"/>
          </a:xfrm>
          <a:prstGeom prst="rect">
            <a:avLst/>
          </a:prstGeom>
          <a:noFill/>
        </p:spPr>
        <p:txBody>
          <a:bodyPr wrap="square">
            <a:spAutoFit/>
          </a:bodyPr>
          <a:lstStyle/>
          <a:p>
            <a:pPr algn="just"/>
            <a:r>
              <a:rPr lang="es-MX" sz="3000" b="1" dirty="0">
                <a:latin typeface="Congenial Black" panose="020F0502020204030204" pitchFamily="2" charset="0"/>
              </a:rPr>
              <a:t>Exposición sobre las acciones afirmativas implementadas en favor de las personas pertenecientes a pueblos y comunidades afromexicanas residentes en la Ciudad de México. </a:t>
            </a:r>
          </a:p>
        </p:txBody>
      </p:sp>
      <p:sp>
        <p:nvSpPr>
          <p:cNvPr id="2" name="CuadroTexto 1">
            <a:extLst>
              <a:ext uri="{FF2B5EF4-FFF2-40B4-BE49-F238E27FC236}">
                <a16:creationId xmlns:a16="http://schemas.microsoft.com/office/drawing/2014/main" id="{0F11E8ED-97A6-EC10-E97E-528C17D18615}"/>
              </a:ext>
            </a:extLst>
          </p:cNvPr>
          <p:cNvSpPr txBox="1"/>
          <p:nvPr/>
        </p:nvSpPr>
        <p:spPr>
          <a:xfrm>
            <a:off x="2054432" y="3017744"/>
            <a:ext cx="3465274" cy="938719"/>
          </a:xfrm>
          <a:prstGeom prst="rect">
            <a:avLst/>
          </a:prstGeom>
          <a:noFill/>
        </p:spPr>
        <p:txBody>
          <a:bodyPr wrap="square">
            <a:spAutoFit/>
          </a:bodyPr>
          <a:lstStyle/>
          <a:p>
            <a:pPr algn="ctr"/>
            <a:r>
              <a:rPr lang="es-MX" sz="5500" b="1" dirty="0">
                <a:latin typeface="Congenial Black" panose="020F0502020204030204" pitchFamily="2" charset="0"/>
              </a:rPr>
              <a:t>Punto 3.</a:t>
            </a:r>
          </a:p>
        </p:txBody>
      </p:sp>
    </p:spTree>
    <p:extLst>
      <p:ext uri="{BB962C8B-B14F-4D97-AF65-F5344CB8AC3E}">
        <p14:creationId xmlns:p14="http://schemas.microsoft.com/office/powerpoint/2010/main" val="41592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E6076-941A-0DE3-9268-824F5FA4EE4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B59F8826-AEAD-B2C0-77F4-302CCE16372C}"/>
              </a:ext>
            </a:extLst>
          </p:cNvPr>
          <p:cNvPicPr>
            <a:picLocks noChangeAspect="1"/>
          </p:cNvPicPr>
          <p:nvPr/>
        </p:nvPicPr>
        <p:blipFill>
          <a:blip r:embed="rId2"/>
          <a:srcRect l="2436" t="29170" r="52756" b="20179"/>
          <a:stretch>
            <a:fillRect/>
          </a:stretch>
        </p:blipFill>
        <p:spPr>
          <a:xfrm>
            <a:off x="10412234" y="-139700"/>
            <a:ext cx="1779766" cy="6997700"/>
          </a:xfrm>
          <a:prstGeom prst="rect">
            <a:avLst/>
          </a:prstGeom>
        </p:spPr>
      </p:pic>
      <p:sp>
        <p:nvSpPr>
          <p:cNvPr id="3" name="CuadroTexto 2">
            <a:extLst>
              <a:ext uri="{FF2B5EF4-FFF2-40B4-BE49-F238E27FC236}">
                <a16:creationId xmlns:a16="http://schemas.microsoft.com/office/drawing/2014/main" id="{54BA4C3E-4F05-B2EC-4703-6165478F6D21}"/>
              </a:ext>
            </a:extLst>
          </p:cNvPr>
          <p:cNvSpPr txBox="1"/>
          <p:nvPr/>
        </p:nvSpPr>
        <p:spPr>
          <a:xfrm>
            <a:off x="523664" y="879131"/>
            <a:ext cx="9412071" cy="4924425"/>
          </a:xfrm>
          <a:prstGeom prst="rect">
            <a:avLst/>
          </a:prstGeom>
          <a:noFill/>
        </p:spPr>
        <p:txBody>
          <a:bodyPr wrap="square">
            <a:spAutoFit/>
          </a:bodyPr>
          <a:lstStyle/>
          <a:p>
            <a:pPr algn="ctr"/>
            <a:r>
              <a:rPr lang="es-MX" sz="3000" b="1" dirty="0">
                <a:latin typeface="Congenial Black" panose="020F0502020204030204" pitchFamily="2" charset="0"/>
              </a:rPr>
              <a:t>CONTENIDO</a:t>
            </a:r>
          </a:p>
          <a:p>
            <a:pPr algn="ctr"/>
            <a:endParaRPr lang="es-MX" sz="2400" b="1" dirty="0">
              <a:latin typeface="Congenial Black" panose="020F0502020204030204" pitchFamily="2" charset="0"/>
            </a:endParaRPr>
          </a:p>
          <a:p>
            <a:pPr marL="457200" indent="-457200" algn="just">
              <a:buFont typeface="+mj-lt"/>
              <a:buAutoNum type="alphaLcParenR"/>
            </a:pPr>
            <a:r>
              <a:rPr lang="es-MX" sz="2600" b="1" dirty="0">
                <a:latin typeface="Congenial Black" panose="020F0502020204030204" pitchFamily="2" charset="0"/>
              </a:rPr>
              <a:t>Acciones afirmativas y su importancia.</a:t>
            </a:r>
          </a:p>
          <a:p>
            <a:pPr marL="457200" indent="-457200" algn="just">
              <a:buFont typeface="+mj-lt"/>
              <a:buAutoNum type="alphaLcParenR"/>
            </a:pPr>
            <a:endParaRPr lang="es-MX" sz="2600" b="1" dirty="0">
              <a:latin typeface="Congenial Black" panose="020F0502020204030204" pitchFamily="2" charset="0"/>
            </a:endParaRPr>
          </a:p>
          <a:p>
            <a:pPr marL="457200" indent="-457200" algn="just">
              <a:buFont typeface="+mj-lt"/>
              <a:buAutoNum type="alphaLcParenR"/>
            </a:pPr>
            <a:r>
              <a:rPr lang="es-MX" sz="2600" b="1" dirty="0">
                <a:latin typeface="Congenial Black" panose="020F0502020204030204" pitchFamily="2" charset="0"/>
              </a:rPr>
              <a:t>Evolución de las acciones afirmativas implementadas en los procesos electorales 2020-2021 y 2023-2024 en favor de las personas afromexicanas.</a:t>
            </a:r>
          </a:p>
          <a:p>
            <a:pPr marL="457200" indent="-457200" algn="just">
              <a:buFont typeface="+mj-lt"/>
              <a:buAutoNum type="alphaLcParenR"/>
            </a:pPr>
            <a:endParaRPr lang="es-MX" sz="2600" b="1" dirty="0">
              <a:latin typeface="Congenial Black" panose="020F0502020204030204" pitchFamily="2" charset="0"/>
            </a:endParaRPr>
          </a:p>
          <a:p>
            <a:pPr marL="457200" indent="-457200" algn="just">
              <a:buFont typeface="+mj-lt"/>
              <a:buAutoNum type="alphaLcParenR"/>
            </a:pPr>
            <a:r>
              <a:rPr lang="es-MX" sz="2600" b="1" dirty="0">
                <a:latin typeface="Congenial Black" panose="020F0502020204030204" pitchFamily="2" charset="0"/>
              </a:rPr>
              <a:t>Criterios de autoadscripción. </a:t>
            </a:r>
          </a:p>
          <a:p>
            <a:pPr marL="457200" indent="-457200" algn="just">
              <a:buFont typeface="+mj-lt"/>
              <a:buAutoNum type="alphaLcParenR"/>
            </a:pPr>
            <a:endParaRPr lang="es-MX" sz="2600" b="1" dirty="0">
              <a:latin typeface="Congenial Black" panose="020F0502020204030204" pitchFamily="2" charset="0"/>
            </a:endParaRPr>
          </a:p>
          <a:p>
            <a:pPr marL="457200" indent="-457200" algn="just">
              <a:buFont typeface="+mj-lt"/>
              <a:buAutoNum type="alphaLcParenR"/>
            </a:pPr>
            <a:r>
              <a:rPr lang="es-MX" sz="2600" b="1" dirty="0">
                <a:latin typeface="Congenial Black" panose="020F0502020204030204" pitchFamily="2" charset="0"/>
              </a:rPr>
              <a:t>Resultados en la postulación de candidaturas y personas electas bajo la acción afirmativa.</a:t>
            </a:r>
          </a:p>
        </p:txBody>
      </p:sp>
    </p:spTree>
    <p:extLst>
      <p:ext uri="{BB962C8B-B14F-4D97-AF65-F5344CB8AC3E}">
        <p14:creationId xmlns:p14="http://schemas.microsoft.com/office/powerpoint/2010/main" val="214341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4AA3-4998-BCDE-30C8-D27BA68369FD}"/>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6283E751-DF89-546D-7782-58AD906F1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5F410E9-FFE4-AF1A-BB26-0BDECC2D53B0}"/>
              </a:ext>
            </a:extLst>
          </p:cNvPr>
          <p:cNvSpPr txBox="1"/>
          <p:nvPr/>
        </p:nvSpPr>
        <p:spPr>
          <a:xfrm>
            <a:off x="4531076" y="1859339"/>
            <a:ext cx="7332259" cy="3139321"/>
          </a:xfrm>
          <a:prstGeom prst="rect">
            <a:avLst/>
          </a:prstGeom>
          <a:noFill/>
        </p:spPr>
        <p:txBody>
          <a:bodyPr wrap="square">
            <a:spAutoFit/>
          </a:bodyPr>
          <a:lstStyle/>
          <a:p>
            <a:pPr lvl="0" algn="ctr">
              <a:defRPr/>
            </a:pPr>
            <a:r>
              <a:rPr lang="es-MX" sz="2200" b="1" kern="0" dirty="0">
                <a:solidFill>
                  <a:srgbClr val="000000"/>
                </a:solidFill>
              </a:rPr>
              <a:t>¿Qué son las acciones afirmativas? </a:t>
            </a:r>
          </a:p>
          <a:p>
            <a:pPr lvl="0" algn="just">
              <a:defRPr/>
            </a:pPr>
            <a:endParaRPr lang="es-MX" sz="2200" kern="0" dirty="0">
              <a:solidFill>
                <a:srgbClr val="000000"/>
              </a:solidFill>
            </a:endParaRPr>
          </a:p>
          <a:p>
            <a:pPr lvl="0" algn="just">
              <a:defRPr/>
            </a:pPr>
            <a:r>
              <a:rPr lang="es-MX" sz="2200" kern="0" dirty="0">
                <a:solidFill>
                  <a:srgbClr val="000000"/>
                </a:solidFill>
              </a:rPr>
              <a:t>Son medidas compensatorias adoptadas para enfrentar situaciones de desventaja, con el propósito revertir condiciones de desigualdad histórica y de facto que afectan a determinados grupos humanos en el ejercicio de sus derechos. Su objetivo es garantizarles un plano de igualdad sustancial en el acceso a los bienes, servicios y oportunidades disponibles para la mayoría de la sociedad.</a:t>
            </a:r>
            <a:endParaRPr lang="es-MX" sz="2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6026EA40-FEDC-A673-86C5-83664B2A99DB}"/>
              </a:ext>
            </a:extLst>
          </p:cNvPr>
          <p:cNvSpPr txBox="1"/>
          <p:nvPr/>
        </p:nvSpPr>
        <p:spPr>
          <a:xfrm>
            <a:off x="4126487" y="504159"/>
            <a:ext cx="8141435" cy="492443"/>
          </a:xfrm>
          <a:prstGeom prst="rect">
            <a:avLst/>
          </a:prstGeom>
          <a:noFill/>
        </p:spPr>
        <p:txBody>
          <a:bodyPr wrap="square">
            <a:spAutoFit/>
          </a:bodyPr>
          <a:lstStyle/>
          <a:p>
            <a:pPr algn="ctr"/>
            <a:r>
              <a:rPr lang="es-MX" sz="2600" b="1" dirty="0">
                <a:latin typeface="Congenial Black" panose="020F0502020204030204" pitchFamily="2" charset="0"/>
              </a:rPr>
              <a:t>a) Acciones afirmativas y su importancia</a:t>
            </a:r>
          </a:p>
        </p:txBody>
      </p:sp>
      <p:pic>
        <p:nvPicPr>
          <p:cNvPr id="3" name="Imagen 2" descr="Un dibujo de un perro&#10;&#10;El contenido generado por IA puede ser incorrecto.">
            <a:extLst>
              <a:ext uri="{FF2B5EF4-FFF2-40B4-BE49-F238E27FC236}">
                <a16:creationId xmlns:a16="http://schemas.microsoft.com/office/drawing/2014/main" id="{D0E4432A-6434-733B-5046-4AF01293065A}"/>
              </a:ext>
            </a:extLst>
          </p:cNvPr>
          <p:cNvPicPr>
            <a:picLocks noChangeAspect="1"/>
          </p:cNvPicPr>
          <p:nvPr/>
        </p:nvPicPr>
        <p:blipFill>
          <a:blip r:embed="rId4"/>
          <a:srcRect t="27019" r="-1" b="19800"/>
          <a:stretch>
            <a:fillRect/>
          </a:stretch>
        </p:blipFill>
        <p:spPr>
          <a:xfrm rot="16200000">
            <a:off x="9331840" y="3997840"/>
            <a:ext cx="1859340" cy="3860980"/>
          </a:xfrm>
          <a:prstGeom prst="rtTriangle">
            <a:avLst/>
          </a:prstGeom>
        </p:spPr>
      </p:pic>
      <p:pic>
        <p:nvPicPr>
          <p:cNvPr id="6" name="Imagen 5">
            <a:extLst>
              <a:ext uri="{FF2B5EF4-FFF2-40B4-BE49-F238E27FC236}">
                <a16:creationId xmlns:a16="http://schemas.microsoft.com/office/drawing/2014/main" id="{BB0B094E-0F0E-4AAD-A506-FED51A858255}"/>
              </a:ext>
            </a:extLst>
          </p:cNvPr>
          <p:cNvPicPr>
            <a:picLocks noChangeAspect="1"/>
          </p:cNvPicPr>
          <p:nvPr/>
        </p:nvPicPr>
        <p:blipFill>
          <a:blip r:embed="rId5"/>
          <a:stretch>
            <a:fillRect/>
          </a:stretch>
        </p:blipFill>
        <p:spPr>
          <a:xfrm>
            <a:off x="210571" y="2230244"/>
            <a:ext cx="4140820" cy="3762199"/>
          </a:xfrm>
          <a:prstGeom prst="flowChartConnector">
            <a:avLst/>
          </a:prstGeom>
        </p:spPr>
      </p:pic>
    </p:spTree>
    <p:extLst>
      <p:ext uri="{BB962C8B-B14F-4D97-AF65-F5344CB8AC3E}">
        <p14:creationId xmlns:p14="http://schemas.microsoft.com/office/powerpoint/2010/main" val="338778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A2109-3D9A-8094-F13E-DAD722EBE391}"/>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F4D46FF7-1E47-67FD-C1B1-7C40BA04B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CC35B524-4349-330A-D65C-A08AF1560387}"/>
              </a:ext>
            </a:extLst>
          </p:cNvPr>
          <p:cNvGraphicFramePr/>
          <p:nvPr>
            <p:extLst>
              <p:ext uri="{D42A27DB-BD31-4B8C-83A1-F6EECF244321}">
                <p14:modId xmlns:p14="http://schemas.microsoft.com/office/powerpoint/2010/main" val="3172773048"/>
              </p:ext>
            </p:extLst>
          </p:nvPr>
        </p:nvGraphicFramePr>
        <p:xfrm>
          <a:off x="5868018" y="1910368"/>
          <a:ext cx="7558050" cy="4392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F25E0B93-0BC3-2DAF-4148-71A95199CD92}"/>
              </a:ext>
            </a:extLst>
          </p:cNvPr>
          <p:cNvSpPr txBox="1"/>
          <p:nvPr/>
        </p:nvSpPr>
        <p:spPr>
          <a:xfrm>
            <a:off x="334536" y="2040569"/>
            <a:ext cx="6723661" cy="4832092"/>
          </a:xfrm>
          <a:prstGeom prst="rect">
            <a:avLst/>
          </a:prstGeom>
          <a:noFill/>
        </p:spPr>
        <p:txBody>
          <a:bodyPr wrap="square">
            <a:spAutoFit/>
          </a:bodyPr>
          <a:lstStyle/>
          <a:p>
            <a:pPr lvl="0" algn="just">
              <a:defRPr/>
            </a:pPr>
            <a:r>
              <a:rPr lang="es-MX" sz="2200" dirty="0">
                <a:latin typeface="Aptos" panose="020B0004020202020204" pitchFamily="34" charset="0"/>
                <a:ea typeface="Times New Roman" panose="02020603050405020304" pitchFamily="18" charset="0"/>
                <a:cs typeface="Times New Roman" panose="02020603050405020304" pitchFamily="18" charset="0"/>
              </a:rPr>
              <a:t>Estas acciones se caracterizan por ser: </a:t>
            </a:r>
          </a:p>
          <a:p>
            <a:pPr lvl="0" algn="just">
              <a:defRPr/>
            </a:pPr>
            <a:endParaRPr lang="es-MX" sz="22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defRPr/>
            </a:pPr>
            <a:r>
              <a:rPr lang="es-MX" sz="2200" b="1" dirty="0">
                <a:effectLst/>
                <a:latin typeface="Aptos" panose="020B0004020202020204" pitchFamily="34" charset="0"/>
                <a:ea typeface="Times New Roman" panose="02020603050405020304" pitchFamily="18" charset="0"/>
                <a:cs typeface="Times New Roman" panose="02020603050405020304" pitchFamily="18" charset="0"/>
              </a:rPr>
              <a:t>Temporales</a:t>
            </a:r>
            <a:r>
              <a:rPr lang="es-MX" sz="2200" dirty="0">
                <a:effectLst/>
                <a:latin typeface="Aptos" panose="020B0004020202020204" pitchFamily="34" charset="0"/>
                <a:ea typeface="Times New Roman" panose="02020603050405020304" pitchFamily="18" charset="0"/>
                <a:cs typeface="Times New Roman" panose="02020603050405020304" pitchFamily="18" charset="0"/>
              </a:rPr>
              <a:t>, ya que su duración está condicionada al cumplimiento del objetivo que persiguen; </a:t>
            </a:r>
          </a:p>
          <a:p>
            <a:pPr marL="342900" lvl="0" indent="-342900" algn="just">
              <a:buFont typeface="Arial" panose="020B0604020202020204" pitchFamily="34" charset="0"/>
              <a:buChar char="•"/>
              <a:defRPr/>
            </a:pPr>
            <a:endParaRPr lang="es-MX" sz="22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defRPr/>
            </a:pPr>
            <a:r>
              <a:rPr lang="es-MX" sz="2200" b="1" dirty="0">
                <a:effectLst/>
                <a:latin typeface="Aptos" panose="020B0004020202020204" pitchFamily="34" charset="0"/>
                <a:ea typeface="Times New Roman" panose="02020603050405020304" pitchFamily="18" charset="0"/>
                <a:cs typeface="Times New Roman" panose="02020603050405020304" pitchFamily="18" charset="0"/>
              </a:rPr>
              <a:t>Proporcionales,</a:t>
            </a:r>
            <a:r>
              <a:rPr lang="es-MX" sz="2200" dirty="0">
                <a:effectLst/>
                <a:latin typeface="Aptos" panose="020B0004020202020204" pitchFamily="34" charset="0"/>
                <a:ea typeface="Times New Roman" panose="02020603050405020304" pitchFamily="18" charset="0"/>
                <a:cs typeface="Times New Roman" panose="02020603050405020304" pitchFamily="18" charset="0"/>
              </a:rPr>
              <a:t> al requerir un equilibrio entre las medidas adoptadas con la acción y los resultados esperados, evitando generar una mayor desigualdad; y </a:t>
            </a:r>
          </a:p>
          <a:p>
            <a:pPr marL="342900" lvl="0" indent="-342900" algn="just">
              <a:buFont typeface="Arial" panose="020B0604020202020204" pitchFamily="34" charset="0"/>
              <a:buChar char="•"/>
              <a:defRPr/>
            </a:pPr>
            <a:endParaRPr lang="es-MX" sz="22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defRPr/>
            </a:pPr>
            <a:r>
              <a:rPr lang="es-MX" sz="2200" b="1" dirty="0">
                <a:effectLst/>
                <a:latin typeface="Aptos" panose="020B0004020202020204" pitchFamily="34" charset="0"/>
                <a:ea typeface="Times New Roman" panose="02020603050405020304" pitchFamily="18" charset="0"/>
                <a:cs typeface="Times New Roman" panose="02020603050405020304" pitchFamily="18" charset="0"/>
              </a:rPr>
              <a:t>Razonables y objetivas, </a:t>
            </a:r>
            <a:r>
              <a:rPr lang="es-MX" sz="2200" dirty="0">
                <a:effectLst/>
                <a:latin typeface="Aptos" panose="020B0004020202020204" pitchFamily="34" charset="0"/>
                <a:ea typeface="Times New Roman" panose="02020603050405020304" pitchFamily="18" charset="0"/>
                <a:cs typeface="Times New Roman" panose="02020603050405020304" pitchFamily="18" charset="0"/>
              </a:rPr>
              <a:t>al responder al interés colectivo frente a una situación de injusticia que afecta a un grupo determinado.</a:t>
            </a:r>
          </a:p>
          <a:p>
            <a:pPr lvl="0" algn="just">
              <a:defRPr/>
            </a:pPr>
            <a:endParaRPr lang="es-MX" sz="2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9741E5C0-8D58-DC00-1E4C-0AB46FE847EF}"/>
              </a:ext>
            </a:extLst>
          </p:cNvPr>
          <p:cNvSpPr txBox="1"/>
          <p:nvPr/>
        </p:nvSpPr>
        <p:spPr>
          <a:xfrm>
            <a:off x="4126487" y="504159"/>
            <a:ext cx="8141435" cy="492443"/>
          </a:xfrm>
          <a:prstGeom prst="rect">
            <a:avLst/>
          </a:prstGeom>
          <a:noFill/>
        </p:spPr>
        <p:txBody>
          <a:bodyPr wrap="square">
            <a:spAutoFit/>
          </a:bodyPr>
          <a:lstStyle/>
          <a:p>
            <a:pPr algn="ctr"/>
            <a:r>
              <a:rPr lang="es-MX" sz="2600" b="1" dirty="0">
                <a:latin typeface="Congenial Black" panose="020F0502020204030204" pitchFamily="2" charset="0"/>
              </a:rPr>
              <a:t>a) Acciones afirmativas y su importancia</a:t>
            </a:r>
          </a:p>
        </p:txBody>
      </p:sp>
    </p:spTree>
    <p:extLst>
      <p:ext uri="{BB962C8B-B14F-4D97-AF65-F5344CB8AC3E}">
        <p14:creationId xmlns:p14="http://schemas.microsoft.com/office/powerpoint/2010/main" val="210366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112A6-D044-2366-DD15-72511DAD270B}"/>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4218B138-7541-7EED-99BE-62DBB1E6A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5F41B8FB-22FF-B816-B645-E9932511242C}"/>
              </a:ext>
            </a:extLst>
          </p:cNvPr>
          <p:cNvGrpSpPr/>
          <p:nvPr/>
        </p:nvGrpSpPr>
        <p:grpSpPr>
          <a:xfrm>
            <a:off x="7873458" y="-136090"/>
            <a:ext cx="4404035" cy="1762125"/>
            <a:chOff x="8042275" y="-29078"/>
            <a:chExt cx="5260975" cy="2346264"/>
          </a:xfrm>
        </p:grpSpPr>
        <p:grpSp>
          <p:nvGrpSpPr>
            <p:cNvPr id="9" name="Grupo 8">
              <a:extLst>
                <a:ext uri="{FF2B5EF4-FFF2-40B4-BE49-F238E27FC236}">
                  <a16:creationId xmlns:a16="http://schemas.microsoft.com/office/drawing/2014/main" id="{F3D17890-0B33-A192-B669-5377FC5BD9FD}"/>
                </a:ext>
              </a:extLst>
            </p:cNvPr>
            <p:cNvGrpSpPr/>
            <p:nvPr/>
          </p:nvGrpSpPr>
          <p:grpSpPr>
            <a:xfrm>
              <a:off x="8042275" y="-29078"/>
              <a:ext cx="4314825" cy="2346264"/>
              <a:chOff x="8042275" y="-29078"/>
              <a:chExt cx="4314825" cy="2346264"/>
            </a:xfrm>
          </p:grpSpPr>
          <p:pic>
            <p:nvPicPr>
              <p:cNvPr id="11" name="Imagen 10">
                <a:extLst>
                  <a:ext uri="{FF2B5EF4-FFF2-40B4-BE49-F238E27FC236}">
                    <a16:creationId xmlns:a16="http://schemas.microsoft.com/office/drawing/2014/main" id="{1698948D-350D-CD0D-ACE3-AC5480842253}"/>
                  </a:ext>
                </a:extLst>
              </p:cNvPr>
              <p:cNvPicPr>
                <a:picLocks noChangeAspect="1"/>
              </p:cNvPicPr>
              <p:nvPr/>
            </p:nvPicPr>
            <p:blipFill>
              <a:blip r:embed="rId4"/>
              <a:stretch>
                <a:fillRect/>
              </a:stretch>
            </p:blipFill>
            <p:spPr>
              <a:xfrm flipV="1">
                <a:off x="8042275" y="-29078"/>
                <a:ext cx="3038475" cy="1844384"/>
              </a:xfrm>
              <a:prstGeom prst="flowChartExtract">
                <a:avLst/>
              </a:prstGeom>
            </p:spPr>
          </p:pic>
          <p:pic>
            <p:nvPicPr>
              <p:cNvPr id="12" name="Imagen 11">
                <a:extLst>
                  <a:ext uri="{FF2B5EF4-FFF2-40B4-BE49-F238E27FC236}">
                    <a16:creationId xmlns:a16="http://schemas.microsoft.com/office/drawing/2014/main" id="{FFD4EEA7-C705-82A5-086C-B2254D4CAD71}"/>
                  </a:ext>
                </a:extLst>
              </p:cNvPr>
              <p:cNvPicPr>
                <a:picLocks noChangeAspect="1"/>
              </p:cNvPicPr>
              <p:nvPr/>
            </p:nvPicPr>
            <p:blipFill>
              <a:blip r:embed="rId5"/>
              <a:stretch>
                <a:fillRect/>
              </a:stretch>
            </p:blipFill>
            <p:spPr>
              <a:xfrm>
                <a:off x="9804400" y="812068"/>
                <a:ext cx="2552700" cy="1505118"/>
              </a:xfrm>
              <a:prstGeom prst="flowChartExtract">
                <a:avLst/>
              </a:prstGeom>
            </p:spPr>
          </p:pic>
        </p:grpSp>
        <p:pic>
          <p:nvPicPr>
            <p:cNvPr id="10" name="Imagen 9">
              <a:extLst>
                <a:ext uri="{FF2B5EF4-FFF2-40B4-BE49-F238E27FC236}">
                  <a16:creationId xmlns:a16="http://schemas.microsoft.com/office/drawing/2014/main" id="{E40D42E2-DFCF-0027-E60A-F7CFD99483D9}"/>
                </a:ext>
              </a:extLst>
            </p:cNvPr>
            <p:cNvPicPr>
              <a:picLocks noChangeAspect="1"/>
            </p:cNvPicPr>
            <p:nvPr/>
          </p:nvPicPr>
          <p:blipFill>
            <a:blip r:embed="rId6"/>
            <a:stretch>
              <a:fillRect/>
            </a:stretch>
          </p:blipFill>
          <p:spPr>
            <a:xfrm>
              <a:off x="11080750" y="-29078"/>
              <a:ext cx="2222500" cy="1343025"/>
            </a:xfrm>
            <a:prstGeom prst="flowChartMerge">
              <a:avLst/>
            </a:prstGeom>
          </p:spPr>
        </p:pic>
      </p:grpSp>
      <p:sp>
        <p:nvSpPr>
          <p:cNvPr id="3" name="CuadroTexto 2">
            <a:extLst>
              <a:ext uri="{FF2B5EF4-FFF2-40B4-BE49-F238E27FC236}">
                <a16:creationId xmlns:a16="http://schemas.microsoft.com/office/drawing/2014/main" id="{49A754D7-53A6-E61F-4C6C-8DB829CECFD4}"/>
              </a:ext>
            </a:extLst>
          </p:cNvPr>
          <p:cNvSpPr txBox="1"/>
          <p:nvPr/>
        </p:nvSpPr>
        <p:spPr>
          <a:xfrm>
            <a:off x="627035" y="1978429"/>
            <a:ext cx="11182108" cy="1785104"/>
          </a:xfrm>
          <a:prstGeom prst="rect">
            <a:avLst/>
          </a:prstGeom>
          <a:noFill/>
        </p:spPr>
        <p:txBody>
          <a:bodyPr wrap="square">
            <a:spAutoFit/>
          </a:bodyPr>
          <a:lstStyle/>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En el ámbito político-electoral, las acciones afirmativas se conciben como </a:t>
            </a:r>
            <a:r>
              <a:rPr lang="es-MX" sz="2200" b="1" dirty="0">
                <a:effectLst/>
                <a:latin typeface="Aptos" panose="020B0004020202020204" pitchFamily="34" charset="0"/>
                <a:ea typeface="Times New Roman" panose="02020603050405020304" pitchFamily="18" charset="0"/>
                <a:cs typeface="Times New Roman" panose="02020603050405020304" pitchFamily="18" charset="0"/>
              </a:rPr>
              <a:t>herramientas correctivas y progresivas orientadas a garantizar la equidad en el acceso a los cargos de elección popular, así como a fomentar una mayor participación </a:t>
            </a:r>
            <a:r>
              <a:rPr lang="es-MX" sz="2200" dirty="0">
                <a:effectLst/>
                <a:latin typeface="Aptos" panose="020B0004020202020204" pitchFamily="34" charset="0"/>
                <a:ea typeface="Times New Roman" panose="02020603050405020304" pitchFamily="18" charset="0"/>
                <a:cs typeface="Times New Roman" panose="02020603050405020304" pitchFamily="18" charset="0"/>
              </a:rPr>
              <a:t>de sectores históricamente excluidos de la sociedad en la toma de decisiones políticas en el </a:t>
            </a:r>
            <a:r>
              <a:rPr lang="es-MX" sz="2200" dirty="0">
                <a:latin typeface="Aptos" panose="020B0004020202020204" pitchFamily="34" charset="0"/>
                <a:ea typeface="Times New Roman" panose="02020603050405020304" pitchFamily="18" charset="0"/>
                <a:cs typeface="Times New Roman" panose="02020603050405020304" pitchFamily="18" charset="0"/>
              </a:rPr>
              <a:t>país. La medida más conocida son las políticas de cuotas.</a:t>
            </a:r>
          </a:p>
        </p:txBody>
      </p:sp>
      <p:pic>
        <p:nvPicPr>
          <p:cNvPr id="1034" name="Picture 10" descr="Paridad - Igualdad de Género y No Discriminación">
            <a:extLst>
              <a:ext uri="{FF2B5EF4-FFF2-40B4-BE49-F238E27FC236}">
                <a16:creationId xmlns:a16="http://schemas.microsoft.com/office/drawing/2014/main" id="{7F927383-CD13-B2CE-2477-C2C07B73F58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65901" y="3122611"/>
            <a:ext cx="6539158" cy="418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4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2948F-2B83-0CDA-D035-8582CFF7C92E}"/>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35B47A47-5683-97EF-1477-2A1F16E6F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B009CB61-FFBE-D57A-2176-C35750752B66}"/>
              </a:ext>
            </a:extLst>
          </p:cNvPr>
          <p:cNvPicPr>
            <a:picLocks noChangeAspect="1"/>
          </p:cNvPicPr>
          <p:nvPr/>
        </p:nvPicPr>
        <p:blipFill>
          <a:blip r:embed="rId4"/>
          <a:stretch>
            <a:fillRect/>
          </a:stretch>
        </p:blipFill>
        <p:spPr>
          <a:xfrm>
            <a:off x="-177800" y="6082514"/>
            <a:ext cx="12369800" cy="775486"/>
          </a:xfrm>
          <a:prstGeom prst="rect">
            <a:avLst/>
          </a:prstGeom>
        </p:spPr>
      </p:pic>
      <p:sp>
        <p:nvSpPr>
          <p:cNvPr id="2" name="CuadroTexto 1">
            <a:extLst>
              <a:ext uri="{FF2B5EF4-FFF2-40B4-BE49-F238E27FC236}">
                <a16:creationId xmlns:a16="http://schemas.microsoft.com/office/drawing/2014/main" id="{4B2F85D4-96B7-AF62-B04D-E65CB3C00CFC}"/>
              </a:ext>
            </a:extLst>
          </p:cNvPr>
          <p:cNvSpPr txBox="1"/>
          <p:nvPr/>
        </p:nvSpPr>
        <p:spPr>
          <a:xfrm>
            <a:off x="4159404" y="1252689"/>
            <a:ext cx="7504771" cy="3816429"/>
          </a:xfrm>
          <a:prstGeom prst="rect">
            <a:avLst/>
          </a:prstGeom>
          <a:noFill/>
        </p:spPr>
        <p:txBody>
          <a:bodyPr wrap="square">
            <a:spAutoFit/>
          </a:bodyPr>
          <a:lstStyle/>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La implementación de acciones afirmativas garantiza la postulación de candidaturas de personas pertenecientes a los grupos de atención prioritaria, con la finalidad de alcanzar una representación o un nivel de participación equilibrada en los procesos electorales. </a:t>
            </a:r>
          </a:p>
          <a:p>
            <a:pPr algn="just">
              <a:defRPr/>
            </a:pPr>
            <a:endParaRPr lang="es-MX" sz="22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En el caso de la Ciudad de México, a través de las acciones afirmativas se obliga a los partidos políticos para que postulen como personas candidatas a los cargos de diputaciones y concejalías a un determinado número de personas pertenecientes a los grupos de atención prioritaria. </a:t>
            </a:r>
          </a:p>
        </p:txBody>
      </p:sp>
      <p:sp>
        <p:nvSpPr>
          <p:cNvPr id="3" name="CuadroTexto 2">
            <a:extLst>
              <a:ext uri="{FF2B5EF4-FFF2-40B4-BE49-F238E27FC236}">
                <a16:creationId xmlns:a16="http://schemas.microsoft.com/office/drawing/2014/main" id="{31890C73-6738-63D3-3FDA-34FCB5C826DF}"/>
              </a:ext>
            </a:extLst>
          </p:cNvPr>
          <p:cNvSpPr txBox="1"/>
          <p:nvPr/>
        </p:nvSpPr>
        <p:spPr>
          <a:xfrm>
            <a:off x="-177800" y="2714627"/>
            <a:ext cx="4449337" cy="892552"/>
          </a:xfrm>
          <a:prstGeom prst="rect">
            <a:avLst/>
          </a:prstGeom>
          <a:noFill/>
        </p:spPr>
        <p:txBody>
          <a:bodyPr wrap="square">
            <a:spAutoFit/>
          </a:bodyPr>
          <a:lstStyle/>
          <a:p>
            <a:pPr algn="ctr"/>
            <a:r>
              <a:rPr lang="es-MX" sz="2600" b="1" dirty="0">
                <a:latin typeface="Congenial Black" panose="020F0502020204030204" pitchFamily="2" charset="0"/>
              </a:rPr>
              <a:t>Importancia de las acciones afirmativas</a:t>
            </a:r>
          </a:p>
        </p:txBody>
      </p:sp>
    </p:spTree>
    <p:extLst>
      <p:ext uri="{BB962C8B-B14F-4D97-AF65-F5344CB8AC3E}">
        <p14:creationId xmlns:p14="http://schemas.microsoft.com/office/powerpoint/2010/main" val="21072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D79A5-CB28-07D9-4F31-2945B9DF0E8A}"/>
            </a:ext>
          </a:extLst>
        </p:cNvPr>
        <p:cNvGrpSpPr/>
        <p:nvPr/>
      </p:nvGrpSpPr>
      <p:grpSpPr>
        <a:xfrm>
          <a:off x="0" y="0"/>
          <a:ext cx="0" cy="0"/>
          <a:chOff x="0" y="0"/>
          <a:chExt cx="0" cy="0"/>
        </a:xfrm>
      </p:grpSpPr>
      <p:pic>
        <p:nvPicPr>
          <p:cNvPr id="4102" name="Picture 6">
            <a:extLst>
              <a:ext uri="{FF2B5EF4-FFF2-40B4-BE49-F238E27FC236}">
                <a16:creationId xmlns:a16="http://schemas.microsoft.com/office/drawing/2014/main" id="{9F39567F-15F1-CA34-4451-0B15F138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6" y="115540"/>
            <a:ext cx="3038475" cy="17621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54F0C3C8-19B8-7DD9-7791-DC8F3F82ABBC}"/>
              </a:ext>
            </a:extLst>
          </p:cNvPr>
          <p:cNvGrpSpPr/>
          <p:nvPr/>
        </p:nvGrpSpPr>
        <p:grpSpPr>
          <a:xfrm rot="16200000" flipH="1" flipV="1">
            <a:off x="9067171" y="-570873"/>
            <a:ext cx="2553959" cy="3695703"/>
            <a:chOff x="7541070" y="-16131"/>
            <a:chExt cx="3232989" cy="4856720"/>
          </a:xfrm>
        </p:grpSpPr>
        <p:pic>
          <p:nvPicPr>
            <p:cNvPr id="4" name="Imagen 3">
              <a:extLst>
                <a:ext uri="{FF2B5EF4-FFF2-40B4-BE49-F238E27FC236}">
                  <a16:creationId xmlns:a16="http://schemas.microsoft.com/office/drawing/2014/main" id="{E1BF870E-6435-72AF-131C-FB68C0C91453}"/>
                </a:ext>
              </a:extLst>
            </p:cNvPr>
            <p:cNvPicPr>
              <a:picLocks noChangeAspect="1"/>
            </p:cNvPicPr>
            <p:nvPr/>
          </p:nvPicPr>
          <p:blipFill>
            <a:blip r:embed="rId3"/>
            <a:stretch>
              <a:fillRect/>
            </a:stretch>
          </p:blipFill>
          <p:spPr>
            <a:xfrm flipV="1">
              <a:off x="7541074" y="-16131"/>
              <a:ext cx="3232985" cy="1778068"/>
            </a:xfrm>
            <a:prstGeom prst="flowChartExtract">
              <a:avLst/>
            </a:prstGeom>
          </p:spPr>
        </p:pic>
        <p:pic>
          <p:nvPicPr>
            <p:cNvPr id="5" name="Imagen 4">
              <a:extLst>
                <a:ext uri="{FF2B5EF4-FFF2-40B4-BE49-F238E27FC236}">
                  <a16:creationId xmlns:a16="http://schemas.microsoft.com/office/drawing/2014/main" id="{909583ED-79F1-46BA-7B95-3491294ABC30}"/>
                </a:ext>
              </a:extLst>
            </p:cNvPr>
            <p:cNvPicPr>
              <a:picLocks noChangeAspect="1"/>
            </p:cNvPicPr>
            <p:nvPr/>
          </p:nvPicPr>
          <p:blipFill>
            <a:blip r:embed="rId4"/>
            <a:stretch>
              <a:fillRect/>
            </a:stretch>
          </p:blipFill>
          <p:spPr>
            <a:xfrm rot="5400000">
              <a:off x="6599829" y="2334812"/>
              <a:ext cx="3447018" cy="1564535"/>
            </a:xfrm>
            <a:prstGeom prst="flowChartExtract">
              <a:avLst/>
            </a:prstGeom>
          </p:spPr>
        </p:pic>
      </p:grpSp>
      <p:sp>
        <p:nvSpPr>
          <p:cNvPr id="2" name="CuadroTexto 1">
            <a:extLst>
              <a:ext uri="{FF2B5EF4-FFF2-40B4-BE49-F238E27FC236}">
                <a16:creationId xmlns:a16="http://schemas.microsoft.com/office/drawing/2014/main" id="{C93F075E-54F9-3E34-9FA3-188141AAF040}"/>
              </a:ext>
            </a:extLst>
          </p:cNvPr>
          <p:cNvSpPr txBox="1"/>
          <p:nvPr/>
        </p:nvSpPr>
        <p:spPr>
          <a:xfrm>
            <a:off x="3361281" y="782337"/>
            <a:ext cx="5664820" cy="492443"/>
          </a:xfrm>
          <a:prstGeom prst="rect">
            <a:avLst/>
          </a:prstGeom>
          <a:noFill/>
        </p:spPr>
        <p:txBody>
          <a:bodyPr wrap="square">
            <a:spAutoFit/>
          </a:bodyPr>
          <a:lstStyle/>
          <a:p>
            <a:pPr algn="ctr"/>
            <a:r>
              <a:rPr lang="es-MX" sz="2600" b="1" dirty="0">
                <a:latin typeface="Congenial Black" panose="020F0502020204030204" pitchFamily="2" charset="0"/>
              </a:rPr>
              <a:t>Grupos de atención prioritaria</a:t>
            </a:r>
          </a:p>
        </p:txBody>
      </p:sp>
      <p:grpSp>
        <p:nvGrpSpPr>
          <p:cNvPr id="6" name="Grupo 5">
            <a:extLst>
              <a:ext uri="{FF2B5EF4-FFF2-40B4-BE49-F238E27FC236}">
                <a16:creationId xmlns:a16="http://schemas.microsoft.com/office/drawing/2014/main" id="{6832B126-67B1-D64B-3070-29C8357DABF5}"/>
              </a:ext>
            </a:extLst>
          </p:cNvPr>
          <p:cNvGrpSpPr/>
          <p:nvPr/>
        </p:nvGrpSpPr>
        <p:grpSpPr>
          <a:xfrm>
            <a:off x="127426" y="3056383"/>
            <a:ext cx="11907720" cy="2860341"/>
            <a:chOff x="339284" y="2679635"/>
            <a:chExt cx="11431625" cy="2941166"/>
          </a:xfrm>
        </p:grpSpPr>
        <p:graphicFrame>
          <p:nvGraphicFramePr>
            <p:cNvPr id="7" name="Diagrama 6">
              <a:extLst>
                <a:ext uri="{FF2B5EF4-FFF2-40B4-BE49-F238E27FC236}">
                  <a16:creationId xmlns:a16="http://schemas.microsoft.com/office/drawing/2014/main" id="{6A4DDEC7-E5CB-2D61-CDB5-7EE55F4B2CDB}"/>
                </a:ext>
              </a:extLst>
            </p:cNvPr>
            <p:cNvGraphicFramePr/>
            <p:nvPr>
              <p:extLst>
                <p:ext uri="{D42A27DB-BD31-4B8C-83A1-F6EECF244321}">
                  <p14:modId xmlns:p14="http://schemas.microsoft.com/office/powerpoint/2010/main" val="1557196097"/>
                </p:ext>
              </p:extLst>
            </p:nvPr>
          </p:nvGraphicFramePr>
          <p:xfrm>
            <a:off x="339284" y="4349944"/>
            <a:ext cx="11429741" cy="1270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a:extLst>
                <a:ext uri="{FF2B5EF4-FFF2-40B4-BE49-F238E27FC236}">
                  <a16:creationId xmlns:a16="http://schemas.microsoft.com/office/drawing/2014/main" id="{0C0D8DB3-BFD3-3519-FC38-A2DE38307215}"/>
                </a:ext>
              </a:extLst>
            </p:cNvPr>
            <p:cNvPicPr>
              <a:picLocks noChangeAspect="1"/>
            </p:cNvPicPr>
            <p:nvPr/>
          </p:nvPicPr>
          <p:blipFill>
            <a:blip r:embed="rId10">
              <a:duotone>
                <a:schemeClr val="accent5">
                  <a:shade val="45000"/>
                  <a:satMod val="135000"/>
                </a:schemeClr>
                <a:prstClr val="white"/>
              </a:duotone>
            </a:blip>
            <a:stretch>
              <a:fillRect/>
            </a:stretch>
          </p:blipFill>
          <p:spPr>
            <a:xfrm>
              <a:off x="381130" y="2759885"/>
              <a:ext cx="1645729" cy="1648538"/>
            </a:xfrm>
            <a:prstGeom prst="ellipse">
              <a:avLst/>
            </a:prstGeom>
            <a:ln>
              <a:noFill/>
            </a:ln>
            <a:effectLst>
              <a:softEdge rad="112500"/>
            </a:effectLst>
          </p:spPr>
        </p:pic>
        <p:pic>
          <p:nvPicPr>
            <p:cNvPr id="9" name="Picture 6" descr="Retrato De Señora Mayor PNG ,dibujos Cabello, Mayor, Circulo PNG y Vector  para Descargar Gratis | Pngtree">
              <a:extLst>
                <a:ext uri="{FF2B5EF4-FFF2-40B4-BE49-F238E27FC236}">
                  <a16:creationId xmlns:a16="http://schemas.microsoft.com/office/drawing/2014/main" id="{C185BE98-46F0-E136-EE12-9BD5EB8BA880}"/>
                </a:ext>
              </a:extLst>
            </p:cNvPr>
            <p:cNvPicPr>
              <a:picLocks noChangeAspect="1" noChangeArrowheads="1"/>
            </p:cNvPicPr>
            <p:nvPr/>
          </p:nvPicPr>
          <p:blipFill>
            <a:blip r:embed="rId11">
              <a:duotone>
                <a:schemeClr val="accent5">
                  <a:shade val="45000"/>
                  <a:satMod val="135000"/>
                </a:schemeClr>
                <a:prstClr val="white"/>
              </a:duotone>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05431" y="2706117"/>
              <a:ext cx="1756073" cy="175607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21919F95-4FA1-9348-94EB-19C0F89BD71F}"/>
                </a:ext>
              </a:extLst>
            </p:cNvPr>
            <p:cNvPicPr>
              <a:picLocks noChangeAspect="1"/>
            </p:cNvPicPr>
            <p:nvPr/>
          </p:nvPicPr>
          <p:blipFill>
            <a:blip r:embed="rId13">
              <a:duotone>
                <a:schemeClr val="accent5">
                  <a:shade val="45000"/>
                  <a:satMod val="135000"/>
                </a:schemeClr>
                <a:prstClr val="white"/>
              </a:duotone>
            </a:blip>
            <a:stretch>
              <a:fillRect/>
            </a:stretch>
          </p:blipFill>
          <p:spPr>
            <a:xfrm>
              <a:off x="4166808" y="2759885"/>
              <a:ext cx="1734734" cy="1703646"/>
            </a:xfrm>
            <a:prstGeom prst="ellipse">
              <a:avLst/>
            </a:prstGeom>
            <a:ln>
              <a:noFill/>
            </a:ln>
            <a:effectLst>
              <a:softEdge rad="112500"/>
            </a:effectLst>
          </p:spPr>
        </p:pic>
        <p:pic>
          <p:nvPicPr>
            <p:cNvPr id="11" name="Imagen 10">
              <a:extLst>
                <a:ext uri="{FF2B5EF4-FFF2-40B4-BE49-F238E27FC236}">
                  <a16:creationId xmlns:a16="http://schemas.microsoft.com/office/drawing/2014/main" id="{B0638064-DCC5-CB66-379D-3745F7DE31FF}"/>
                </a:ext>
              </a:extLst>
            </p:cNvPr>
            <p:cNvPicPr>
              <a:picLocks noChangeAspect="1"/>
            </p:cNvPicPr>
            <p:nvPr/>
          </p:nvPicPr>
          <p:blipFill>
            <a:blip r:embed="rId14">
              <a:duotone>
                <a:schemeClr val="accent5">
                  <a:shade val="45000"/>
                  <a:satMod val="135000"/>
                </a:schemeClr>
                <a:prstClr val="white"/>
              </a:duotone>
            </a:blip>
            <a:stretch>
              <a:fillRect/>
            </a:stretch>
          </p:blipFill>
          <p:spPr>
            <a:xfrm>
              <a:off x="6137829" y="2704777"/>
              <a:ext cx="1756678" cy="1703646"/>
            </a:xfrm>
            <a:prstGeom prst="ellipse">
              <a:avLst/>
            </a:prstGeom>
            <a:ln>
              <a:noFill/>
            </a:ln>
            <a:effectLst>
              <a:softEdge rad="112500"/>
            </a:effectLst>
          </p:spPr>
        </p:pic>
        <p:pic>
          <p:nvPicPr>
            <p:cNvPr id="12" name="Imagen 11">
              <a:extLst>
                <a:ext uri="{FF2B5EF4-FFF2-40B4-BE49-F238E27FC236}">
                  <a16:creationId xmlns:a16="http://schemas.microsoft.com/office/drawing/2014/main" id="{926E3348-C347-3013-BDA1-27B0146B232E}"/>
                </a:ext>
              </a:extLst>
            </p:cNvPr>
            <p:cNvPicPr>
              <a:picLocks noChangeAspect="1"/>
            </p:cNvPicPr>
            <p:nvPr/>
          </p:nvPicPr>
          <p:blipFill>
            <a:blip r:embed="rId15">
              <a:duotone>
                <a:schemeClr val="accent5">
                  <a:shade val="45000"/>
                  <a:satMod val="135000"/>
                </a:schemeClr>
                <a:prstClr val="white"/>
              </a:duotone>
            </a:blip>
            <a:stretch>
              <a:fillRect/>
            </a:stretch>
          </p:blipFill>
          <p:spPr>
            <a:xfrm>
              <a:off x="8130498" y="2758544"/>
              <a:ext cx="1760858" cy="1703646"/>
            </a:xfrm>
            <a:prstGeom prst="ellipse">
              <a:avLst/>
            </a:prstGeom>
            <a:ln>
              <a:noFill/>
            </a:ln>
            <a:effectLst>
              <a:softEdge rad="112500"/>
            </a:effectLst>
          </p:spPr>
        </p:pic>
        <p:pic>
          <p:nvPicPr>
            <p:cNvPr id="13" name="Imagen 12">
              <a:extLst>
                <a:ext uri="{FF2B5EF4-FFF2-40B4-BE49-F238E27FC236}">
                  <a16:creationId xmlns:a16="http://schemas.microsoft.com/office/drawing/2014/main" id="{1E8C1235-2F06-A8F7-6348-A05CD5CC55AC}"/>
                </a:ext>
              </a:extLst>
            </p:cNvPr>
            <p:cNvPicPr>
              <a:picLocks noChangeAspect="1"/>
            </p:cNvPicPr>
            <p:nvPr/>
          </p:nvPicPr>
          <p:blipFill>
            <a:blip r:embed="rId16">
              <a:duotone>
                <a:schemeClr val="accent5">
                  <a:shade val="45000"/>
                  <a:satMod val="135000"/>
                </a:schemeClr>
                <a:prstClr val="white"/>
              </a:duotone>
            </a:blip>
            <a:stretch>
              <a:fillRect/>
            </a:stretch>
          </p:blipFill>
          <p:spPr>
            <a:xfrm>
              <a:off x="10123463" y="2679635"/>
              <a:ext cx="1647446" cy="1749219"/>
            </a:xfrm>
            <a:prstGeom prst="ellipse">
              <a:avLst/>
            </a:prstGeom>
            <a:ln>
              <a:noFill/>
            </a:ln>
            <a:effectLst>
              <a:softEdge rad="112500"/>
            </a:effectLst>
          </p:spPr>
        </p:pic>
      </p:grpSp>
      <p:sp>
        <p:nvSpPr>
          <p:cNvPr id="24" name="CuadroTexto 23">
            <a:extLst>
              <a:ext uri="{FF2B5EF4-FFF2-40B4-BE49-F238E27FC236}">
                <a16:creationId xmlns:a16="http://schemas.microsoft.com/office/drawing/2014/main" id="{C5B93C3A-E856-7F08-7FC9-D70C41CDB2F5}"/>
              </a:ext>
            </a:extLst>
          </p:cNvPr>
          <p:cNvSpPr txBox="1"/>
          <p:nvPr/>
        </p:nvSpPr>
        <p:spPr>
          <a:xfrm>
            <a:off x="323387" y="1989489"/>
            <a:ext cx="10928195" cy="769441"/>
          </a:xfrm>
          <a:prstGeom prst="rect">
            <a:avLst/>
          </a:prstGeom>
          <a:noFill/>
        </p:spPr>
        <p:txBody>
          <a:bodyPr wrap="square">
            <a:spAutoFit/>
          </a:bodyPr>
          <a:lstStyle/>
          <a:p>
            <a:pPr algn="just">
              <a:defRPr/>
            </a:pPr>
            <a:r>
              <a:rPr lang="es-MX" sz="2200" dirty="0">
                <a:effectLst/>
                <a:latin typeface="Aptos" panose="020B0004020202020204" pitchFamily="34" charset="0"/>
                <a:ea typeface="Times New Roman" panose="02020603050405020304" pitchFamily="18" charset="0"/>
                <a:cs typeface="Times New Roman" panose="02020603050405020304" pitchFamily="18" charset="0"/>
              </a:rPr>
              <a:t>En la Ciudad de México los grupos de atención prioritaria respecto de los cuales se han implementado acciones afirmativas son los siguientes: </a:t>
            </a:r>
          </a:p>
        </p:txBody>
      </p:sp>
    </p:spTree>
    <p:extLst>
      <p:ext uri="{BB962C8B-B14F-4D97-AF65-F5344CB8AC3E}">
        <p14:creationId xmlns:p14="http://schemas.microsoft.com/office/powerpoint/2010/main" val="39781575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1187</TotalTime>
  <Words>2143</Words>
  <Application>Microsoft Office PowerPoint</Application>
  <PresentationFormat>Panorámica</PresentationFormat>
  <Paragraphs>182</Paragraphs>
  <Slides>29</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Aptos</vt:lpstr>
      <vt:lpstr>Aptos Display</vt:lpstr>
      <vt:lpstr>Arial</vt:lpstr>
      <vt:lpstr>Arial Narrow</vt:lpstr>
      <vt:lpstr>Congenial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 Lizette Sanjuan Enciso</dc:creator>
  <cp:lastModifiedBy>Juan Manuel Lucatero Radillo</cp:lastModifiedBy>
  <cp:revision>198</cp:revision>
  <cp:lastPrinted>2025-07-30T02:28:42Z</cp:lastPrinted>
  <dcterms:created xsi:type="dcterms:W3CDTF">2025-07-09T18:49:18Z</dcterms:created>
  <dcterms:modified xsi:type="dcterms:W3CDTF">2025-07-30T02:31:34Z</dcterms:modified>
</cp:coreProperties>
</file>