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3143" r:id="rId2"/>
    <p:sldId id="23162" r:id="rId3"/>
    <p:sldId id="23163" r:id="rId4"/>
    <p:sldId id="23164" r:id="rId5"/>
    <p:sldId id="23165" r:id="rId6"/>
    <p:sldId id="23166" r:id="rId7"/>
    <p:sldId id="22665" r:id="rId8"/>
    <p:sldId id="22721" r:id="rId9"/>
    <p:sldId id="23147" r:id="rId10"/>
    <p:sldId id="23144" r:id="rId1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360000"/>
    <a:srgbClr val="54002A"/>
    <a:srgbClr val="800000"/>
    <a:srgbClr val="7C2E2C"/>
    <a:srgbClr val="CC9900"/>
    <a:srgbClr val="6C3F04"/>
    <a:srgbClr val="990000"/>
    <a:srgbClr val="660033"/>
    <a:srgbClr val="B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797213-6C44-7343-BDD3-882E1F150FCE}" v="1" dt="2024-02-28T16:15:31.1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FD4443E-F989-4FC4-A0C8-D5A2AF1F390B}" styleName="Estilo oscuro 1 - Énfasis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9" autoAdjust="0"/>
    <p:restoredTop sz="96197" autoAdjust="0"/>
  </p:normalViewPr>
  <p:slideViewPr>
    <p:cSldViewPr>
      <p:cViewPr varScale="1">
        <p:scale>
          <a:sx n="63" d="100"/>
          <a:sy n="63" d="100"/>
        </p:scale>
        <p:origin x="148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486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0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10563289902655"/>
          <c:y val="1.0375018572233609E-2"/>
          <c:w val="0.87209275597730518"/>
          <c:h val="0.84990171774755952"/>
        </c:manualLayout>
      </c:layout>
      <c:scatterChart>
        <c:scatterStyle val="lineMarker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Valores Y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10"/>
            <c:spPr>
              <a:gradFill>
                <a:gsLst>
                  <a:gs pos="26000">
                    <a:srgbClr val="0070C0"/>
                  </a:gs>
                  <a:gs pos="53000">
                    <a:srgbClr val="C00000"/>
                  </a:gs>
                  <a:gs pos="77000">
                    <a:srgbClr val="FFC000"/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matte">
                <a:bevelT w="63500" h="63500" prst="artDeco"/>
                <a:contourClr>
                  <a:srgbClr val="000000"/>
                </a:contourClr>
              </a:sp3d>
            </c:spPr>
          </c:marker>
          <c:dPt>
            <c:idx val="0"/>
            <c:marker>
              <c:spPr>
                <a:solidFill>
                  <a:srgbClr val="2E0000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 prstMaterial="matte">
                  <a:bevelT w="63500" h="63500" prst="artDeco"/>
                  <a:contourClr>
                    <a:srgbClr val="000000"/>
                  </a:contourClr>
                </a:sp3d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F050-47E2-B697-E29C4F18BE7A}"/>
              </c:ext>
            </c:extLst>
          </c:dPt>
          <c:dPt>
            <c:idx val="1"/>
            <c:marker>
              <c:spPr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 prstMaterial="matte">
                  <a:bevelT w="63500" h="63500" prst="artDeco"/>
                  <a:contourClr>
                    <a:srgbClr val="000000"/>
                  </a:contourClr>
                </a:sp3d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F050-47E2-B697-E29C4F18BE7A}"/>
              </c:ext>
            </c:extLst>
          </c:dPt>
          <c:dPt>
            <c:idx val="2"/>
            <c:marker>
              <c:spPr>
                <a:solidFill>
                  <a:srgbClr val="0070C0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 prstMaterial="matte">
                  <a:bevelT w="63500" h="63500" prst="artDeco"/>
                  <a:contourClr>
                    <a:srgbClr val="000000"/>
                  </a:contourClr>
                </a:sp3d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F050-47E2-B697-E29C4F18BE7A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F050-47E2-B697-E29C4F18BE7A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F050-47E2-B697-E29C4F18BE7A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F050-47E2-B697-E29C4F18BE7A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F050-47E2-B697-E29C4F18BE7A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F050-47E2-B697-E29C4F18BE7A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F050-47E2-B697-E29C4F18BE7A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F050-47E2-B697-E29C4F18BE7A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F050-47E2-B697-E29C4F18BE7A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F050-47E2-B697-E29C4F18BE7A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F050-47E2-B697-E29C4F18BE7A}"/>
              </c:ext>
            </c:extLst>
          </c:dPt>
          <c:dPt>
            <c:idx val="13"/>
            <c:bubble3D val="0"/>
            <c:extLst>
              <c:ext xmlns:c16="http://schemas.microsoft.com/office/drawing/2014/chart" uri="{C3380CC4-5D6E-409C-BE32-E72D297353CC}">
                <c16:uniqueId val="{0000000D-F050-47E2-B697-E29C4F18BE7A}"/>
              </c:ext>
            </c:extLst>
          </c:dPt>
          <c:dPt>
            <c:idx val="14"/>
            <c:bubble3D val="0"/>
            <c:extLst>
              <c:ext xmlns:c16="http://schemas.microsoft.com/office/drawing/2014/chart" uri="{C3380CC4-5D6E-409C-BE32-E72D297353CC}">
                <c16:uniqueId val="{0000000E-F050-47E2-B697-E29C4F18BE7A}"/>
              </c:ext>
            </c:extLst>
          </c:dPt>
          <c:dPt>
            <c:idx val="15"/>
            <c:bubble3D val="0"/>
            <c:extLst>
              <c:ext xmlns:c16="http://schemas.microsoft.com/office/drawing/2014/chart" uri="{C3380CC4-5D6E-409C-BE32-E72D297353CC}">
                <c16:uniqueId val="{0000000F-F050-47E2-B697-E29C4F18BE7A}"/>
              </c:ext>
            </c:extLst>
          </c:dPt>
          <c:dPt>
            <c:idx val="16"/>
            <c:bubble3D val="0"/>
            <c:extLst>
              <c:ext xmlns:c16="http://schemas.microsoft.com/office/drawing/2014/chart" uri="{C3380CC4-5D6E-409C-BE32-E72D297353CC}">
                <c16:uniqueId val="{00000010-F050-47E2-B697-E29C4F18BE7A}"/>
              </c:ext>
            </c:extLst>
          </c:dPt>
          <c:dPt>
            <c:idx val="17"/>
            <c:bubble3D val="0"/>
            <c:extLst>
              <c:ext xmlns:c16="http://schemas.microsoft.com/office/drawing/2014/chart" uri="{C3380CC4-5D6E-409C-BE32-E72D297353CC}">
                <c16:uniqueId val="{00000011-F050-47E2-B697-E29C4F18BE7A}"/>
              </c:ext>
            </c:extLst>
          </c:dPt>
          <c:dPt>
            <c:idx val="18"/>
            <c:bubble3D val="0"/>
            <c:extLst>
              <c:ext xmlns:c16="http://schemas.microsoft.com/office/drawing/2014/chart" uri="{C3380CC4-5D6E-409C-BE32-E72D297353CC}">
                <c16:uniqueId val="{00000012-F050-47E2-B697-E29C4F18BE7A}"/>
              </c:ext>
            </c:extLst>
          </c:dPt>
          <c:dPt>
            <c:idx val="19"/>
            <c:bubble3D val="0"/>
            <c:extLst>
              <c:ext xmlns:c16="http://schemas.microsoft.com/office/drawing/2014/chart" uri="{C3380CC4-5D6E-409C-BE32-E72D297353CC}">
                <c16:uniqueId val="{00000013-F050-47E2-B697-E29C4F18BE7A}"/>
              </c:ext>
            </c:extLst>
          </c:dPt>
          <c:dPt>
            <c:idx val="20"/>
            <c:bubble3D val="0"/>
            <c:extLst>
              <c:ext xmlns:c16="http://schemas.microsoft.com/office/drawing/2014/chart" uri="{C3380CC4-5D6E-409C-BE32-E72D297353CC}">
                <c16:uniqueId val="{00000014-F050-47E2-B697-E29C4F18BE7A}"/>
              </c:ext>
            </c:extLst>
          </c:dPt>
          <c:dPt>
            <c:idx val="21"/>
            <c:bubble3D val="0"/>
            <c:extLst>
              <c:ext xmlns:c16="http://schemas.microsoft.com/office/drawing/2014/chart" uri="{C3380CC4-5D6E-409C-BE32-E72D297353CC}">
                <c16:uniqueId val="{00000015-F050-47E2-B697-E29C4F18BE7A}"/>
              </c:ext>
            </c:extLst>
          </c:dPt>
          <c:dPt>
            <c:idx val="22"/>
            <c:bubble3D val="0"/>
            <c:extLst>
              <c:ext xmlns:c16="http://schemas.microsoft.com/office/drawing/2014/chart" uri="{C3380CC4-5D6E-409C-BE32-E72D297353CC}">
                <c16:uniqueId val="{00000016-F050-47E2-B697-E29C4F18BE7A}"/>
              </c:ext>
            </c:extLst>
          </c:dPt>
          <c:dPt>
            <c:idx val="23"/>
            <c:bubble3D val="0"/>
            <c:extLst>
              <c:ext xmlns:c16="http://schemas.microsoft.com/office/drawing/2014/chart" uri="{C3380CC4-5D6E-409C-BE32-E72D297353CC}">
                <c16:uniqueId val="{00000017-F050-47E2-B697-E29C4F18BE7A}"/>
              </c:ext>
            </c:extLst>
          </c:dPt>
          <c:dPt>
            <c:idx val="24"/>
            <c:bubble3D val="0"/>
            <c:extLst>
              <c:ext xmlns:c16="http://schemas.microsoft.com/office/drawing/2014/chart" uri="{C3380CC4-5D6E-409C-BE32-E72D297353CC}">
                <c16:uniqueId val="{00000018-F050-47E2-B697-E29C4F18BE7A}"/>
              </c:ext>
            </c:extLst>
          </c:dPt>
          <c:dPt>
            <c:idx val="25"/>
            <c:bubble3D val="0"/>
            <c:extLst>
              <c:ext xmlns:c16="http://schemas.microsoft.com/office/drawing/2014/chart" uri="{C3380CC4-5D6E-409C-BE32-E72D297353CC}">
                <c16:uniqueId val="{00000019-F050-47E2-B697-E29C4F18BE7A}"/>
              </c:ext>
            </c:extLst>
          </c:dPt>
          <c:dPt>
            <c:idx val="26"/>
            <c:bubble3D val="0"/>
            <c:extLst>
              <c:ext xmlns:c16="http://schemas.microsoft.com/office/drawing/2014/chart" uri="{C3380CC4-5D6E-409C-BE32-E72D297353CC}">
                <c16:uniqueId val="{0000001A-F050-47E2-B697-E29C4F18BE7A}"/>
              </c:ext>
            </c:extLst>
          </c:dPt>
          <c:dPt>
            <c:idx val="27"/>
            <c:bubble3D val="0"/>
            <c:extLst>
              <c:ext xmlns:c16="http://schemas.microsoft.com/office/drawing/2014/chart" uri="{C3380CC4-5D6E-409C-BE32-E72D297353CC}">
                <c16:uniqueId val="{0000001B-F050-47E2-B697-E29C4F18BE7A}"/>
              </c:ext>
            </c:extLst>
          </c:dPt>
          <c:xVal>
            <c:numRef>
              <c:f>Hoja1!$A$2:$A$4</c:f>
              <c:numCache>
                <c:formatCode>0%</c:formatCode>
                <c:ptCount val="3"/>
                <c:pt idx="0">
                  <c:v>0.77</c:v>
                </c:pt>
                <c:pt idx="1">
                  <c:v>0.37</c:v>
                </c:pt>
                <c:pt idx="2">
                  <c:v>0.55000000000000004</c:v>
                </c:pt>
              </c:numCache>
            </c:numRef>
          </c:xVal>
          <c:yVal>
            <c:numRef>
              <c:f>Hoja1!$B$2:$B$4</c:f>
              <c:numCache>
                <c:formatCode>0%</c:formatCode>
                <c:ptCount val="3"/>
                <c:pt idx="0">
                  <c:v>0.39</c:v>
                </c:pt>
                <c:pt idx="1">
                  <c:v>0.13</c:v>
                </c:pt>
                <c:pt idx="2">
                  <c:v>0.24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C-F050-47E2-B697-E29C4F18BE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043456"/>
        <c:axId val="189046144"/>
      </c:scatterChart>
      <c:valAx>
        <c:axId val="189043456"/>
        <c:scaling>
          <c:orientation val="minMax"/>
          <c:max val="1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minorGridlines>
          <c:spPr>
            <a:ln>
              <a:solidFill>
                <a:schemeClr val="bg1"/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 lang="es-MX" sz="1600">
                    <a:solidFill>
                      <a:srgbClr val="C8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r>
                  <a:rPr lang="es-MX" sz="2400" b="1" i="0" u="none" strike="noStrike" baseline="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-</a:t>
                </a:r>
                <a:r>
                  <a:rPr lang="es-MX" sz="1600" b="1" i="0" u="none" strike="noStrike" baseline="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CONOCIMIENTO (%) </a:t>
                </a:r>
                <a:r>
                  <a:rPr lang="es-MX" sz="2400" b="1" i="0" u="none" strike="noStrike" baseline="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+</a:t>
                </a:r>
                <a:endParaRPr lang="es-MX" sz="16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c:rich>
          </c:tx>
          <c:overlay val="0"/>
        </c:title>
        <c:numFmt formatCode="0%" sourceLinked="1"/>
        <c:majorTickMark val="out"/>
        <c:minorTickMark val="none"/>
        <c:tickLblPos val="nextTo"/>
        <c:spPr>
          <a:ln>
            <a:solidFill>
              <a:srgbClr val="263668"/>
            </a:solidFill>
          </a:ln>
        </c:spPr>
        <c:txPr>
          <a:bodyPr/>
          <a:lstStyle/>
          <a:p>
            <a:pPr algn="ctr">
              <a:defRPr lang="es-MX" sz="800" b="1" i="0" u="none" strike="noStrike" kern="1200" baseline="0">
                <a:solidFill>
                  <a:srgbClr val="263668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89046144"/>
        <c:crosses val="autoZero"/>
        <c:crossBetween val="midCat"/>
      </c:valAx>
      <c:valAx>
        <c:axId val="189046144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minorGridlines>
          <c:spPr>
            <a:ln>
              <a:solidFill>
                <a:schemeClr val="bg1"/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 lang="es-MX" sz="16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r>
                  <a:rPr lang="es-MX" sz="2400" b="1" i="0" u="none" strike="noStrike" baseline="0" dirty="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-</a:t>
                </a:r>
                <a:r>
                  <a:rPr lang="es-MX" sz="1600" b="1" i="0" u="none" strike="noStrike" baseline="0" dirty="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OPINIÓN EFECTIVA* (%) </a:t>
                </a:r>
                <a:r>
                  <a:rPr lang="es-MX" sz="2400" b="1" i="0" u="none" strike="noStrike" baseline="0" dirty="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+</a:t>
                </a:r>
                <a:endParaRPr lang="es-MX" sz="2400" dirty="0">
                  <a:solidFill>
                    <a:srgbClr val="CC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c:rich>
          </c:tx>
          <c:layout>
            <c:manualLayout>
              <c:xMode val="edge"/>
              <c:yMode val="edge"/>
              <c:x val="1.4814711124798194E-2"/>
              <c:y val="0.30563086220564811"/>
            </c:manualLayout>
          </c:layout>
          <c:overlay val="0"/>
        </c:title>
        <c:numFmt formatCode="0%" sourceLinked="1"/>
        <c:majorTickMark val="none"/>
        <c:minorTickMark val="none"/>
        <c:tickLblPos val="nextTo"/>
        <c:spPr>
          <a:ln>
            <a:solidFill>
              <a:srgbClr val="263668"/>
            </a:solidFill>
          </a:ln>
        </c:spPr>
        <c:txPr>
          <a:bodyPr/>
          <a:lstStyle/>
          <a:p>
            <a:pPr>
              <a:defRPr lang="es-MX" sz="800" b="1">
                <a:solidFill>
                  <a:srgbClr val="263668"/>
                </a:solidFill>
              </a:defRPr>
            </a:pPr>
            <a:endParaRPr lang="es-MX"/>
          </a:p>
        </c:txPr>
        <c:crossAx val="189043456"/>
        <c:crosses val="autoZero"/>
        <c:crossBetween val="midCat"/>
      </c:valAx>
      <c:spPr>
        <a:solidFill>
          <a:schemeClr val="tx2">
            <a:lumMod val="20000"/>
            <a:lumOff val="80000"/>
          </a:schemeClr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141333142557754E-2"/>
          <c:y val="1.5507835794248364E-2"/>
          <c:w val="0.81608448552665624"/>
          <c:h val="0.9593813695821167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19050">
              <a:noFill/>
            </a:ln>
            <a:scene3d>
              <a:camera prst="orthographicFront"/>
              <a:lightRig rig="threePt" dir="t"/>
            </a:scene3d>
            <a:sp3d prstMaterial="matte"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F394-4CD9-B71D-1DD8C6957C0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394-4CD9-B71D-1DD8C6957C0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4-F394-4CD9-B71D-1DD8C6957C02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6-F394-4CD9-B71D-1DD8C6957C02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8-F394-4CD9-B71D-1DD8C6957C02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A-F394-4CD9-B71D-1DD8C6957C0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2">
                        <a:lumMod val="50000"/>
                      </a:schemeClr>
                    </a:solidFill>
                    <a:effectLst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Hoja1!$A$2:$A$6</c:f>
              <c:strCache>
                <c:ptCount val="5"/>
                <c:pt idx="0">
                  <c:v> Sí, el 2 de junio del 2024</c:v>
                </c:pt>
                <c:pt idx="1">
                  <c:v>Sí, en junio del 2024</c:v>
                </c:pt>
                <c:pt idx="2">
                  <c:v>Sí, en el 2024</c:v>
                </c:pt>
                <c:pt idx="3">
                  <c:v>Otra</c:v>
                </c:pt>
                <c:pt idx="4">
                  <c:v>No sabe</c:v>
                </c:pt>
              </c:strCache>
            </c:strRef>
          </c:cat>
          <c:val>
            <c:numRef>
              <c:f>Hoja1!$B$2:$B$6</c:f>
              <c:numCache>
                <c:formatCode>0%</c:formatCode>
                <c:ptCount val="5"/>
                <c:pt idx="0">
                  <c:v>0.05</c:v>
                </c:pt>
                <c:pt idx="1">
                  <c:v>0.21</c:v>
                </c:pt>
                <c:pt idx="2">
                  <c:v>0.25</c:v>
                </c:pt>
                <c:pt idx="3">
                  <c:v>0.13</c:v>
                </c:pt>
                <c:pt idx="4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394-4CD9-B71D-1DD8C6957C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shape val="cylinder"/>
        <c:axId val="212742912"/>
        <c:axId val="212744448"/>
        <c:axId val="0"/>
      </c:bar3DChart>
      <c:catAx>
        <c:axId val="212742912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extTo"/>
        <c:crossAx val="212744448"/>
        <c:crosses val="autoZero"/>
        <c:auto val="1"/>
        <c:lblAlgn val="ctr"/>
        <c:lblOffset val="100"/>
        <c:noMultiLvlLbl val="0"/>
      </c:catAx>
      <c:valAx>
        <c:axId val="212744448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212742912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900"/>
      </a:pPr>
      <a:endParaRPr lang="es-MX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141333142557754E-2"/>
          <c:y val="1.5507835794248364E-2"/>
          <c:w val="0.81608448552665624"/>
          <c:h val="0.9593813695821167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Columna2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19050">
              <a:noFill/>
            </a:ln>
            <a:scene3d>
              <a:camera prst="orthographicFront"/>
              <a:lightRig rig="threePt" dir="t"/>
            </a:scene3d>
            <a:sp3d prstMaterial="matte"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2E7E-472D-ADF4-8BA109626DC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E7E-472D-ADF4-8BA109626DC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4-2E7E-472D-ADF4-8BA109626DCB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6-2E7E-472D-ADF4-8BA109626DCB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8-2E7E-472D-ADF4-8BA109626DCB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A-2E7E-472D-ADF4-8BA109626DC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2">
                        <a:lumMod val="50000"/>
                      </a:schemeClr>
                    </a:solidFill>
                    <a:effectLst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Hoja1!$A$2:$A$6</c:f>
              <c:strCache>
                <c:ptCount val="5"/>
                <c:pt idx="0">
                  <c:v> Sí, el 2 de junio del 2024</c:v>
                </c:pt>
                <c:pt idx="1">
                  <c:v>Sí, en junio del 2024</c:v>
                </c:pt>
                <c:pt idx="2">
                  <c:v>Sí, en el 2024</c:v>
                </c:pt>
                <c:pt idx="3">
                  <c:v>Otra</c:v>
                </c:pt>
                <c:pt idx="4">
                  <c:v>No sabe</c:v>
                </c:pt>
              </c:strCache>
            </c:strRef>
          </c:cat>
          <c:val>
            <c:numRef>
              <c:f>Hoja1!$B$2:$B$6</c:f>
              <c:numCache>
                <c:formatCode>0%</c:formatCode>
                <c:ptCount val="5"/>
                <c:pt idx="0">
                  <c:v>0.19</c:v>
                </c:pt>
                <c:pt idx="1">
                  <c:v>0.31</c:v>
                </c:pt>
                <c:pt idx="2">
                  <c:v>0.1</c:v>
                </c:pt>
                <c:pt idx="3">
                  <c:v>0.17</c:v>
                </c:pt>
                <c:pt idx="4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2E7E-472D-ADF4-8BA109626D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shape val="cylinder"/>
        <c:axId val="212742912"/>
        <c:axId val="212744448"/>
        <c:axId val="0"/>
      </c:bar3DChart>
      <c:catAx>
        <c:axId val="212742912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extTo"/>
        <c:crossAx val="212744448"/>
        <c:crosses val="autoZero"/>
        <c:auto val="1"/>
        <c:lblAlgn val="ctr"/>
        <c:lblOffset val="100"/>
        <c:noMultiLvlLbl val="0"/>
      </c:catAx>
      <c:valAx>
        <c:axId val="212744448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212742912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900"/>
      </a:pPr>
      <a:endParaRPr lang="es-MX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s-CO"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en-US" dirty="0">
                <a:ln w="12700" cmpd="sng">
                  <a:solidFill>
                    <a:schemeClr val="tx2"/>
                  </a:solidFill>
                  <a:prstDash val="solid"/>
                </a:ln>
                <a:effectLst>
                  <a:glow rad="53100">
                    <a:schemeClr val="tx2"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Conocimiento</a:t>
            </a:r>
          </a:p>
        </c:rich>
      </c:tx>
      <c:layout>
        <c:manualLayout>
          <c:xMode val="edge"/>
          <c:yMode val="edge"/>
          <c:x val="0.40458881761675752"/>
          <c:y val="2.147500406931546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5384245055392706E-2"/>
          <c:y val="0.14004710070974027"/>
          <c:w val="0.94793634040662145"/>
          <c:h val="0.53405015721767346"/>
        </c:manualLayout>
      </c:layout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Conocimiento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diamond"/>
            <c:size val="4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400" b="1">
                    <a:solidFill>
                      <a:schemeClr val="tx2"/>
                    </a:solidFill>
                    <a:effectLst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Hoja1!$A$2:$A$3</c:f>
              <c:strCache>
                <c:ptCount val="2"/>
                <c:pt idx="0">
                  <c:v>Dic-23</c:v>
                </c:pt>
                <c:pt idx="1">
                  <c:v>Feb-24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0.75</c:v>
                </c:pt>
                <c:pt idx="1">
                  <c:v>0.77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646-4BC9-86DA-F7679F1F7E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1171200"/>
        <c:axId val="231172736"/>
      </c:lineChart>
      <c:catAx>
        <c:axId val="231171200"/>
        <c:scaling>
          <c:orientation val="minMax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 algn="ctr">
              <a:defRPr lang="es-MX" sz="1400" b="0" i="0" u="none" strike="noStrike" kern="1200" baseline="0">
                <a:solidFill>
                  <a:srgbClr val="1F497D">
                    <a:lumMod val="50000"/>
                  </a:srgbClr>
                </a:solidFill>
                <a:effectLst/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1172736"/>
        <c:crosses val="autoZero"/>
        <c:auto val="1"/>
        <c:lblAlgn val="ctr"/>
        <c:lblOffset val="100"/>
        <c:noMultiLvlLbl val="0"/>
      </c:catAx>
      <c:valAx>
        <c:axId val="231172736"/>
        <c:scaling>
          <c:orientation val="minMax"/>
          <c:max val="1.1000000000000001"/>
          <c:min val="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es-CO" sz="500">
                <a:solidFill>
                  <a:schemeClr val="tx2">
                    <a:lumMod val="50000"/>
                  </a:schemeClr>
                </a:solidFill>
              </a:defRPr>
            </a:pPr>
            <a:endParaRPr lang="es-MX"/>
          </a:p>
        </c:txPr>
        <c:crossAx val="231171200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2">
          <a:lumMod val="20000"/>
          <a:lumOff val="80000"/>
        </a:schemeClr>
      </a:solidFill>
    </a:ln>
  </c:spPr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s-CO"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en-US" dirty="0">
                <a:ln w="12700" cmpd="sng">
                  <a:solidFill>
                    <a:srgbClr val="EA5A1A"/>
                  </a:solidFill>
                  <a:prstDash val="solid"/>
                </a:ln>
              </a:rPr>
              <a:t>Opinión Efectiva*</a:t>
            </a:r>
          </a:p>
        </c:rich>
      </c:tx>
      <c:layout>
        <c:manualLayout>
          <c:xMode val="edge"/>
          <c:yMode val="edge"/>
          <c:x val="0.38127743339252324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5384226314035275E-2"/>
          <c:y val="0.16115554344090965"/>
          <c:w val="0.94793634040662145"/>
          <c:h val="0.62251813290586755"/>
        </c:manualLayout>
      </c:layout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Opinión Efectiva*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diamond"/>
            <c:size val="4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400" b="1">
                    <a:solidFill>
                      <a:schemeClr val="accent6">
                        <a:lumMod val="75000"/>
                      </a:schemeClr>
                    </a:solidFill>
                    <a:effectLst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Hoja1!$A$2:$A$3</c:f>
              <c:strCache>
                <c:ptCount val="2"/>
                <c:pt idx="0">
                  <c:v>Dic-23</c:v>
                </c:pt>
                <c:pt idx="1">
                  <c:v>Feb-24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0.38</c:v>
                </c:pt>
                <c:pt idx="1">
                  <c:v>0.39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DA-4C07-BECD-3FB05A9704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1193984"/>
        <c:axId val="231203968"/>
      </c:lineChart>
      <c:catAx>
        <c:axId val="231193984"/>
        <c:scaling>
          <c:orientation val="minMax"/>
          <c:min val="1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 algn="ctr">
              <a:defRPr lang="es-MX" sz="1400" b="0" i="0" u="none" strike="noStrike" kern="1200" baseline="0">
                <a:solidFill>
                  <a:srgbClr val="1F497D">
                    <a:lumMod val="50000"/>
                  </a:srgbClr>
                </a:solidFill>
                <a:effectLst/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1203968"/>
        <c:crosses val="autoZero"/>
        <c:auto val="1"/>
        <c:lblAlgn val="ctr"/>
        <c:lblOffset val="100"/>
        <c:noMultiLvlLbl val="0"/>
      </c:catAx>
      <c:valAx>
        <c:axId val="231203968"/>
        <c:scaling>
          <c:orientation val="minMax"/>
          <c:max val="1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es-CO" sz="500">
                <a:solidFill>
                  <a:schemeClr val="tx2">
                    <a:lumMod val="50000"/>
                  </a:schemeClr>
                </a:solidFill>
              </a:defRPr>
            </a:pPr>
            <a:endParaRPr lang="es-MX"/>
          </a:p>
        </c:txPr>
        <c:crossAx val="231193984"/>
        <c:crosses val="autoZero"/>
        <c:crossBetween val="between"/>
      </c:valAx>
      <c:spPr>
        <a:solidFill>
          <a:schemeClr val="accent2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2">
          <a:lumMod val="20000"/>
          <a:lumOff val="80000"/>
        </a:schemeClr>
      </a:solidFill>
    </a:ln>
  </c:spPr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s-CO"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en-US" dirty="0">
                <a:ln w="12700" cmpd="sng">
                  <a:solidFill>
                    <a:schemeClr val="tx2"/>
                  </a:solidFill>
                  <a:prstDash val="solid"/>
                </a:ln>
                <a:effectLst>
                  <a:glow rad="53100">
                    <a:schemeClr val="tx2"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Conocimiento</a:t>
            </a:r>
          </a:p>
        </c:rich>
      </c:tx>
      <c:layout>
        <c:manualLayout>
          <c:xMode val="edge"/>
          <c:yMode val="edge"/>
          <c:x val="0.40458881761675752"/>
          <c:y val="2.147500406931546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5384245055392706E-2"/>
          <c:y val="0.14004710070974027"/>
          <c:w val="0.94793634040662145"/>
          <c:h val="0.53405015721767346"/>
        </c:manualLayout>
      </c:layout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Conocimiento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diamond"/>
            <c:size val="4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400" b="1">
                    <a:solidFill>
                      <a:schemeClr val="tx2"/>
                    </a:solidFill>
                    <a:effectLst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Hoja1!$A$2:$A$3</c:f>
              <c:strCache>
                <c:ptCount val="2"/>
                <c:pt idx="0">
                  <c:v>Dic-23</c:v>
                </c:pt>
                <c:pt idx="1">
                  <c:v>Feb-24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0.36</c:v>
                </c:pt>
                <c:pt idx="1">
                  <c:v>0.37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646-4BC9-86DA-F7679F1F7E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1171200"/>
        <c:axId val="231172736"/>
      </c:lineChart>
      <c:catAx>
        <c:axId val="231171200"/>
        <c:scaling>
          <c:orientation val="minMax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 algn="ctr">
              <a:defRPr lang="es-MX" sz="1400" b="0" i="0" u="none" strike="noStrike" kern="1200" baseline="0">
                <a:solidFill>
                  <a:srgbClr val="1F497D">
                    <a:lumMod val="50000"/>
                  </a:srgbClr>
                </a:solidFill>
                <a:effectLst/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1172736"/>
        <c:crosses val="autoZero"/>
        <c:auto val="1"/>
        <c:lblAlgn val="ctr"/>
        <c:lblOffset val="100"/>
        <c:noMultiLvlLbl val="0"/>
      </c:catAx>
      <c:valAx>
        <c:axId val="231172736"/>
        <c:scaling>
          <c:orientation val="minMax"/>
          <c:max val="1.1000000000000001"/>
          <c:min val="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es-CO" sz="500">
                <a:solidFill>
                  <a:schemeClr val="tx2">
                    <a:lumMod val="50000"/>
                  </a:schemeClr>
                </a:solidFill>
              </a:defRPr>
            </a:pPr>
            <a:endParaRPr lang="es-MX"/>
          </a:p>
        </c:txPr>
        <c:crossAx val="231171200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2">
          <a:lumMod val="20000"/>
          <a:lumOff val="80000"/>
        </a:schemeClr>
      </a:solidFill>
    </a:ln>
  </c:spPr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s-CO"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en-US" dirty="0">
                <a:ln w="12700" cmpd="sng">
                  <a:solidFill>
                    <a:srgbClr val="EA5A1A"/>
                  </a:solidFill>
                  <a:prstDash val="solid"/>
                </a:ln>
              </a:rPr>
              <a:t>Opinión Efectiva*</a:t>
            </a:r>
          </a:p>
        </c:rich>
      </c:tx>
      <c:layout>
        <c:manualLayout>
          <c:xMode val="edge"/>
          <c:yMode val="edge"/>
          <c:x val="0.38127743339252324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990653460156849E-2"/>
          <c:y val="0.15695643605736928"/>
          <c:w val="0.94793634040662145"/>
          <c:h val="0.62251813290586755"/>
        </c:manualLayout>
      </c:layout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Opinión Efectiva*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diamond"/>
            <c:size val="4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400" b="1">
                    <a:solidFill>
                      <a:schemeClr val="accent6">
                        <a:lumMod val="75000"/>
                      </a:schemeClr>
                    </a:solidFill>
                    <a:effectLst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Hoja1!$A$2:$A$3</c:f>
              <c:strCache>
                <c:ptCount val="2"/>
                <c:pt idx="0">
                  <c:v>Dic-23</c:v>
                </c:pt>
                <c:pt idx="1">
                  <c:v>Feb-24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0.13</c:v>
                </c:pt>
                <c:pt idx="1">
                  <c:v>0.13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DA-4C07-BECD-3FB05A9704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1193984"/>
        <c:axId val="231203968"/>
      </c:lineChart>
      <c:catAx>
        <c:axId val="231193984"/>
        <c:scaling>
          <c:orientation val="minMax"/>
          <c:min val="1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 algn="ctr">
              <a:defRPr lang="es-MX" sz="1400" b="0" i="0" u="none" strike="noStrike" kern="1200" baseline="0">
                <a:solidFill>
                  <a:srgbClr val="1F497D">
                    <a:lumMod val="50000"/>
                  </a:srgbClr>
                </a:solidFill>
                <a:effectLst/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1203968"/>
        <c:crosses val="autoZero"/>
        <c:auto val="1"/>
        <c:lblAlgn val="ctr"/>
        <c:lblOffset val="100"/>
        <c:noMultiLvlLbl val="0"/>
      </c:catAx>
      <c:valAx>
        <c:axId val="231203968"/>
        <c:scaling>
          <c:orientation val="minMax"/>
          <c:max val="1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es-CO" sz="500">
                <a:solidFill>
                  <a:schemeClr val="tx2">
                    <a:lumMod val="50000"/>
                  </a:schemeClr>
                </a:solidFill>
              </a:defRPr>
            </a:pPr>
            <a:endParaRPr lang="es-MX"/>
          </a:p>
        </c:txPr>
        <c:crossAx val="231193984"/>
        <c:crosses val="autoZero"/>
        <c:crossBetween val="between"/>
      </c:valAx>
      <c:spPr>
        <a:solidFill>
          <a:schemeClr val="accent2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2">
          <a:lumMod val="20000"/>
          <a:lumOff val="80000"/>
        </a:schemeClr>
      </a:solidFill>
    </a:ln>
  </c:spPr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s-CO"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en-US" dirty="0">
                <a:ln w="12700" cmpd="sng">
                  <a:solidFill>
                    <a:schemeClr val="tx2"/>
                  </a:solidFill>
                  <a:prstDash val="solid"/>
                </a:ln>
                <a:effectLst>
                  <a:glow rad="53100">
                    <a:schemeClr val="tx2"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Conocimiento</a:t>
            </a:r>
          </a:p>
        </c:rich>
      </c:tx>
      <c:layout>
        <c:manualLayout>
          <c:xMode val="edge"/>
          <c:yMode val="edge"/>
          <c:x val="0.40458881761675752"/>
          <c:y val="2.147500406931546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5384245055392706E-2"/>
          <c:y val="0.14004710070974027"/>
          <c:w val="0.94793634040662145"/>
          <c:h val="0.53405015721767346"/>
        </c:manualLayout>
      </c:layout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Conocimiento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diamond"/>
            <c:size val="4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400" b="1">
                    <a:solidFill>
                      <a:schemeClr val="tx2"/>
                    </a:solidFill>
                    <a:effectLst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Hoja1!$A$2:$A$3</c:f>
              <c:strCache>
                <c:ptCount val="2"/>
                <c:pt idx="0">
                  <c:v>Dic-23</c:v>
                </c:pt>
                <c:pt idx="1">
                  <c:v>Feb-24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0.53</c:v>
                </c:pt>
                <c:pt idx="1">
                  <c:v>0.55000000000000004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646-4BC9-86DA-F7679F1F7E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1171200"/>
        <c:axId val="231172736"/>
      </c:lineChart>
      <c:catAx>
        <c:axId val="231171200"/>
        <c:scaling>
          <c:orientation val="minMax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 algn="ctr">
              <a:defRPr lang="es-MX" sz="1400" b="0" i="0" u="none" strike="noStrike" kern="1200" baseline="0">
                <a:solidFill>
                  <a:srgbClr val="1F497D">
                    <a:lumMod val="50000"/>
                  </a:srgbClr>
                </a:solidFill>
                <a:effectLst/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1172736"/>
        <c:crosses val="autoZero"/>
        <c:auto val="1"/>
        <c:lblAlgn val="ctr"/>
        <c:lblOffset val="100"/>
        <c:noMultiLvlLbl val="0"/>
      </c:catAx>
      <c:valAx>
        <c:axId val="231172736"/>
        <c:scaling>
          <c:orientation val="minMax"/>
          <c:max val="1.1000000000000001"/>
          <c:min val="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es-CO" sz="500">
                <a:solidFill>
                  <a:schemeClr val="tx2">
                    <a:lumMod val="50000"/>
                  </a:schemeClr>
                </a:solidFill>
              </a:defRPr>
            </a:pPr>
            <a:endParaRPr lang="es-MX"/>
          </a:p>
        </c:txPr>
        <c:crossAx val="231171200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2">
          <a:lumMod val="20000"/>
          <a:lumOff val="80000"/>
        </a:schemeClr>
      </a:solidFill>
    </a:ln>
  </c:spPr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s-CO"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en-US" dirty="0">
                <a:ln w="12700" cmpd="sng">
                  <a:solidFill>
                    <a:srgbClr val="EA5A1A"/>
                  </a:solidFill>
                  <a:prstDash val="solid"/>
                </a:ln>
              </a:rPr>
              <a:t>Opinión Efectiva*</a:t>
            </a:r>
          </a:p>
        </c:rich>
      </c:tx>
      <c:layout>
        <c:manualLayout>
          <c:xMode val="edge"/>
          <c:yMode val="edge"/>
          <c:x val="0.38127743339252324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5384226314035275E-2"/>
          <c:y val="0.16115554344090965"/>
          <c:w val="0.94793634040662145"/>
          <c:h val="0.62251813290586755"/>
        </c:manualLayout>
      </c:layout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Opinión Efectiva*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diamond"/>
            <c:size val="4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CO" sz="1400" b="1">
                    <a:solidFill>
                      <a:schemeClr val="accent6">
                        <a:lumMod val="75000"/>
                      </a:schemeClr>
                    </a:solidFill>
                    <a:effectLst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Hoja1!$A$2:$A$3</c:f>
              <c:strCache>
                <c:ptCount val="2"/>
                <c:pt idx="0">
                  <c:v>Dic-23</c:v>
                </c:pt>
                <c:pt idx="1">
                  <c:v>Feb-24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0.2</c:v>
                </c:pt>
                <c:pt idx="1">
                  <c:v>0.24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DA-4C07-BECD-3FB05A9704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1193984"/>
        <c:axId val="231203968"/>
      </c:lineChart>
      <c:catAx>
        <c:axId val="231193984"/>
        <c:scaling>
          <c:orientation val="minMax"/>
          <c:min val="1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 algn="ctr">
              <a:defRPr lang="es-MX" sz="1400" b="0" i="0" u="none" strike="noStrike" kern="1200" baseline="0">
                <a:solidFill>
                  <a:srgbClr val="1F497D">
                    <a:lumMod val="50000"/>
                  </a:srgbClr>
                </a:solidFill>
                <a:effectLst/>
                <a:latin typeface="+mn-lt"/>
                <a:ea typeface="+mn-ea"/>
                <a:cs typeface="+mn-cs"/>
              </a:defRPr>
            </a:pPr>
            <a:endParaRPr lang="es-MX"/>
          </a:p>
        </c:txPr>
        <c:crossAx val="231203968"/>
        <c:crosses val="autoZero"/>
        <c:auto val="1"/>
        <c:lblAlgn val="ctr"/>
        <c:lblOffset val="100"/>
        <c:noMultiLvlLbl val="0"/>
      </c:catAx>
      <c:valAx>
        <c:axId val="231203968"/>
        <c:scaling>
          <c:orientation val="minMax"/>
          <c:max val="1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es-CO" sz="500">
                <a:solidFill>
                  <a:schemeClr val="tx2">
                    <a:lumMod val="50000"/>
                  </a:schemeClr>
                </a:solidFill>
              </a:defRPr>
            </a:pPr>
            <a:endParaRPr lang="es-MX"/>
          </a:p>
        </c:txPr>
        <c:crossAx val="231193984"/>
        <c:crosses val="autoZero"/>
        <c:crossBetween val="between"/>
      </c:valAx>
      <c:spPr>
        <a:solidFill>
          <a:schemeClr val="accent2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2">
          <a:lumMod val="20000"/>
          <a:lumOff val="80000"/>
        </a:schemeClr>
      </a:solidFill>
    </a:ln>
  </c:spPr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1"/>
    </c:view3D>
    <c:floor>
      <c:thickness val="0"/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>
        <c:manualLayout>
          <c:layoutTarget val="inner"/>
          <c:xMode val="edge"/>
          <c:yMode val="edge"/>
          <c:x val="4.8385280593979223E-2"/>
          <c:y val="0"/>
          <c:w val="0.79014881283032046"/>
          <c:h val="1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Preferencia BRUTA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1-B2B6-460C-B1BA-F8381A99BEEE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3-B2B6-460C-B1BA-F8381A99BEEE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5-B2B6-460C-B1BA-F8381A99BEEE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17000">
                    <a:srgbClr val="0070C0"/>
                  </a:gs>
                  <a:gs pos="55000">
                    <a:srgbClr val="C00000"/>
                  </a:gs>
                  <a:gs pos="83000">
                    <a:srgbClr val="FFC000"/>
                  </a:gs>
                </a:gsLst>
                <a:lin ang="0" scaled="0"/>
              </a:gradFill>
            </c:spPr>
            <c:extLst>
              <c:ext xmlns:c16="http://schemas.microsoft.com/office/drawing/2014/chart" uri="{C3380CC4-5D6E-409C-BE32-E72D297353CC}">
                <c16:uniqueId val="{00000007-B2B6-460C-B1BA-F8381A99BEEE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9-B2B6-460C-B1BA-F8381A99BEEE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B-B2B6-460C-B1BA-F8381A99BEEE}"/>
              </c:ext>
            </c:extLst>
          </c:dPt>
          <c:dPt>
            <c:idx val="6"/>
            <c:invertIfNegative val="0"/>
            <c:bubble3D val="0"/>
            <c:spPr>
              <a:solidFill>
                <a:srgbClr val="2E0000"/>
              </a:solidFill>
            </c:spPr>
            <c:extLst>
              <c:ext xmlns:c16="http://schemas.microsoft.com/office/drawing/2014/chart" uri="{C3380CC4-5D6E-409C-BE32-E72D297353CC}">
                <c16:uniqueId val="{0000000D-B2B6-460C-B1BA-F8381A99BEEE}"/>
              </c:ext>
            </c:extLst>
          </c:dPt>
          <c:dPt>
            <c:idx val="7"/>
            <c:invertIfNegative val="0"/>
            <c:bubble3D val="0"/>
            <c:spPr>
              <a:gradFill>
                <a:gsLst>
                  <a:gs pos="17000">
                    <a:srgbClr val="320000"/>
                  </a:gs>
                  <a:gs pos="54000">
                    <a:srgbClr val="00B050"/>
                  </a:gs>
                  <a:gs pos="83000">
                    <a:srgbClr val="FF0000"/>
                  </a:gs>
                </a:gsLst>
                <a:lin ang="0" scaled="0"/>
              </a:gradFill>
            </c:spPr>
            <c:extLst>
              <c:ext xmlns:c16="http://schemas.microsoft.com/office/drawing/2014/chart" uri="{C3380CC4-5D6E-409C-BE32-E72D297353CC}">
                <c16:uniqueId val="{0000000F-B2B6-460C-B1BA-F8381A99BEEE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1-B2B6-460C-B1BA-F8381A99BEEE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3-B2B6-460C-B1BA-F8381A99BEEE}"/>
              </c:ext>
            </c:extLst>
          </c:dPt>
          <c:dPt>
            <c:idx val="10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5-B2B6-460C-B1BA-F8381A99BEEE}"/>
              </c:ext>
            </c:extLst>
          </c:dPt>
          <c:dPt>
            <c:idx val="11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7-B2B6-460C-B1BA-F8381A99BEEE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9-B2B6-460C-B1BA-F8381A99BEEE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B-B2B6-460C-B1BA-F8381A99BEEE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D-B2B6-460C-B1BA-F8381A99BE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Hoja1!$A$2:$A$6</c:f>
              <c:strCache>
                <c:ptCount val="5"/>
                <c:pt idx="0">
                  <c:v>Santiago Taboada</c:v>
                </c:pt>
                <c:pt idx="1">
                  <c:v>Santiago Taboada</c:v>
                </c:pt>
                <c:pt idx="2">
                  <c:v>Santiago Taboada</c:v>
                </c:pt>
                <c:pt idx="3">
                  <c:v>Santiago Taboada </c:v>
                </c:pt>
                <c:pt idx="4">
                  <c:v>Clara Brugada</c:v>
                </c:pt>
              </c:strCache>
            </c:strRef>
          </c:cat>
          <c:val>
            <c:numRef>
              <c:f>Hoja1!$B$2:$B$14</c:f>
              <c:numCache>
                <c:formatCode>###0</c:formatCode>
                <c:ptCount val="13"/>
                <c:pt idx="0">
                  <c:v>21</c:v>
                </c:pt>
                <c:pt idx="1">
                  <c:v>8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3</c:v>
                </c:pt>
                <c:pt idx="6">
                  <c:v>38</c:v>
                </c:pt>
                <c:pt idx="7">
                  <c:v>1</c:v>
                </c:pt>
                <c:pt idx="8">
                  <c:v>5</c:v>
                </c:pt>
                <c:pt idx="9">
                  <c:v>0</c:v>
                </c:pt>
                <c:pt idx="10">
                  <c:v>7</c:v>
                </c:pt>
                <c:pt idx="11">
                  <c:v>7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B2B6-460C-B1BA-F8381A99BE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gapDepth val="188"/>
        <c:shape val="cylinder"/>
        <c:axId val="70437120"/>
        <c:axId val="70438912"/>
        <c:axId val="0"/>
      </c:bar3DChart>
      <c:catAx>
        <c:axId val="70437120"/>
        <c:scaling>
          <c:orientation val="maxMin"/>
        </c:scaling>
        <c:delete val="1"/>
        <c:axPos val="l"/>
        <c:numFmt formatCode="General" sourceLinked="0"/>
        <c:majorTickMark val="cross"/>
        <c:minorTickMark val="none"/>
        <c:tickLblPos val="nextTo"/>
        <c:crossAx val="70438912"/>
        <c:crosses val="autoZero"/>
        <c:auto val="1"/>
        <c:lblAlgn val="ctr"/>
        <c:lblOffset val="100"/>
        <c:noMultiLvlLbl val="0"/>
      </c:catAx>
      <c:valAx>
        <c:axId val="70438912"/>
        <c:scaling>
          <c:orientation val="minMax"/>
          <c:max val="100"/>
          <c:min val="0"/>
        </c:scaling>
        <c:delete val="1"/>
        <c:axPos val="t"/>
        <c:numFmt formatCode="###0" sourceLinked="1"/>
        <c:majorTickMark val="out"/>
        <c:minorTickMark val="none"/>
        <c:tickLblPos val="nextTo"/>
        <c:crossAx val="70437120"/>
        <c:crosses val="autoZero"/>
        <c:crossBetween val="between"/>
      </c:valAx>
    </c:plotArea>
    <c:plotVisOnly val="1"/>
    <c:dispBlanksAs val="gap"/>
    <c:showDLblsOverMax val="0"/>
  </c:chart>
  <c:spPr>
    <a:ln>
      <a:gradFill>
        <a:gsLst>
          <a:gs pos="20000">
            <a:schemeClr val="accent1">
              <a:lumMod val="5000"/>
              <a:lumOff val="95000"/>
            </a:schemeClr>
          </a:gs>
          <a:gs pos="52000">
            <a:schemeClr val="accent1">
              <a:lumMod val="45000"/>
              <a:lumOff val="55000"/>
            </a:schemeClr>
          </a:gs>
          <a:gs pos="84000">
            <a:schemeClr val="accent1">
              <a:lumMod val="30000"/>
              <a:lumOff val="70000"/>
            </a:schemeClr>
          </a:gs>
        </a:gsLst>
        <a:lin ang="5400000" scaled="1"/>
      </a:gradFill>
    </a:ln>
  </c:spPr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1"/>
    <c:view3D>
      <c:rotX val="5"/>
      <c:rotY val="0"/>
      <c:rAngAx val="1"/>
    </c:view3D>
    <c:floor>
      <c:thickness val="0"/>
    </c:floor>
    <c:sideWall>
      <c:thickness val="0"/>
      <c:spPr>
        <a:noFill/>
        <a:ln>
          <a:solidFill>
            <a:schemeClr val="bg1">
              <a:lumMod val="65000"/>
            </a:schemeClr>
          </a:solidFill>
        </a:ln>
        <a:scene3d>
          <a:camera prst="orthographicFront"/>
          <a:lightRig rig="threePt" dir="t"/>
        </a:scene3d>
        <a:sp3d prstMaterial="matte"/>
      </c:spPr>
    </c:sideWall>
    <c:backWall>
      <c:thickness val="0"/>
      <c:spPr>
        <a:noFill/>
        <a:ln>
          <a:solidFill>
            <a:schemeClr val="bg1">
              <a:lumMod val="65000"/>
            </a:schemeClr>
          </a:solidFill>
        </a:ln>
        <a:scene3d>
          <a:camera prst="orthographicFront"/>
          <a:lightRig rig="threePt" dir="t"/>
        </a:scene3d>
        <a:sp3d prstMaterial="matte"/>
      </c:spPr>
    </c:backWall>
    <c:plotArea>
      <c:layout>
        <c:manualLayout>
          <c:layoutTarget val="inner"/>
          <c:xMode val="edge"/>
          <c:yMode val="edge"/>
          <c:x val="0.26395973210449575"/>
          <c:y val="1.84681590979375E-2"/>
          <c:w val="0.56224935184192903"/>
          <c:h val="0.96355919252332178"/>
        </c:manualLayout>
      </c:layout>
      <c:bar3DChart>
        <c:barDir val="bar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Clara Brugada</c:v>
                </c:pt>
              </c:strCache>
            </c:strRef>
          </c:tx>
          <c:spPr>
            <a:solidFill>
              <a:srgbClr val="32000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solidFill>
                      <a:schemeClr val="bg1"/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Hoja1!$A$2:$A$11</c:f>
              <c:strCache>
                <c:ptCount val="10"/>
                <c:pt idx="0">
                  <c:v>es el más honesto u honesta</c:v>
                </c:pt>
                <c:pt idx="1">
                  <c:v>conoce más los problemas de la Ciudad de México</c:v>
                </c:pt>
                <c:pt idx="2">
                  <c:v>busca ser jefe o jefa de gobierno para beneficio personal</c:v>
                </c:pt>
                <c:pt idx="3">
                  <c:v>es corrupto o corrupta</c:v>
                </c:pt>
                <c:pt idx="4">
                  <c:v>es más trabajador o trabajadora</c:v>
                </c:pt>
                <c:pt idx="5">
                  <c:v>es más cercano o cercana a la gente</c:v>
                </c:pt>
                <c:pt idx="6">
                  <c:v>tiene más experiencia</c:v>
                </c:pt>
                <c:pt idx="7">
                  <c:v>representa un cambio</c:v>
                </c:pt>
                <c:pt idx="8">
                  <c:v>tiene el apoyo de los empresarios</c:v>
                </c:pt>
                <c:pt idx="9">
                  <c:v>es un luchador o luchadora social</c:v>
                </c:pt>
              </c:strCache>
            </c:strRef>
          </c:cat>
          <c:val>
            <c:numRef>
              <c:f>Hoja1!$B$2:$B$11</c:f>
              <c:numCache>
                <c:formatCode>General</c:formatCode>
                <c:ptCount val="10"/>
                <c:pt idx="0">
                  <c:v>46</c:v>
                </c:pt>
                <c:pt idx="1">
                  <c:v>49</c:v>
                </c:pt>
                <c:pt idx="2">
                  <c:v>27</c:v>
                </c:pt>
                <c:pt idx="3">
                  <c:v>17</c:v>
                </c:pt>
                <c:pt idx="4">
                  <c:v>49</c:v>
                </c:pt>
                <c:pt idx="5">
                  <c:v>56</c:v>
                </c:pt>
                <c:pt idx="6">
                  <c:v>47</c:v>
                </c:pt>
                <c:pt idx="7">
                  <c:v>45</c:v>
                </c:pt>
                <c:pt idx="8">
                  <c:v>22</c:v>
                </c:pt>
                <c:pt idx="9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A4-4743-B39A-9124DE5A1258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Salomón Chertorivski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Hoja1!$A$2:$A$11</c:f>
              <c:strCache>
                <c:ptCount val="10"/>
                <c:pt idx="0">
                  <c:v>es el más honesto u honesta</c:v>
                </c:pt>
                <c:pt idx="1">
                  <c:v>conoce más los problemas de la Ciudad de México</c:v>
                </c:pt>
                <c:pt idx="2">
                  <c:v>busca ser jefe o jefa de gobierno para beneficio personal</c:v>
                </c:pt>
                <c:pt idx="3">
                  <c:v>es corrupto o corrupta</c:v>
                </c:pt>
                <c:pt idx="4">
                  <c:v>es más trabajador o trabajadora</c:v>
                </c:pt>
                <c:pt idx="5">
                  <c:v>es más cercano o cercana a la gente</c:v>
                </c:pt>
                <c:pt idx="6">
                  <c:v>tiene más experiencia</c:v>
                </c:pt>
                <c:pt idx="7">
                  <c:v>representa un cambio</c:v>
                </c:pt>
                <c:pt idx="8">
                  <c:v>tiene el apoyo de los empresarios</c:v>
                </c:pt>
                <c:pt idx="9">
                  <c:v>es un luchador o luchadora social</c:v>
                </c:pt>
              </c:strCache>
            </c:strRef>
          </c:cat>
          <c:val>
            <c:numRef>
              <c:f>Hoja1!$C$2:$C$11</c:f>
              <c:numCache>
                <c:formatCode>General</c:formatCode>
                <c:ptCount val="10"/>
                <c:pt idx="0">
                  <c:v>5</c:v>
                </c:pt>
                <c:pt idx="1">
                  <c:v>5</c:v>
                </c:pt>
                <c:pt idx="2">
                  <c:v>13</c:v>
                </c:pt>
                <c:pt idx="3">
                  <c:v>13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6</c:v>
                </c:pt>
                <c:pt idx="8">
                  <c:v>12</c:v>
                </c:pt>
                <c:pt idx="9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A4-4743-B39A-9124DE5A1258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Santiago Taboada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Hoja1!$A$2:$A$11</c:f>
              <c:strCache>
                <c:ptCount val="10"/>
                <c:pt idx="0">
                  <c:v>es el más honesto u honesta</c:v>
                </c:pt>
                <c:pt idx="1">
                  <c:v>conoce más los problemas de la Ciudad de México</c:v>
                </c:pt>
                <c:pt idx="2">
                  <c:v>busca ser jefe o jefa de gobierno para beneficio personal</c:v>
                </c:pt>
                <c:pt idx="3">
                  <c:v>es corrupto o corrupta</c:v>
                </c:pt>
                <c:pt idx="4">
                  <c:v>es más trabajador o trabajadora</c:v>
                </c:pt>
                <c:pt idx="5">
                  <c:v>es más cercano o cercana a la gente</c:v>
                </c:pt>
                <c:pt idx="6">
                  <c:v>tiene más experiencia</c:v>
                </c:pt>
                <c:pt idx="7">
                  <c:v>representa un cambio</c:v>
                </c:pt>
                <c:pt idx="8">
                  <c:v>tiene el apoyo de los empresarios</c:v>
                </c:pt>
                <c:pt idx="9">
                  <c:v>es un luchador o luchadora social</c:v>
                </c:pt>
              </c:strCache>
            </c:strRef>
          </c:cat>
          <c:val>
            <c:numRef>
              <c:f>Hoja1!$D$2:$D$11</c:f>
              <c:numCache>
                <c:formatCode>General</c:formatCode>
                <c:ptCount val="10"/>
                <c:pt idx="0">
                  <c:v>20</c:v>
                </c:pt>
                <c:pt idx="1">
                  <c:v>20</c:v>
                </c:pt>
                <c:pt idx="2">
                  <c:v>21</c:v>
                </c:pt>
                <c:pt idx="3">
                  <c:v>22</c:v>
                </c:pt>
                <c:pt idx="4">
                  <c:v>19</c:v>
                </c:pt>
                <c:pt idx="5">
                  <c:v>16</c:v>
                </c:pt>
                <c:pt idx="6">
                  <c:v>21</c:v>
                </c:pt>
                <c:pt idx="7">
                  <c:v>20</c:v>
                </c:pt>
                <c:pt idx="8">
                  <c:v>30</c:v>
                </c:pt>
                <c:pt idx="9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A4-4743-B39A-9124DE5A1258}"/>
            </c:ext>
          </c:extLst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Todos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chemeClr val="lt1">
                  <a:shade val="95000"/>
                  <a:satMod val="105000"/>
                </a:schemeClr>
              </a:solidFill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Hoja1!$A$2:$A$11</c:f>
              <c:strCache>
                <c:ptCount val="10"/>
                <c:pt idx="0">
                  <c:v>es el más honesto u honesta</c:v>
                </c:pt>
                <c:pt idx="1">
                  <c:v>conoce más los problemas de la Ciudad de México</c:v>
                </c:pt>
                <c:pt idx="2">
                  <c:v>busca ser jefe o jefa de gobierno para beneficio personal</c:v>
                </c:pt>
                <c:pt idx="3">
                  <c:v>es corrupto o corrupta</c:v>
                </c:pt>
                <c:pt idx="4">
                  <c:v>es más trabajador o trabajadora</c:v>
                </c:pt>
                <c:pt idx="5">
                  <c:v>es más cercano o cercana a la gente</c:v>
                </c:pt>
                <c:pt idx="6">
                  <c:v>tiene más experiencia</c:v>
                </c:pt>
                <c:pt idx="7">
                  <c:v>representa un cambio</c:v>
                </c:pt>
                <c:pt idx="8">
                  <c:v>tiene el apoyo de los empresarios</c:v>
                </c:pt>
                <c:pt idx="9">
                  <c:v>es un luchador o luchadora social</c:v>
                </c:pt>
              </c:strCache>
            </c:strRef>
          </c:cat>
          <c:val>
            <c:numRef>
              <c:f>Hoja1!$E$2:$E$11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16</c:v>
                </c:pt>
                <c:pt idx="3">
                  <c:v>20</c:v>
                </c:pt>
                <c:pt idx="4">
                  <c:v>4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7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90-4EC6-B636-D5563F81750C}"/>
            </c:ext>
          </c:extLst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Ninguno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Hoja1!$A$2:$A$11</c:f>
              <c:strCache>
                <c:ptCount val="10"/>
                <c:pt idx="0">
                  <c:v>es el más honesto u honesta</c:v>
                </c:pt>
                <c:pt idx="1">
                  <c:v>conoce más los problemas de la Ciudad de México</c:v>
                </c:pt>
                <c:pt idx="2">
                  <c:v>busca ser jefe o jefa de gobierno para beneficio personal</c:v>
                </c:pt>
                <c:pt idx="3">
                  <c:v>es corrupto o corrupta</c:v>
                </c:pt>
                <c:pt idx="4">
                  <c:v>es más trabajador o trabajadora</c:v>
                </c:pt>
                <c:pt idx="5">
                  <c:v>es más cercano o cercana a la gente</c:v>
                </c:pt>
                <c:pt idx="6">
                  <c:v>tiene más experiencia</c:v>
                </c:pt>
                <c:pt idx="7">
                  <c:v>representa un cambio</c:v>
                </c:pt>
                <c:pt idx="8">
                  <c:v>tiene el apoyo de los empresarios</c:v>
                </c:pt>
                <c:pt idx="9">
                  <c:v>es un luchador o luchadora social</c:v>
                </c:pt>
              </c:strCache>
            </c:strRef>
          </c:cat>
          <c:val>
            <c:numRef>
              <c:f>Hoja1!$F$2:$F$11</c:f>
              <c:numCache>
                <c:formatCode>General</c:formatCode>
                <c:ptCount val="10"/>
                <c:pt idx="0">
                  <c:v>15</c:v>
                </c:pt>
                <c:pt idx="1">
                  <c:v>9</c:v>
                </c:pt>
                <c:pt idx="2">
                  <c:v>4</c:v>
                </c:pt>
                <c:pt idx="3">
                  <c:v>4</c:v>
                </c:pt>
                <c:pt idx="4">
                  <c:v>8</c:v>
                </c:pt>
                <c:pt idx="5">
                  <c:v>9</c:v>
                </c:pt>
                <c:pt idx="6">
                  <c:v>5</c:v>
                </c:pt>
                <c:pt idx="7">
                  <c:v>13</c:v>
                </c:pt>
                <c:pt idx="8">
                  <c:v>2</c:v>
                </c:pt>
                <c:pt idx="9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90-4EC6-B636-D5563F81750C}"/>
            </c:ext>
          </c:extLst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No sabe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Hoja1!$A$2:$A$11</c:f>
              <c:strCache>
                <c:ptCount val="10"/>
                <c:pt idx="0">
                  <c:v>es el más honesto u honesta</c:v>
                </c:pt>
                <c:pt idx="1">
                  <c:v>conoce más los problemas de la Ciudad de México</c:v>
                </c:pt>
                <c:pt idx="2">
                  <c:v>busca ser jefe o jefa de gobierno para beneficio personal</c:v>
                </c:pt>
                <c:pt idx="3">
                  <c:v>es corrupto o corrupta</c:v>
                </c:pt>
                <c:pt idx="4">
                  <c:v>es más trabajador o trabajadora</c:v>
                </c:pt>
                <c:pt idx="5">
                  <c:v>es más cercano o cercana a la gente</c:v>
                </c:pt>
                <c:pt idx="6">
                  <c:v>tiene más experiencia</c:v>
                </c:pt>
                <c:pt idx="7">
                  <c:v>representa un cambio</c:v>
                </c:pt>
                <c:pt idx="8">
                  <c:v>tiene el apoyo de los empresarios</c:v>
                </c:pt>
                <c:pt idx="9">
                  <c:v>es un luchador o luchadora social</c:v>
                </c:pt>
              </c:strCache>
            </c:strRef>
          </c:cat>
          <c:val>
            <c:numRef>
              <c:f>Hoja1!$G$2:$G$11</c:f>
              <c:numCache>
                <c:formatCode>General</c:formatCode>
                <c:ptCount val="10"/>
                <c:pt idx="0">
                  <c:v>12</c:v>
                </c:pt>
                <c:pt idx="1">
                  <c:v>13</c:v>
                </c:pt>
                <c:pt idx="2">
                  <c:v>17</c:v>
                </c:pt>
                <c:pt idx="3">
                  <c:v>22</c:v>
                </c:pt>
                <c:pt idx="4">
                  <c:v>14</c:v>
                </c:pt>
                <c:pt idx="5">
                  <c:v>12</c:v>
                </c:pt>
                <c:pt idx="6">
                  <c:v>17</c:v>
                </c:pt>
                <c:pt idx="7">
                  <c:v>12</c:v>
                </c:pt>
                <c:pt idx="8">
                  <c:v>25</c:v>
                </c:pt>
                <c:pt idx="9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90-4EC6-B636-D5563F81750C}"/>
            </c:ext>
          </c:extLst>
        </c:ser>
        <c:ser>
          <c:idx val="6"/>
          <c:order val="6"/>
          <c:tx>
            <c:strRef>
              <c:f>Hoja1!$H$1</c:f>
              <c:strCache>
                <c:ptCount val="1"/>
                <c:pt idx="0">
                  <c:v>No contesta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 w="9525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Hoja1!$A$2:$A$11</c:f>
              <c:strCache>
                <c:ptCount val="10"/>
                <c:pt idx="0">
                  <c:v>es el más honesto u honesta</c:v>
                </c:pt>
                <c:pt idx="1">
                  <c:v>conoce más los problemas de la Ciudad de México</c:v>
                </c:pt>
                <c:pt idx="2">
                  <c:v>busca ser jefe o jefa de gobierno para beneficio personal</c:v>
                </c:pt>
                <c:pt idx="3">
                  <c:v>es corrupto o corrupta</c:v>
                </c:pt>
                <c:pt idx="4">
                  <c:v>es más trabajador o trabajadora</c:v>
                </c:pt>
                <c:pt idx="5">
                  <c:v>es más cercano o cercana a la gente</c:v>
                </c:pt>
                <c:pt idx="6">
                  <c:v>tiene más experiencia</c:v>
                </c:pt>
                <c:pt idx="7">
                  <c:v>representa un cambio</c:v>
                </c:pt>
                <c:pt idx="8">
                  <c:v>tiene el apoyo de los empresarios</c:v>
                </c:pt>
                <c:pt idx="9">
                  <c:v>es un luchador o luchadora social</c:v>
                </c:pt>
              </c:strCache>
            </c:strRef>
          </c:cat>
          <c:val>
            <c:numRef>
              <c:f>Hoja1!$H$2:$H$11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FD-408B-8BBA-6BB3846D64E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"/>
        <c:gapDepth val="66"/>
        <c:shape val="cylinder"/>
        <c:axId val="82584704"/>
        <c:axId val="82586240"/>
        <c:axId val="0"/>
      </c:bar3DChart>
      <c:catAx>
        <c:axId val="82584704"/>
        <c:scaling>
          <c:orientation val="maxMin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low"/>
        <c:spPr>
          <a:ln>
            <a:solidFill>
              <a:schemeClr val="tx2">
                <a:lumMod val="20000"/>
                <a:lumOff val="80000"/>
              </a:schemeClr>
            </a:solidFill>
          </a:ln>
        </c:spPr>
        <c:txPr>
          <a:bodyPr/>
          <a:lstStyle/>
          <a:p>
            <a:pPr>
              <a:defRPr sz="1100" b="0">
                <a:solidFill>
                  <a:schemeClr val="tx2">
                    <a:lumMod val="50000"/>
                  </a:schemeClr>
                </a:solidFill>
                <a:effectLst/>
              </a:defRPr>
            </a:pPr>
            <a:endParaRPr lang="es-MX"/>
          </a:p>
        </c:txPr>
        <c:crossAx val="82586240"/>
        <c:crosses val="autoZero"/>
        <c:auto val="1"/>
        <c:lblAlgn val="ctr"/>
        <c:lblOffset val="100"/>
        <c:noMultiLvlLbl val="0"/>
      </c:catAx>
      <c:valAx>
        <c:axId val="82586240"/>
        <c:scaling>
          <c:orientation val="minMax"/>
          <c:max val="1"/>
          <c:min val="0"/>
        </c:scaling>
        <c:delete val="0"/>
        <c:axPos val="t"/>
        <c:numFmt formatCode="0%" sourceLinked="1"/>
        <c:majorTickMark val="out"/>
        <c:minorTickMark val="none"/>
        <c:tickLblPos val="nextTo"/>
        <c:spPr>
          <a:ln>
            <a:solidFill>
              <a:schemeClr val="tx2">
                <a:lumMod val="20000"/>
                <a:lumOff val="80000"/>
              </a:schemeClr>
            </a:solidFill>
          </a:ln>
        </c:spPr>
        <c:txPr>
          <a:bodyPr/>
          <a:lstStyle/>
          <a:p>
            <a:pPr>
              <a:defRPr sz="300">
                <a:solidFill>
                  <a:schemeClr val="bg1"/>
                </a:solidFill>
              </a:defRPr>
            </a:pPr>
            <a:endParaRPr lang="es-MX"/>
          </a:p>
        </c:txPr>
        <c:crossAx val="825847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3470657678455662"/>
          <c:y val="3.7932777116905715E-2"/>
          <c:w val="0.16529345805235013"/>
          <c:h val="0.93838306559702567"/>
        </c:manualLayout>
      </c:layout>
      <c:overlay val="0"/>
      <c:spPr>
        <a:solidFill>
          <a:schemeClr val="bg1">
            <a:lumMod val="85000"/>
          </a:schemeClr>
        </a:solidFill>
      </c:spPr>
      <c:txPr>
        <a:bodyPr/>
        <a:lstStyle/>
        <a:p>
          <a:pPr>
            <a:defRPr sz="1100">
              <a:solidFill>
                <a:schemeClr val="tx2">
                  <a:lumMod val="50000"/>
                </a:schemeClr>
              </a:solidFill>
            </a:defRPr>
          </a:pPr>
          <a:endParaRPr lang="es-MX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200">
          <a:solidFill>
            <a:schemeClr val="tx2">
              <a:lumMod val="50000"/>
            </a:schemeClr>
          </a:solidFill>
        </a:defRPr>
      </a:pPr>
      <a:endParaRPr lang="es-MX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6BD27-01BD-43E4-87A8-501F406C788A}" type="datetimeFigureOut">
              <a:rPr lang="es-MX" smtClean="0"/>
              <a:t>03/03/2024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C1F3B-E0C3-4D4C-B303-4137C69EB49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28126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C1F3B-E0C3-4D4C-B303-4137C69EB494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6903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C1F3B-E0C3-4D4C-B303-4137C69EB494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1202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0935E-FA16-D5EF-32C0-F3A59B7D3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>
            <a:extLst>
              <a:ext uri="{FF2B5EF4-FFF2-40B4-BE49-F238E27FC236}">
                <a16:creationId xmlns:a16="http://schemas.microsoft.com/office/drawing/2014/main" id="{095B15BF-A1A9-7691-1CAE-EE0A29BC35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>
            <a:extLst>
              <a:ext uri="{FF2B5EF4-FFF2-40B4-BE49-F238E27FC236}">
                <a16:creationId xmlns:a16="http://schemas.microsoft.com/office/drawing/2014/main" id="{3F051B1C-F9D4-E59D-9548-10F0F81D89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>
            <a:extLst>
              <a:ext uri="{FF2B5EF4-FFF2-40B4-BE49-F238E27FC236}">
                <a16:creationId xmlns:a16="http://schemas.microsoft.com/office/drawing/2014/main" id="{9E12BCDB-140C-73F2-8015-ACA07CDDE4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C1F3B-E0C3-4D4C-B303-4137C69EB494}" type="slidenum">
              <a:rPr lang="es-MX" smtClean="0"/>
              <a:t>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1429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AA14F-01A1-28F0-0BD8-3101D66C5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>
            <a:extLst>
              <a:ext uri="{FF2B5EF4-FFF2-40B4-BE49-F238E27FC236}">
                <a16:creationId xmlns:a16="http://schemas.microsoft.com/office/drawing/2014/main" id="{506CB3D6-72A2-C390-4BEC-17177D2DA3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>
            <a:extLst>
              <a:ext uri="{FF2B5EF4-FFF2-40B4-BE49-F238E27FC236}">
                <a16:creationId xmlns:a16="http://schemas.microsoft.com/office/drawing/2014/main" id="{D7E17246-5263-30C7-2AAF-CF61B39E54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>
            <a:extLst>
              <a:ext uri="{FF2B5EF4-FFF2-40B4-BE49-F238E27FC236}">
                <a16:creationId xmlns:a16="http://schemas.microsoft.com/office/drawing/2014/main" id="{7A00D7C2-4D56-D10C-58A3-4219B263F6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C1F3B-E0C3-4D4C-B303-4137C69EB494}" type="slidenum">
              <a:rPr lang="es-MX" smtClean="0"/>
              <a:t>5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05644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8DB72-2727-CF08-16E9-AACEB5EF4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>
            <a:extLst>
              <a:ext uri="{FF2B5EF4-FFF2-40B4-BE49-F238E27FC236}">
                <a16:creationId xmlns:a16="http://schemas.microsoft.com/office/drawing/2014/main" id="{D76850E9-B9E1-351D-BFD3-3F0BEC01B6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>
            <a:extLst>
              <a:ext uri="{FF2B5EF4-FFF2-40B4-BE49-F238E27FC236}">
                <a16:creationId xmlns:a16="http://schemas.microsoft.com/office/drawing/2014/main" id="{074E8F14-8C82-360B-324B-A3C902C55A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>
            <a:extLst>
              <a:ext uri="{FF2B5EF4-FFF2-40B4-BE49-F238E27FC236}">
                <a16:creationId xmlns:a16="http://schemas.microsoft.com/office/drawing/2014/main" id="{450C32A9-8AC4-CE46-FB98-2AEA938DA9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C1F3B-E0C3-4D4C-B303-4137C69EB494}" type="slidenum">
              <a:rPr lang="es-MX" smtClean="0"/>
              <a:t>6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61170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C1F3B-E0C3-4D4C-B303-4137C69EB494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61973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C1F3B-E0C3-4D4C-B303-4137C69EB494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751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99" t="10947" r="16457" b="1694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2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206" t="50000"/>
          <a:stretch/>
        </p:blipFill>
        <p:spPr bwMode="auto">
          <a:xfrm>
            <a:off x="6372200" y="44624"/>
            <a:ext cx="2592288" cy="109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 hasCustomPrompt="1"/>
          </p:nvPr>
        </p:nvSpPr>
        <p:spPr>
          <a:xfrm>
            <a:off x="395536" y="634043"/>
            <a:ext cx="8424936" cy="1323439"/>
          </a:xfr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algn="l">
              <a:defRPr lang="es-MX" sz="4000" b="0" dirty="0">
                <a:solidFill>
                  <a:schemeClr val="tx2">
                    <a:lumMod val="50000"/>
                  </a:schemeClr>
                </a:solidFill>
                <a:effectLst/>
              </a:defRPr>
            </a:lvl1pPr>
          </a:lstStyle>
          <a:p>
            <a:pPr marL="0" lvl="0" indent="0" algn="l">
              <a:buFontTx/>
            </a:pPr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 hasCustomPrompt="1"/>
          </p:nvPr>
        </p:nvSpPr>
        <p:spPr>
          <a:xfrm>
            <a:off x="395536" y="1767881"/>
            <a:ext cx="8424936" cy="4401205"/>
          </a:xfrm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marL="0" indent="0">
              <a:buNone/>
              <a:defRPr lang="es-MX" sz="7000" b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marL="0" lvl="0">
              <a:spcBef>
                <a:spcPct val="0"/>
              </a:spcBef>
            </a:pPr>
            <a:r>
              <a:rPr lang="es-ES" dirty="0"/>
              <a:t>HAGA CLIC PARA MODIFICAR EL ESTILO DE SUBTÍTULO DEL PATRÓN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51920" y="6187370"/>
            <a:ext cx="5184576" cy="553998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>
            <a:spAutoFit/>
          </a:bodyPr>
          <a:lstStyle>
            <a:lvl1pPr>
              <a:defRPr lang="es-MX" sz="3000" b="0" smtClean="0">
                <a:solidFill>
                  <a:schemeClr val="tx2">
                    <a:lumMod val="50000"/>
                  </a:schemeClr>
                </a:solidFill>
                <a:effectLst/>
              </a:defRPr>
            </a:lvl1pPr>
          </a:lstStyle>
          <a:p>
            <a:pPr algn="r">
              <a:spcBef>
                <a:spcPct val="20000"/>
              </a:spcBef>
            </a:pPr>
            <a:r>
              <a:rPr lang="es-MX"/>
              <a:t>FECHA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5907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algn="r">
              <a:defRPr lang="es-MX" b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marL="0" lvl="0" algn="r"/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692696"/>
            <a:ext cx="8352928" cy="369332"/>
          </a:xfr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marL="285750" indent="-285750" algn="ctr">
              <a:buFont typeface="Arial" pitchFamily="34" charset="0"/>
              <a:buNone/>
              <a:defRPr lang="es-ES" smtClean="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lang="es-ES" smtClean="0"/>
            </a:lvl2pPr>
            <a:lvl3pPr>
              <a:defRPr lang="es-ES" smtClean="0"/>
            </a:lvl3pPr>
            <a:lvl4pPr>
              <a:defRPr lang="es-ES" smtClean="0"/>
            </a:lvl4pPr>
            <a:lvl5pPr>
              <a:defRPr lang="es-MX"/>
            </a:lvl5pPr>
          </a:lstStyle>
          <a:p>
            <a:pPr marL="0" lvl="0" indent="0" algn="ctr"/>
            <a:r>
              <a:rPr lang="es-ES" dirty="0"/>
              <a:t>Haga clic para modificar el estilo de texto del patrón</a:t>
            </a: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>
              <a:defRPr lang="es-MX" smtClean="0"/>
            </a:lvl1pPr>
          </a:lstStyle>
          <a:p>
            <a:pPr algn="ctr"/>
            <a:fld id="{64C516AA-FB82-406E-92B4-29137CAFC627}" type="slidenum">
              <a:rPr lang="es-MX" smtClean="0"/>
              <a:pPr algn="ctr"/>
              <a:t>‹Nº›</a:t>
            </a:fld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3"/>
          </p:nvPr>
        </p:nvSpPr>
        <p:spPr>
          <a:xfrm>
            <a:off x="1" y="0"/>
            <a:ext cx="539552" cy="6858000"/>
          </a:xfrm>
        </p:spPr>
        <p:txBody>
          <a:bodyPr vert="vert270" anchor="ctr"/>
          <a:lstStyle>
            <a:lvl1pPr algn="ctr">
              <a:defRPr sz="18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66523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251520" y="474346"/>
            <a:ext cx="8640960" cy="2862322"/>
          </a:xfrm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>
              <a:defRPr lang="es-MX" sz="60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marL="0" lvl="0" algn="r"/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>
              <a:defRPr lang="es-MX" smtClean="0"/>
            </a:lvl1pPr>
          </a:lstStyle>
          <a:p>
            <a:pPr algn="ctr"/>
            <a:fld id="{64C516AA-FB82-406E-92B4-29137CAFC627}" type="slidenum">
              <a:rPr lang="es-MX" smtClean="0"/>
              <a:pPr algn="ctr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6780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algn="r">
              <a:defRPr lang="es-MX"/>
            </a:lvl1pPr>
          </a:lstStyle>
          <a:p>
            <a:pPr marL="0" lvl="0" algn="r"/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683404"/>
            <a:ext cx="8352928" cy="369332"/>
          </a:xfr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marL="285750" indent="-285750" algn="ctr">
              <a:buFont typeface="Arial" pitchFamily="34" charset="0"/>
              <a:buNone/>
              <a:defRPr lang="es-ES" smtClean="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lang="es-ES" smtClean="0"/>
            </a:lvl2pPr>
            <a:lvl3pPr>
              <a:defRPr lang="es-ES" smtClean="0"/>
            </a:lvl3pPr>
            <a:lvl4pPr>
              <a:defRPr lang="es-ES" smtClean="0"/>
            </a:lvl4pPr>
            <a:lvl5pPr>
              <a:defRPr lang="es-MX"/>
            </a:lvl5pPr>
          </a:lstStyle>
          <a:p>
            <a:pPr marL="0" lvl="0" indent="0" algn="ctr"/>
            <a:r>
              <a:rPr lang="es-ES" dirty="0"/>
              <a:t>Haga clic para modificar el estilo de texto del patrón</a:t>
            </a: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>
              <a:defRPr lang="es-MX" smtClean="0"/>
            </a:lvl1pPr>
          </a:lstStyle>
          <a:p>
            <a:pPr algn="ctr"/>
            <a:fld id="{64C516AA-FB82-406E-92B4-29137CAFC627}" type="slidenum">
              <a:rPr lang="es-MX" smtClean="0"/>
              <a:pPr algn="ctr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8141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4572000" y="0"/>
            <a:ext cx="4572000" cy="285626"/>
          </a:xfrm>
        </p:spPr>
        <p:txBody>
          <a:bodyPr/>
          <a:lstStyle/>
          <a:p>
            <a:r>
              <a:rPr lang="es-ES" dirty="0"/>
              <a:t>HAGA CLIC PARA MODIFICAR EL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040559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48464" y="6669360"/>
            <a:ext cx="395536" cy="188640"/>
          </a:xfrm>
        </p:spPr>
        <p:txBody>
          <a:bodyPr/>
          <a:lstStyle/>
          <a:p>
            <a:fld id="{2D165FC4-CDDB-43A2-8F57-8561B0B24D4E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14"/>
          </p:nvPr>
        </p:nvSpPr>
        <p:spPr>
          <a:xfrm>
            <a:off x="1116013" y="6669088"/>
            <a:ext cx="7056437" cy="188912"/>
          </a:xfrm>
        </p:spPr>
        <p:txBody>
          <a:bodyPr>
            <a:noAutofit/>
          </a:bodyPr>
          <a:lstStyle>
            <a:lvl1pPr algn="l">
              <a:defRPr sz="1200" b="1">
                <a:solidFill>
                  <a:srgbClr val="00487E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116895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4572000" y="0"/>
            <a:ext cx="4572000" cy="285626"/>
          </a:xfrm>
        </p:spPr>
        <p:txBody>
          <a:bodyPr/>
          <a:lstStyle/>
          <a:p>
            <a:r>
              <a:rPr lang="es-ES" dirty="0"/>
              <a:t>HAGA CLIC PARA MODIFICAR EL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040559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48464" y="6669360"/>
            <a:ext cx="395536" cy="188640"/>
          </a:xfrm>
        </p:spPr>
        <p:txBody>
          <a:bodyPr/>
          <a:lstStyle/>
          <a:p>
            <a:fld id="{2D165FC4-CDDB-43A2-8F57-8561B0B24D4E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14"/>
          </p:nvPr>
        </p:nvSpPr>
        <p:spPr>
          <a:xfrm>
            <a:off x="1116013" y="6669088"/>
            <a:ext cx="7056437" cy="188912"/>
          </a:xfrm>
        </p:spPr>
        <p:txBody>
          <a:bodyPr>
            <a:noAutofit/>
          </a:bodyPr>
          <a:lstStyle>
            <a:lvl1pPr algn="l">
              <a:defRPr sz="1200" b="1">
                <a:solidFill>
                  <a:srgbClr val="00487E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11689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454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1 Título"/>
          <p:cNvSpPr>
            <a:spLocks noGrp="1"/>
          </p:cNvSpPr>
          <p:nvPr>
            <p:ph type="title" hasCustomPrompt="1"/>
          </p:nvPr>
        </p:nvSpPr>
        <p:spPr>
          <a:xfrm>
            <a:off x="251520" y="474346"/>
            <a:ext cx="8640960" cy="2862322"/>
          </a:xfrm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algn="r">
              <a:defRPr lang="es-MX" sz="60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marL="0" lvl="0" algn="r"/>
            <a:r>
              <a:rPr lang="es-ES" dirty="0"/>
              <a:t>HAGA CLIC PARA MODIFICAR EL ESTILO DE TÍTULO DEL PATRÓN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76003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580A9-ED26-40C9-9E1C-CC895491A5A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7467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83568" y="116632"/>
            <a:ext cx="8352928" cy="276999"/>
          </a:xfrm>
          <a:prstGeom prst="rect">
            <a:avLst/>
          </a:prstGeom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>
            <a:spAutoFit/>
          </a:bodyPr>
          <a:lstStyle/>
          <a:p>
            <a:pPr marL="0" lvl="0" algn="r"/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3568" y="692696"/>
            <a:ext cx="8352928" cy="338554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>
            <a:spAutoFit/>
          </a:bodyPr>
          <a:lstStyle/>
          <a:p>
            <a:pPr marL="0" lvl="0" indent="0" algn="ctr"/>
            <a:r>
              <a:rPr lang="es-ES" dirty="0"/>
              <a:t>Haga clic para modificar el estilo de texto del patrón</a:t>
            </a: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04448" y="6381328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s-MX" sz="700"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algn="ctr"/>
            <a:fld id="{64C516AA-FB82-406E-92B4-29137CAFC627}" type="slidenum">
              <a:rPr lang="es-MX" smtClean="0"/>
              <a:pPr algn="ctr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38915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6" r:id="rId5"/>
    <p:sldLayoutId id="2147483657" r:id="rId6"/>
    <p:sldLayoutId id="2147483658" r:id="rId7"/>
    <p:sldLayoutId id="2147483659" r:id="rId8"/>
  </p:sldLayoutIdLst>
  <p:hf hdr="0" ftr="0" dt="0"/>
  <p:txStyles>
    <p:titleStyle>
      <a:lvl1pPr algn="r" defTabSz="914400" rtl="0" eaLnBrk="1" latinLnBrk="0" hangingPunct="1">
        <a:spcBef>
          <a:spcPct val="0"/>
        </a:spcBef>
        <a:buNone/>
        <a:defRPr lang="es-MX" sz="1200" b="0" kern="1200" smtClean="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lang="es-ES" sz="1600" b="0" kern="1200" smtClean="0">
          <a:solidFill>
            <a:schemeClr val="tx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es-ES" sz="1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es-ES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es-ES" sz="18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es-MX" sz="18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chart" Target="../charts/chart8.xml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5832648" cy="707886"/>
          </a:xfrm>
        </p:spPr>
        <p:txBody>
          <a:bodyPr/>
          <a:lstStyle/>
          <a:p>
            <a:pPr algn="l"/>
            <a:r>
              <a:rPr lang="es-MX" dirty="0"/>
              <a:t>ENCUESTA EN VIVIENDA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48946" y="1983901"/>
            <a:ext cx="8713925" cy="3631763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s-MX" sz="11500" dirty="0"/>
              <a:t>CIUDAD DE MÉXICO</a:t>
            </a:r>
          </a:p>
        </p:txBody>
      </p:sp>
      <p:sp>
        <p:nvSpPr>
          <p:cNvPr id="5" name="3 Marcador de fecha"/>
          <p:cNvSpPr txBox="1">
            <a:spLocks/>
          </p:cNvSpPr>
          <p:nvPr/>
        </p:nvSpPr>
        <p:spPr>
          <a:xfrm>
            <a:off x="3851920" y="6093296"/>
            <a:ext cx="5184576" cy="553998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es-MX"/>
            </a:defPPr>
            <a:lvl1pPr marL="0" algn="l" defTabSz="914400" rtl="0" eaLnBrk="1" latinLnBrk="0" hangingPunct="1">
              <a:defRPr lang="es-MX" sz="3000" b="0" kern="1200" smtClean="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ct val="20000"/>
              </a:spcBef>
            </a:pPr>
            <a:r>
              <a:rPr lang="es-MX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FEBRERO 2024</a:t>
            </a:r>
          </a:p>
        </p:txBody>
      </p:sp>
    </p:spTree>
    <p:extLst>
      <p:ext uri="{BB962C8B-B14F-4D97-AF65-F5344CB8AC3E}">
        <p14:creationId xmlns:p14="http://schemas.microsoft.com/office/powerpoint/2010/main" val="2289070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/>
              <a:t>NOTA METODOLÓGICA</a:t>
            </a:r>
          </a:p>
        </p:txBody>
      </p:sp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755576" y="476674"/>
          <a:ext cx="3888432" cy="59046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3522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Tipo de estudio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40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Encuesta en vivienda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Objetivo de investigación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Medición de preferencias electorales y posicionamiento de candidatos(a) a jefe(a) de gobierno de la Ciudad de México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Fecha de levantamiento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Del 23 </a:t>
                      </a:r>
                      <a:r>
                        <a:rPr lang="es-MX" sz="1050" b="1" i="0" u="none" strike="noStrike" baseline="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al 26 de febrero de 2024</a:t>
                      </a:r>
                      <a:endParaRPr lang="es-MX" sz="1050" b="1" i="0" u="none" strike="noStrike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Población objetivo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itchFamily="34" charset="0"/>
                        </a:rPr>
                        <a:t>Personas de 18 años en adelante con credencial de elector vigente residentes de la Ciudad de México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Marco </a:t>
                      </a:r>
                      <a:r>
                        <a:rPr lang="es-MX" sz="1050" b="1" i="0" u="none" strike="noStrike" dirty="0" err="1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muestral</a:t>
                      </a:r>
                      <a:endParaRPr lang="es-MX" sz="1050" b="1" i="0" u="none" strike="noStrike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Conjunto de secciones electorales reportadas por el INE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Método de selección de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las secciones electorales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Sistemático aleatorio con probabilidad </a:t>
                      </a:r>
                    </a:p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de selección proporcional a su tamaño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Método de selección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de viviendas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Sistemático con arranque </a:t>
                      </a:r>
                    </a:p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aleatorio simple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1 Título"/>
          <p:cNvSpPr txBox="1">
            <a:spLocks/>
          </p:cNvSpPr>
          <p:nvPr/>
        </p:nvSpPr>
        <p:spPr>
          <a:xfrm>
            <a:off x="537084" y="6525344"/>
            <a:ext cx="8606916" cy="253916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es-MX"/>
            </a:defPPr>
            <a:lvl1pPr algn="ctr">
              <a:defRPr sz="8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s-MX" sz="1000" b="1" dirty="0"/>
              <a:t>Los resultados presentados sólo tienen validez para expresar la opinión de la población estudiada en la fecha específica del levantamiento de datos.</a:t>
            </a:r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5004048" y="918041"/>
          <a:ext cx="3888432" cy="2688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20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kern="1200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Método de selección de unidades de observación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Aleatoria simple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20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Método de recolección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de datos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Encuesta cara a cara en vivienda utilizando dispositivo móvil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2075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050" b="1" i="0" u="none" strike="noStrike" kern="1200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Método de estimación </a:t>
                      </a:r>
                    </a:p>
                    <a:p>
                      <a:pPr algn="l" rtl="0" fontAlgn="b"/>
                      <a:r>
                        <a:rPr lang="es-MX" sz="1050" b="1" i="0" u="none" strike="noStrike" kern="1200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de los resultados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000" b="0" i="0" u="none" strike="noStrike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Los resultados presentados 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es-MX" sz="1000" b="0" i="0" u="none" strike="noStrike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no son frecuencias simples, 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es-MX" sz="1000" b="0" i="0" u="none" strike="noStrike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sino estimaciones basadas en la utilización de factores de expansión.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2075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Método</a:t>
                      </a:r>
                      <a:r>
                        <a:rPr lang="es-MX" sz="1050" b="1" i="0" u="none" strike="noStrike" kern="1200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de edición</a:t>
                      </a:r>
                      <a:endParaRPr lang="es-MX" sz="1050" b="1" i="0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000" b="0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Validación en Excel y 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es-MX" sz="1000" b="0" i="0" u="none" strike="noStrike" kern="12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clean</a:t>
                      </a:r>
                      <a:r>
                        <a:rPr lang="es-MX" sz="1000" b="0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up en SPSS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5004048" y="3894373"/>
          <a:ext cx="3888432" cy="14788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859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Representatividad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Número 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de encuestas</a:t>
                      </a:r>
                    </a:p>
                  </a:txBody>
                  <a:tcPr marL="95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Error teórico </a:t>
                      </a:r>
                      <a:r>
                        <a:rPr lang="es-MX" sz="1050" b="1" i="0" u="none" strike="noStrike" kern="1200" dirty="0" err="1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muestral</a:t>
                      </a:r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 fontAlgn="b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asociado al 95% </a:t>
                      </a:r>
                    </a:p>
                    <a:p>
                      <a:pPr algn="ctr" fontAlgn="b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de confianza estadística</a:t>
                      </a:r>
                    </a:p>
                  </a:txBody>
                  <a:tcPr marL="95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0244"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Ciudad de México</a:t>
                      </a:r>
                      <a:endParaRPr lang="es-MX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600" b="1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1,000</a:t>
                      </a:r>
                    </a:p>
                  </a:txBody>
                  <a:tcPr marL="95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600" b="1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(+/-) 3.1 %</a:t>
                      </a:r>
                    </a:p>
                  </a:txBody>
                  <a:tcPr marL="95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748464" y="6520259"/>
            <a:ext cx="432048" cy="365125"/>
          </a:xfrm>
        </p:spPr>
        <p:txBody>
          <a:bodyPr/>
          <a:lstStyle/>
          <a:p>
            <a:pPr algn="ctr"/>
            <a:fld id="{E95580A9-ED26-40C9-9E1C-CC895491A5A4}" type="slidenum">
              <a:rPr lang="es-MX" smtClean="0"/>
              <a:pPr algn="ctr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24607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106179"/>
            <a:ext cx="8352928" cy="276999"/>
          </a:xfrm>
        </p:spPr>
        <p:txBody>
          <a:bodyPr/>
          <a:lstStyle/>
          <a:p>
            <a:r>
              <a:rPr lang="es-MX" dirty="0"/>
              <a:t>CONOCIMIENTO Y OPINIÓN DE </a:t>
            </a:r>
            <a:r>
              <a:rPr lang="es-MX" b="1" dirty="0"/>
              <a:t>CANDIDATOS(A)</a:t>
            </a:r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911051" y="1295048"/>
          <a:ext cx="7920880" cy="379013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70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0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70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70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70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70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8444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0" i="0" u="none" strike="noStrike" dirty="0">
                          <a:solidFill>
                            <a:srgbClr val="10253F"/>
                          </a:solidFill>
                          <a:effectLst/>
                          <a:latin typeface="Calibri"/>
                        </a:rPr>
                        <a:t>(…)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Sí ha oído hablar de…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Muy Buena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Buena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Opinión </a:t>
                      </a:r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POSITIVA</a:t>
                      </a:r>
                      <a:r>
                        <a:rPr lang="es-MX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s-MX" sz="7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(suma de muy buena y buena)</a:t>
                      </a:r>
                      <a:endParaRPr lang="es-MX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Mala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1E0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9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Muy mala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Opinión </a:t>
                      </a:r>
                      <a:r>
                        <a:rPr lang="es-MX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NEGATIVA</a:t>
                      </a:r>
                      <a:r>
                        <a:rPr lang="es-MX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s-MX" sz="7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(suma de mala y muy mala)</a:t>
                      </a:r>
                      <a:endParaRPr lang="es-MX" sz="9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Opinión  EFECTIVA*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1896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400" b="0" i="0" u="none" strike="noStrike">
                          <a:solidFill>
                            <a:srgbClr val="10253F"/>
                          </a:solidFill>
                          <a:effectLst/>
                          <a:latin typeface="Calibri" panose="020F0502020204030204" pitchFamily="34" charset="0"/>
                        </a:rPr>
                        <a:t>Clara Brugada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18%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20%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E46C0A"/>
                          </a:solidFill>
                          <a:effectLst/>
                          <a:latin typeface="Calibri" panose="020F0502020204030204" pitchFamily="34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1896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400" b="0" i="0" u="none" strike="noStrike">
                          <a:solidFill>
                            <a:srgbClr val="10253F"/>
                          </a:solidFill>
                          <a:effectLst/>
                          <a:latin typeface="Calibri" panose="020F0502020204030204" pitchFamily="34" charset="0"/>
                        </a:rPr>
                        <a:t>Santiago Taboada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32%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E46C0A"/>
                          </a:solidFill>
                          <a:effectLst/>
                          <a:latin typeface="Calibri" panose="020F0502020204030204" pitchFamily="34" charset="0"/>
                        </a:rPr>
                        <a:t>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84941963"/>
                  </a:ext>
                </a:extLst>
              </a:tr>
              <a:tr h="1001896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400" b="0" i="0" u="none" strike="noStrike">
                          <a:solidFill>
                            <a:srgbClr val="10253F"/>
                          </a:solidFill>
                          <a:effectLst/>
                          <a:latin typeface="Calibri" panose="020F0502020204030204" pitchFamily="34" charset="0"/>
                        </a:rPr>
                        <a:t>Salomón Chertorivski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49%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26%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0B304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 dirty="0">
                          <a:solidFill>
                            <a:srgbClr val="E46C0A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5" name="14 Grupo"/>
          <p:cNvGrpSpPr/>
          <p:nvPr/>
        </p:nvGrpSpPr>
        <p:grpSpPr>
          <a:xfrm>
            <a:off x="911051" y="830967"/>
            <a:ext cx="7920880" cy="464081"/>
            <a:chOff x="899592" y="948695"/>
            <a:chExt cx="7920880" cy="464081"/>
          </a:xfrm>
        </p:grpSpPr>
        <p:sp>
          <p:nvSpPr>
            <p:cNvPr id="5" name="2 Marcador de texto"/>
            <p:cNvSpPr txBox="1">
              <a:spLocks/>
            </p:cNvSpPr>
            <p:nvPr/>
          </p:nvSpPr>
          <p:spPr>
            <a:xfrm>
              <a:off x="899592" y="996117"/>
              <a:ext cx="2630150" cy="338554"/>
            </a:xfrm>
            <a:prstGeom prst="rect">
              <a:avLst/>
            </a:prstGeom>
            <a:noFill/>
            <a:ln w="38100">
              <a:noFill/>
            </a:ln>
            <a:effectLst>
              <a:outerShdw dist="38100" sx="1000" sy="1000" algn="ctr" rotWithShape="0">
                <a:schemeClr val="bg1">
                  <a:lumMod val="65000"/>
                </a:schemeClr>
              </a:outerShdw>
            </a:effectLst>
          </p:spPr>
          <p:txBody>
            <a:bodyPr wrap="square" rtlCol="0" anchor="ctr">
              <a:spAutoFit/>
            </a:bodyPr>
            <a:lstStyle>
              <a:defPPr>
                <a:defRPr lang="es-MX"/>
              </a:defPPr>
              <a:lvl1pPr marL="285750" indent="-285750" algn="ctr">
                <a:spcBef>
                  <a:spcPct val="20000"/>
                </a:spcBef>
                <a:buFont typeface="Arial" pitchFamily="34" charset="0"/>
                <a:buNone/>
                <a:defRPr b="0">
                  <a:solidFill>
                    <a:schemeClr val="tx2">
                      <a:lumMod val="75000"/>
                    </a:schemeClr>
                  </a:solidFill>
                  <a:effectLst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es-ES" sz="1600" dirty="0">
                  <a:solidFill>
                    <a:schemeClr val="tx2">
                      <a:lumMod val="50000"/>
                    </a:schemeClr>
                  </a:solidFill>
                </a:rPr>
                <a:t>¿Ha oído hablar o no de…?</a:t>
              </a:r>
              <a:endParaRPr lang="es-MX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" name="2 Marcador de texto"/>
            <p:cNvSpPr txBox="1">
              <a:spLocks/>
            </p:cNvSpPr>
            <p:nvPr/>
          </p:nvSpPr>
          <p:spPr>
            <a:xfrm>
              <a:off x="3563888" y="996117"/>
              <a:ext cx="5256584" cy="338554"/>
            </a:xfrm>
            <a:prstGeom prst="rect">
              <a:avLst/>
            </a:prstGeom>
            <a:noFill/>
            <a:ln w="38100">
              <a:noFill/>
            </a:ln>
            <a:effectLst>
              <a:outerShdw dist="38100" sx="1000" sy="1000" algn="ctr" rotWithShape="0">
                <a:schemeClr val="bg1">
                  <a:lumMod val="65000"/>
                </a:schemeClr>
              </a:outerShdw>
            </a:effectLst>
          </p:spPr>
          <p:txBody>
            <a:bodyPr wrap="square" rtlCol="0" anchor="ctr">
              <a:spAutoFit/>
            </a:bodyPr>
            <a:lstStyle>
              <a:lvl1pPr marL="285750" indent="-285750" algn="ctr">
                <a:spcBef>
                  <a:spcPct val="20000"/>
                </a:spcBef>
                <a:buFont typeface="Arial" pitchFamily="34" charset="0"/>
                <a:buNone/>
                <a:defRPr lang="es-ES" b="0" smtClean="0">
                  <a:solidFill>
                    <a:schemeClr val="tx2">
                      <a:lumMod val="75000"/>
                    </a:schemeClr>
                  </a:solidFill>
                  <a:effectLst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lang="es-ES" smtClean="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lang="es-ES" smtClean="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lang="es-ES" smtClean="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lang="es-MX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es-MX" sz="1600" dirty="0">
                  <a:solidFill>
                    <a:schemeClr val="tx2">
                      <a:lumMod val="50000"/>
                    </a:schemeClr>
                  </a:solidFill>
                </a:rPr>
                <a:t>¿Y cuál es su opinión sobre </a:t>
              </a:r>
              <a:r>
                <a:rPr lang="es-ES" sz="1600" dirty="0">
                  <a:solidFill>
                    <a:schemeClr val="tx2">
                      <a:lumMod val="50000"/>
                    </a:schemeClr>
                  </a:solidFill>
                </a:rPr>
                <a:t>(…)</a:t>
              </a:r>
              <a:r>
                <a:rPr lang="es-MX" sz="1600" dirty="0">
                  <a:solidFill>
                    <a:schemeClr val="tx2">
                      <a:lumMod val="50000"/>
                    </a:schemeClr>
                  </a:solidFill>
                </a:rPr>
                <a:t>?</a:t>
              </a:r>
            </a:p>
          </p:txBody>
        </p:sp>
        <p:grpSp>
          <p:nvGrpSpPr>
            <p:cNvPr id="14" name="13 Grupo"/>
            <p:cNvGrpSpPr/>
            <p:nvPr/>
          </p:nvGrpSpPr>
          <p:grpSpPr>
            <a:xfrm>
              <a:off x="899592" y="948695"/>
              <a:ext cx="7920880" cy="464081"/>
              <a:chOff x="899592" y="908720"/>
              <a:chExt cx="7920880" cy="464081"/>
            </a:xfrm>
          </p:grpSpPr>
          <p:cxnSp>
            <p:nvCxnSpPr>
              <p:cNvPr id="8" name="7 Conector recto"/>
              <p:cNvCxnSpPr/>
              <p:nvPr/>
            </p:nvCxnSpPr>
            <p:spPr>
              <a:xfrm>
                <a:off x="899592" y="908720"/>
                <a:ext cx="7920880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10 Conector recto"/>
              <p:cNvCxnSpPr/>
              <p:nvPr/>
            </p:nvCxnSpPr>
            <p:spPr>
              <a:xfrm>
                <a:off x="3594038" y="908720"/>
                <a:ext cx="0" cy="464081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15 Rectángulo"/>
          <p:cNvSpPr/>
          <p:nvPr/>
        </p:nvSpPr>
        <p:spPr>
          <a:xfrm>
            <a:off x="4283968" y="6062890"/>
            <a:ext cx="4176464" cy="21544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s-ES_tradnl" sz="800" dirty="0">
                <a:solidFill>
                  <a:schemeClr val="tx2">
                    <a:lumMod val="50000"/>
                  </a:schemeClr>
                </a:solidFill>
              </a:rPr>
              <a:t>*La opinión EFECTIVA resulta de restarle a la opinión POSITIVA (+) la opinión NEGATIVA (-).</a:t>
            </a:r>
          </a:p>
        </p:txBody>
      </p:sp>
      <p:sp>
        <p:nvSpPr>
          <p:cNvPr id="13" name="2 Marcador de número de diapositiva"/>
          <p:cNvSpPr>
            <a:spLocks noGrp="1"/>
          </p:cNvSpPr>
          <p:nvPr>
            <p:ph type="sldNum" sz="quarter" idx="4294967295"/>
          </p:nvPr>
        </p:nvSpPr>
        <p:spPr>
          <a:xfrm>
            <a:off x="8748464" y="6520259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algn="ctr"/>
            <a:fld id="{64C516AA-FB82-406E-92B4-29137CAFC627}" type="slidenum">
              <a:rPr lang="es-MX" smtClean="0"/>
              <a:pPr algn="ctr"/>
              <a:t>2</a:t>
            </a:fld>
            <a:endParaRPr lang="es-MX" dirty="0"/>
          </a:p>
        </p:txBody>
      </p:sp>
      <p:sp>
        <p:nvSpPr>
          <p:cNvPr id="3" name="16 Rectángulo">
            <a:extLst>
              <a:ext uri="{FF2B5EF4-FFF2-40B4-BE49-F238E27FC236}">
                <a16:creationId xmlns:a16="http://schemas.microsoft.com/office/drawing/2014/main" id="{017062DF-377E-275C-CBD6-81CB2243BA50}"/>
              </a:ext>
            </a:extLst>
          </p:cNvPr>
          <p:cNvSpPr/>
          <p:nvPr/>
        </p:nvSpPr>
        <p:spPr>
          <a:xfrm>
            <a:off x="911051" y="6059076"/>
            <a:ext cx="3240359" cy="21544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es-ES_tradnl" sz="800" dirty="0">
                <a:solidFill>
                  <a:schemeClr val="tx2">
                    <a:lumMod val="50000"/>
                  </a:schemeClr>
                </a:solidFill>
              </a:rPr>
              <a:t>Suma 100%  agregando “no sabe” y “no contesta”.</a:t>
            </a:r>
          </a:p>
        </p:txBody>
      </p:sp>
      <p:sp>
        <p:nvSpPr>
          <p:cNvPr id="7" name="12 Marcador de texto">
            <a:extLst>
              <a:ext uri="{FF2B5EF4-FFF2-40B4-BE49-F238E27FC236}">
                <a16:creationId xmlns:a16="http://schemas.microsoft.com/office/drawing/2014/main" id="{9F261DC2-F5A6-705F-1DB2-A37B3D199E23}"/>
              </a:ext>
            </a:extLst>
          </p:cNvPr>
          <p:cNvSpPr txBox="1">
            <a:spLocks/>
          </p:cNvSpPr>
          <p:nvPr/>
        </p:nvSpPr>
        <p:spPr>
          <a:xfrm>
            <a:off x="76146" y="0"/>
            <a:ext cx="369332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946525" algn="l"/>
                <a:tab pos="4210050" algn="l"/>
                <a:tab pos="4486275" algn="l"/>
              </a:tabLst>
            </a:pPr>
            <a:r>
              <a:rPr lang="es-MX" sz="1200" dirty="0"/>
              <a:t>Parametría; </a:t>
            </a:r>
            <a:r>
              <a:rPr lang="es-MX" sz="1200" b="1" dirty="0"/>
              <a:t>ENCUESTA EN VIVIENDA </a:t>
            </a:r>
            <a:r>
              <a:rPr lang="es-MX" sz="1200" dirty="0"/>
              <a:t>/1000 casos / Error (+/-) 3.1 % / Del 23 al 26 de febrero  de 2024</a:t>
            </a:r>
          </a:p>
        </p:txBody>
      </p:sp>
    </p:spTree>
    <p:extLst>
      <p:ext uri="{BB962C8B-B14F-4D97-AF65-F5344CB8AC3E}">
        <p14:creationId xmlns:p14="http://schemas.microsoft.com/office/powerpoint/2010/main" val="1951004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106179"/>
            <a:ext cx="8352928" cy="276999"/>
          </a:xfrm>
        </p:spPr>
        <p:txBody>
          <a:bodyPr/>
          <a:lstStyle/>
          <a:p>
            <a:r>
              <a:rPr lang="es-MX" dirty="0"/>
              <a:t>CONOCIMIENTO Y OPINIÓN DE </a:t>
            </a:r>
            <a:r>
              <a:rPr lang="es-MX" b="1" dirty="0"/>
              <a:t>CANDIDATOS(A)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539552" y="6597932"/>
            <a:ext cx="3960440" cy="21544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es-ES_tradnl" sz="800" dirty="0">
                <a:solidFill>
                  <a:schemeClr val="tx2">
                    <a:lumMod val="50000"/>
                  </a:schemeClr>
                </a:solidFill>
              </a:rPr>
              <a:t>*La opinión EFECTIVA resulta de restarle a la opinión POSITIVA (+) la opinión NEGATIVA (-).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48464" y="6520259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marL="0" algn="l" defTabSz="914400" rtl="0" eaLnBrk="1" latinLnBrk="0" hangingPunct="1">
              <a:defRPr lang="es-MX" sz="700" kern="120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4C516AA-FB82-406E-92B4-29137CAFC627}" type="slidenum">
              <a:rPr lang="es-MX" smtClean="0"/>
              <a:pPr algn="ctr"/>
              <a:t>3</a:t>
            </a:fld>
            <a:endParaRPr lang="es-MX" dirty="0"/>
          </a:p>
        </p:txBody>
      </p:sp>
      <p:graphicFrame>
        <p:nvGraphicFramePr>
          <p:cNvPr id="6" name="11 Gráfico">
            <a:extLst>
              <a:ext uri="{FF2B5EF4-FFF2-40B4-BE49-F238E27FC236}">
                <a16:creationId xmlns:a16="http://schemas.microsoft.com/office/drawing/2014/main" id="{99F6EA93-8720-505C-22D2-2C6BB8D0A3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8274435"/>
              </p:ext>
            </p:extLst>
          </p:nvPr>
        </p:nvGraphicFramePr>
        <p:xfrm>
          <a:off x="611560" y="548680"/>
          <a:ext cx="8352928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CuadroTexto 23">
            <a:extLst>
              <a:ext uri="{FF2B5EF4-FFF2-40B4-BE49-F238E27FC236}">
                <a16:creationId xmlns:a16="http://schemas.microsoft.com/office/drawing/2014/main" id="{1A1560E2-47B9-E2DB-1F49-D27A05923866}"/>
              </a:ext>
            </a:extLst>
          </p:cNvPr>
          <p:cNvSpPr txBox="1"/>
          <p:nvPr/>
        </p:nvSpPr>
        <p:spPr>
          <a:xfrm>
            <a:off x="7097791" y="1124744"/>
            <a:ext cx="150665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000" dirty="0"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Times New Roman" panose="02020603050405020304" pitchFamily="18" charset="0"/>
              </a:rPr>
              <a:t>Clara Brugada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2300747-0AFC-1F42-EEFF-CD843FE5B3C0}"/>
              </a:ext>
            </a:extLst>
          </p:cNvPr>
          <p:cNvSpPr txBox="1"/>
          <p:nvPr/>
        </p:nvSpPr>
        <p:spPr>
          <a:xfrm>
            <a:off x="5508104" y="2852936"/>
            <a:ext cx="13841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000" b="0" i="0" u="none" strike="noStrike" dirty="0">
                <a:solidFill>
                  <a:srgbClr val="10253F"/>
                </a:solidFill>
                <a:effectLst/>
                <a:latin typeface="Calibri" panose="020F0502020204030204" pitchFamily="34" charset="0"/>
              </a:rPr>
              <a:t>Santiago Taboada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3DAA88F-7647-7784-3A04-D6DFCA92412B}"/>
              </a:ext>
            </a:extLst>
          </p:cNvPr>
          <p:cNvSpPr txBox="1"/>
          <p:nvPr/>
        </p:nvSpPr>
        <p:spPr>
          <a:xfrm>
            <a:off x="4167971" y="4077072"/>
            <a:ext cx="13841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000" dirty="0"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Times New Roman" panose="02020603050405020304" pitchFamily="18" charset="0"/>
              </a:rPr>
              <a:t>Salomón Chertorivski</a:t>
            </a:r>
          </a:p>
        </p:txBody>
      </p:sp>
      <p:sp>
        <p:nvSpPr>
          <p:cNvPr id="4" name="12 Marcador de texto">
            <a:extLst>
              <a:ext uri="{FF2B5EF4-FFF2-40B4-BE49-F238E27FC236}">
                <a16:creationId xmlns:a16="http://schemas.microsoft.com/office/drawing/2014/main" id="{7D47FCB0-8F70-C1C7-EA2A-A143D0100789}"/>
              </a:ext>
            </a:extLst>
          </p:cNvPr>
          <p:cNvSpPr txBox="1">
            <a:spLocks/>
          </p:cNvSpPr>
          <p:nvPr/>
        </p:nvSpPr>
        <p:spPr>
          <a:xfrm>
            <a:off x="76146" y="0"/>
            <a:ext cx="369332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946525" algn="l"/>
                <a:tab pos="4210050" algn="l"/>
                <a:tab pos="4486275" algn="l"/>
              </a:tabLst>
            </a:pPr>
            <a:r>
              <a:rPr lang="es-MX" sz="1200" dirty="0"/>
              <a:t>Parametría; </a:t>
            </a:r>
            <a:r>
              <a:rPr lang="es-MX" sz="1200" b="1" dirty="0"/>
              <a:t>ENCUESTA EN VIVIENDA </a:t>
            </a:r>
            <a:r>
              <a:rPr lang="es-MX" sz="1200" dirty="0"/>
              <a:t>/1000 casos / Error (+/-) 3.1 % / Del 23 al 26 de febrero  de 2024</a:t>
            </a:r>
          </a:p>
        </p:txBody>
      </p:sp>
    </p:spTree>
    <p:extLst>
      <p:ext uri="{BB962C8B-B14F-4D97-AF65-F5344CB8AC3E}">
        <p14:creationId xmlns:p14="http://schemas.microsoft.com/office/powerpoint/2010/main" val="1339843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AF996-F402-707C-9427-D549A2E81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Gráfico">
            <a:extLst>
              <a:ext uri="{FF2B5EF4-FFF2-40B4-BE49-F238E27FC236}">
                <a16:creationId xmlns:a16="http://schemas.microsoft.com/office/drawing/2014/main" id="{6CFBA436-E81B-7A3C-64A2-EA5724CDB38D}"/>
              </a:ext>
            </a:extLst>
          </p:cNvPr>
          <p:cNvGraphicFramePr/>
          <p:nvPr/>
        </p:nvGraphicFramePr>
        <p:xfrm>
          <a:off x="611560" y="476672"/>
          <a:ext cx="842493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25 Gráfico">
            <a:extLst>
              <a:ext uri="{FF2B5EF4-FFF2-40B4-BE49-F238E27FC236}">
                <a16:creationId xmlns:a16="http://schemas.microsoft.com/office/drawing/2014/main" id="{4195540B-9A1C-F93A-8B25-DA716D1FD899}"/>
              </a:ext>
            </a:extLst>
          </p:cNvPr>
          <p:cNvGraphicFramePr/>
          <p:nvPr/>
        </p:nvGraphicFramePr>
        <p:xfrm>
          <a:off x="611560" y="3501008"/>
          <a:ext cx="842493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4 Título">
            <a:extLst>
              <a:ext uri="{FF2B5EF4-FFF2-40B4-BE49-F238E27FC236}">
                <a16:creationId xmlns:a16="http://schemas.microsoft.com/office/drawing/2014/main" id="{938DF93E-7F8B-B5C8-DDCC-CECB297CA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116632"/>
            <a:ext cx="8352928" cy="504056"/>
          </a:xfrm>
        </p:spPr>
        <p:txBody>
          <a:bodyPr>
            <a:noAutofit/>
          </a:bodyPr>
          <a:lstStyle/>
          <a:p>
            <a:r>
              <a:rPr lang="es-MX" dirty="0"/>
              <a:t>CONOCIMIENTO Y OPINIÓN EFECTIVA* DE </a:t>
            </a:r>
            <a:r>
              <a:rPr lang="es-MX" b="1" dirty="0"/>
              <a:t>CLARA BRUGADA</a:t>
            </a:r>
            <a:br>
              <a:rPr lang="es-MX" b="1" dirty="0"/>
            </a:br>
            <a:r>
              <a:rPr lang="es-MX" sz="1100" b="1" dirty="0">
                <a:solidFill>
                  <a:srgbClr val="0066FF"/>
                </a:solidFill>
              </a:rPr>
              <a:t>TENDENCIA DE RESULTADOS</a:t>
            </a:r>
            <a:br>
              <a:rPr lang="es-MX" sz="1100" b="1" dirty="0">
                <a:solidFill>
                  <a:srgbClr val="0066FF"/>
                </a:solidFill>
              </a:rPr>
            </a:br>
            <a:endParaRPr lang="es-MX" sz="1100" b="1" dirty="0">
              <a:solidFill>
                <a:srgbClr val="0066FF"/>
              </a:solidFill>
            </a:endParaRPr>
          </a:p>
        </p:txBody>
      </p:sp>
      <p:sp>
        <p:nvSpPr>
          <p:cNvPr id="7" name="6 Rectángulo">
            <a:extLst>
              <a:ext uri="{FF2B5EF4-FFF2-40B4-BE49-F238E27FC236}">
                <a16:creationId xmlns:a16="http://schemas.microsoft.com/office/drawing/2014/main" id="{76BBD16F-A1D1-0542-DAB3-31AF21244099}"/>
              </a:ext>
            </a:extLst>
          </p:cNvPr>
          <p:cNvSpPr/>
          <p:nvPr/>
        </p:nvSpPr>
        <p:spPr>
          <a:xfrm>
            <a:off x="515938" y="6597352"/>
            <a:ext cx="3960440" cy="21544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es-ES_tradnl" sz="800" dirty="0">
                <a:solidFill>
                  <a:schemeClr val="tx2">
                    <a:lumMod val="50000"/>
                  </a:schemeClr>
                </a:solidFill>
              </a:rPr>
              <a:t>*La opinión EFECTIVA resulta de restarle a la opinión POSITIVA (+) la opinión NEGATIVA (-).</a:t>
            </a:r>
          </a:p>
        </p:txBody>
      </p:sp>
      <p:sp>
        <p:nvSpPr>
          <p:cNvPr id="8" name="12 Marcador de texto">
            <a:extLst>
              <a:ext uri="{FF2B5EF4-FFF2-40B4-BE49-F238E27FC236}">
                <a16:creationId xmlns:a16="http://schemas.microsoft.com/office/drawing/2014/main" id="{83298F5F-A8DB-7E9B-D252-82E4E8351659}"/>
              </a:ext>
            </a:extLst>
          </p:cNvPr>
          <p:cNvSpPr txBox="1">
            <a:spLocks/>
          </p:cNvSpPr>
          <p:nvPr/>
        </p:nvSpPr>
        <p:spPr>
          <a:xfrm>
            <a:off x="68452" y="0"/>
            <a:ext cx="384721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MX" sz="1300" dirty="0">
                <a:ln w="3175">
                  <a:noFill/>
                </a:ln>
              </a:rPr>
              <a:t>Parametría; </a:t>
            </a:r>
            <a:r>
              <a:rPr lang="es-MX" sz="1300" b="1" dirty="0">
                <a:ln w="3175">
                  <a:noFill/>
                </a:ln>
              </a:rPr>
              <a:t>ENCUESTA EN VIVIENDA</a:t>
            </a:r>
            <a:endParaRPr lang="es-MX" sz="1300" dirty="0">
              <a:ln w="3175">
                <a:noFill/>
              </a:ln>
            </a:endParaRPr>
          </a:p>
        </p:txBody>
      </p:sp>
      <p:sp>
        <p:nvSpPr>
          <p:cNvPr id="2" name="1 Marcador de número de diapositiva">
            <a:extLst>
              <a:ext uri="{FF2B5EF4-FFF2-40B4-BE49-F238E27FC236}">
                <a16:creationId xmlns:a16="http://schemas.microsoft.com/office/drawing/2014/main" id="{A700DBCA-81A6-CAEA-F4FA-B3F5D9B42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8464" y="6520259"/>
            <a:ext cx="432048" cy="365125"/>
          </a:xfrm>
        </p:spPr>
        <p:txBody>
          <a:bodyPr/>
          <a:lstStyle/>
          <a:p>
            <a:pPr algn="ctr"/>
            <a:fld id="{64C516AA-FB82-406E-92B4-29137CAFC627}" type="slidenum">
              <a:rPr lang="es-MX" smtClean="0"/>
              <a:pPr algn="ctr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82827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E7408-BBD4-E79F-C2FD-6F0DE90C5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Gráfico">
            <a:extLst>
              <a:ext uri="{FF2B5EF4-FFF2-40B4-BE49-F238E27FC236}">
                <a16:creationId xmlns:a16="http://schemas.microsoft.com/office/drawing/2014/main" id="{6DBDE6BD-7568-806B-5B97-A0385D57B620}"/>
              </a:ext>
            </a:extLst>
          </p:cNvPr>
          <p:cNvGraphicFramePr/>
          <p:nvPr/>
        </p:nvGraphicFramePr>
        <p:xfrm>
          <a:off x="611560" y="476672"/>
          <a:ext cx="842493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25 Gráfico">
            <a:extLst>
              <a:ext uri="{FF2B5EF4-FFF2-40B4-BE49-F238E27FC236}">
                <a16:creationId xmlns:a16="http://schemas.microsoft.com/office/drawing/2014/main" id="{CE3FBD83-F91D-3043-467C-54F23A2B47B1}"/>
              </a:ext>
            </a:extLst>
          </p:cNvPr>
          <p:cNvGraphicFramePr/>
          <p:nvPr/>
        </p:nvGraphicFramePr>
        <p:xfrm>
          <a:off x="611560" y="3501008"/>
          <a:ext cx="842493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4 Título">
            <a:extLst>
              <a:ext uri="{FF2B5EF4-FFF2-40B4-BE49-F238E27FC236}">
                <a16:creationId xmlns:a16="http://schemas.microsoft.com/office/drawing/2014/main" id="{F150A45E-D38F-2621-022E-2149F5632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620" y="80628"/>
            <a:ext cx="8352928" cy="504056"/>
          </a:xfrm>
        </p:spPr>
        <p:txBody>
          <a:bodyPr>
            <a:noAutofit/>
          </a:bodyPr>
          <a:lstStyle/>
          <a:p>
            <a:r>
              <a:rPr lang="es-MX" dirty="0"/>
              <a:t>CONOCIMIENTO Y OPINIÓN EFECTIVA* DE </a:t>
            </a:r>
            <a:r>
              <a:rPr lang="es-MX" b="1" dirty="0"/>
              <a:t>SALOMÓN CHERTORIVSKI</a:t>
            </a:r>
            <a:br>
              <a:rPr lang="es-MX" b="1" dirty="0"/>
            </a:br>
            <a:r>
              <a:rPr lang="es-MX" sz="1100" b="1" dirty="0">
                <a:solidFill>
                  <a:srgbClr val="0066FF"/>
                </a:solidFill>
              </a:rPr>
              <a:t>TENDENCIA DE RESULTADOS</a:t>
            </a:r>
            <a:br>
              <a:rPr lang="es-MX" sz="1100" b="1" dirty="0">
                <a:solidFill>
                  <a:srgbClr val="0066FF"/>
                </a:solidFill>
              </a:rPr>
            </a:br>
            <a:endParaRPr lang="es-MX" sz="1100" b="1" dirty="0">
              <a:solidFill>
                <a:srgbClr val="0066FF"/>
              </a:solidFill>
            </a:endParaRPr>
          </a:p>
        </p:txBody>
      </p:sp>
      <p:sp>
        <p:nvSpPr>
          <p:cNvPr id="7" name="6 Rectángulo">
            <a:extLst>
              <a:ext uri="{FF2B5EF4-FFF2-40B4-BE49-F238E27FC236}">
                <a16:creationId xmlns:a16="http://schemas.microsoft.com/office/drawing/2014/main" id="{005FD865-A79A-2154-C5DB-942CF292088A}"/>
              </a:ext>
            </a:extLst>
          </p:cNvPr>
          <p:cNvSpPr/>
          <p:nvPr/>
        </p:nvSpPr>
        <p:spPr>
          <a:xfrm>
            <a:off x="515938" y="6597352"/>
            <a:ext cx="3960440" cy="21544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es-ES_tradnl" sz="800" dirty="0">
                <a:solidFill>
                  <a:schemeClr val="tx2">
                    <a:lumMod val="50000"/>
                  </a:schemeClr>
                </a:solidFill>
              </a:rPr>
              <a:t>*La opinión EFECTIVA resulta de restarle a la opinión POSITIVA (+) la opinión NEGATIVA (-).</a:t>
            </a:r>
          </a:p>
        </p:txBody>
      </p:sp>
      <p:sp>
        <p:nvSpPr>
          <p:cNvPr id="8" name="12 Marcador de texto">
            <a:extLst>
              <a:ext uri="{FF2B5EF4-FFF2-40B4-BE49-F238E27FC236}">
                <a16:creationId xmlns:a16="http://schemas.microsoft.com/office/drawing/2014/main" id="{ECB4597E-9E31-2414-AE14-B7D5D191CEC4}"/>
              </a:ext>
            </a:extLst>
          </p:cNvPr>
          <p:cNvSpPr txBox="1">
            <a:spLocks/>
          </p:cNvSpPr>
          <p:nvPr/>
        </p:nvSpPr>
        <p:spPr>
          <a:xfrm>
            <a:off x="68452" y="0"/>
            <a:ext cx="384721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MX" sz="1300" dirty="0">
                <a:ln w="3175">
                  <a:noFill/>
                </a:ln>
              </a:rPr>
              <a:t>Parametría; </a:t>
            </a:r>
            <a:r>
              <a:rPr lang="es-MX" sz="1300" b="1" dirty="0">
                <a:ln w="3175">
                  <a:noFill/>
                </a:ln>
              </a:rPr>
              <a:t>ENCUESTA EN VIVIENDA</a:t>
            </a:r>
            <a:endParaRPr lang="es-MX" sz="1300" dirty="0">
              <a:ln w="3175">
                <a:noFill/>
              </a:ln>
            </a:endParaRPr>
          </a:p>
        </p:txBody>
      </p:sp>
      <p:sp>
        <p:nvSpPr>
          <p:cNvPr id="2" name="1 Marcador de número de diapositiva">
            <a:extLst>
              <a:ext uri="{FF2B5EF4-FFF2-40B4-BE49-F238E27FC236}">
                <a16:creationId xmlns:a16="http://schemas.microsoft.com/office/drawing/2014/main" id="{4355CB87-985E-417B-7898-83F58D256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8464" y="6520259"/>
            <a:ext cx="432048" cy="365125"/>
          </a:xfrm>
        </p:spPr>
        <p:txBody>
          <a:bodyPr/>
          <a:lstStyle/>
          <a:p>
            <a:pPr algn="ctr"/>
            <a:fld id="{64C516AA-FB82-406E-92B4-29137CAFC627}" type="slidenum">
              <a:rPr lang="es-MX" smtClean="0"/>
              <a:pPr algn="ctr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2246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BDF8E-7387-4202-CAFA-0AEF81B0D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Gráfico">
            <a:extLst>
              <a:ext uri="{FF2B5EF4-FFF2-40B4-BE49-F238E27FC236}">
                <a16:creationId xmlns:a16="http://schemas.microsoft.com/office/drawing/2014/main" id="{69AB2FB0-3331-3EB6-8DAA-7DEFB6E08281}"/>
              </a:ext>
            </a:extLst>
          </p:cNvPr>
          <p:cNvGraphicFramePr/>
          <p:nvPr/>
        </p:nvGraphicFramePr>
        <p:xfrm>
          <a:off x="611560" y="476672"/>
          <a:ext cx="842493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25 Gráfico">
            <a:extLst>
              <a:ext uri="{FF2B5EF4-FFF2-40B4-BE49-F238E27FC236}">
                <a16:creationId xmlns:a16="http://schemas.microsoft.com/office/drawing/2014/main" id="{93338F76-334D-FA22-54BC-6EBC0C1DB761}"/>
              </a:ext>
            </a:extLst>
          </p:cNvPr>
          <p:cNvGraphicFramePr/>
          <p:nvPr/>
        </p:nvGraphicFramePr>
        <p:xfrm>
          <a:off x="611560" y="3501008"/>
          <a:ext cx="842493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4 Título">
            <a:extLst>
              <a:ext uri="{FF2B5EF4-FFF2-40B4-BE49-F238E27FC236}">
                <a16:creationId xmlns:a16="http://schemas.microsoft.com/office/drawing/2014/main" id="{EA2F8EA6-760E-32BE-6F7C-2D1CBD8CD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620" y="80628"/>
            <a:ext cx="8352928" cy="504056"/>
          </a:xfrm>
        </p:spPr>
        <p:txBody>
          <a:bodyPr>
            <a:noAutofit/>
          </a:bodyPr>
          <a:lstStyle/>
          <a:p>
            <a:r>
              <a:rPr lang="es-MX" dirty="0"/>
              <a:t>CONOCIMIENTO Y OPINIÓN EFECTIVA* DE </a:t>
            </a:r>
            <a:r>
              <a:rPr lang="es-MX" b="1" dirty="0"/>
              <a:t>SANTIAGO TABOADA</a:t>
            </a:r>
            <a:br>
              <a:rPr lang="es-MX" b="1" dirty="0"/>
            </a:br>
            <a:r>
              <a:rPr lang="es-MX" sz="1100" b="1" dirty="0">
                <a:solidFill>
                  <a:srgbClr val="0066FF"/>
                </a:solidFill>
              </a:rPr>
              <a:t>TENDENCIA DE RESULTADOS</a:t>
            </a:r>
            <a:br>
              <a:rPr lang="es-MX" sz="1100" b="1" dirty="0">
                <a:solidFill>
                  <a:srgbClr val="0066FF"/>
                </a:solidFill>
              </a:rPr>
            </a:br>
            <a:endParaRPr lang="es-MX" sz="1100" b="1" dirty="0">
              <a:solidFill>
                <a:srgbClr val="0066FF"/>
              </a:solidFill>
            </a:endParaRPr>
          </a:p>
        </p:txBody>
      </p:sp>
      <p:sp>
        <p:nvSpPr>
          <p:cNvPr id="7" name="6 Rectángulo">
            <a:extLst>
              <a:ext uri="{FF2B5EF4-FFF2-40B4-BE49-F238E27FC236}">
                <a16:creationId xmlns:a16="http://schemas.microsoft.com/office/drawing/2014/main" id="{8768C3E0-5B94-4B2A-089A-80F674C7F1A8}"/>
              </a:ext>
            </a:extLst>
          </p:cNvPr>
          <p:cNvSpPr/>
          <p:nvPr/>
        </p:nvSpPr>
        <p:spPr>
          <a:xfrm>
            <a:off x="515938" y="6597352"/>
            <a:ext cx="3960440" cy="21544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es-ES_tradnl" sz="800" dirty="0">
                <a:solidFill>
                  <a:schemeClr val="tx2">
                    <a:lumMod val="50000"/>
                  </a:schemeClr>
                </a:solidFill>
              </a:rPr>
              <a:t>*La opinión EFECTIVA resulta de restarle a la opinión POSITIVA (+) la opinión NEGATIVA (-).</a:t>
            </a:r>
          </a:p>
        </p:txBody>
      </p:sp>
      <p:sp>
        <p:nvSpPr>
          <p:cNvPr id="8" name="12 Marcador de texto">
            <a:extLst>
              <a:ext uri="{FF2B5EF4-FFF2-40B4-BE49-F238E27FC236}">
                <a16:creationId xmlns:a16="http://schemas.microsoft.com/office/drawing/2014/main" id="{E6FBEEB7-5190-FF50-468B-64A80A315918}"/>
              </a:ext>
            </a:extLst>
          </p:cNvPr>
          <p:cNvSpPr txBox="1">
            <a:spLocks/>
          </p:cNvSpPr>
          <p:nvPr/>
        </p:nvSpPr>
        <p:spPr>
          <a:xfrm>
            <a:off x="68452" y="0"/>
            <a:ext cx="384721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MX" sz="1300" dirty="0">
                <a:ln w="3175">
                  <a:noFill/>
                </a:ln>
              </a:rPr>
              <a:t>Parametría; </a:t>
            </a:r>
            <a:r>
              <a:rPr lang="es-MX" sz="1300" b="1" dirty="0">
                <a:ln w="3175">
                  <a:noFill/>
                </a:ln>
              </a:rPr>
              <a:t>ENCUESTA EN VIVIENDA</a:t>
            </a:r>
            <a:endParaRPr lang="es-MX" sz="1300" dirty="0">
              <a:ln w="3175">
                <a:noFill/>
              </a:ln>
            </a:endParaRPr>
          </a:p>
        </p:txBody>
      </p:sp>
      <p:sp>
        <p:nvSpPr>
          <p:cNvPr id="2" name="1 Marcador de número de diapositiva">
            <a:extLst>
              <a:ext uri="{FF2B5EF4-FFF2-40B4-BE49-F238E27FC236}">
                <a16:creationId xmlns:a16="http://schemas.microsoft.com/office/drawing/2014/main" id="{8BDBBF68-58E5-1853-D143-A7982585B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8464" y="6520259"/>
            <a:ext cx="432048" cy="365125"/>
          </a:xfrm>
        </p:spPr>
        <p:txBody>
          <a:bodyPr/>
          <a:lstStyle/>
          <a:p>
            <a:pPr algn="ctr"/>
            <a:fld id="{64C516AA-FB82-406E-92B4-29137CAFC627}" type="slidenum">
              <a:rPr lang="es-MX" smtClean="0"/>
              <a:pPr algn="ctr"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43347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683568" y="116631"/>
            <a:ext cx="8352928" cy="276999"/>
          </a:xfrm>
        </p:spPr>
        <p:txBody>
          <a:bodyPr/>
          <a:lstStyle/>
          <a:p>
            <a:r>
              <a:rPr lang="es-MX" dirty="0"/>
              <a:t>PREFERENCIA ELECTORAL PARA </a:t>
            </a:r>
            <a:r>
              <a:rPr lang="es-MX" b="1" dirty="0"/>
              <a:t>JEFE(A) DE GOBIERNO</a:t>
            </a:r>
          </a:p>
        </p:txBody>
      </p:sp>
      <p:sp>
        <p:nvSpPr>
          <p:cNvPr id="6" name="1 Marcador de contenido"/>
          <p:cNvSpPr txBox="1">
            <a:spLocks/>
          </p:cNvSpPr>
          <p:nvPr/>
        </p:nvSpPr>
        <p:spPr>
          <a:xfrm>
            <a:off x="870093" y="515346"/>
            <a:ext cx="7855111" cy="63402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marL="285750" indent="-28575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 smtClean="0">
                <a:solidFill>
                  <a:schemeClr val="tx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600" dirty="0">
                <a:solidFill>
                  <a:schemeClr val="tx2">
                    <a:lumMod val="50000"/>
                  </a:schemeClr>
                </a:solidFill>
              </a:rPr>
              <a:t>¿Por cuál partido, candidato o candidata votaría el día de hoy para </a:t>
            </a:r>
          </a:p>
          <a:p>
            <a:r>
              <a:rPr lang="es-MX" sz="1600" b="1" dirty="0">
                <a:solidFill>
                  <a:schemeClr val="tx2">
                    <a:lumMod val="50000"/>
                  </a:schemeClr>
                </a:solidFill>
              </a:rPr>
              <a:t>jefe o jefa de gobierno </a:t>
            </a:r>
            <a:r>
              <a:rPr lang="es-MX" sz="1600" dirty="0">
                <a:solidFill>
                  <a:schemeClr val="tx2">
                    <a:lumMod val="50000"/>
                  </a:schemeClr>
                </a:solidFill>
              </a:rPr>
              <a:t>de la </a:t>
            </a:r>
            <a:r>
              <a:rPr lang="es-MX" sz="1600" b="1" dirty="0">
                <a:solidFill>
                  <a:schemeClr val="tx2">
                    <a:lumMod val="50000"/>
                  </a:schemeClr>
                </a:solidFill>
              </a:rPr>
              <a:t>Ciudad de México</a:t>
            </a:r>
            <a:r>
              <a:rPr lang="es-MX" sz="1600" dirty="0">
                <a:solidFill>
                  <a:schemeClr val="tx2">
                    <a:lumMod val="50000"/>
                  </a:schemeClr>
                </a:solidFill>
              </a:rPr>
              <a:t>? 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48464" y="6520259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marL="0" algn="l" defTabSz="914400" rtl="0" eaLnBrk="1" latinLnBrk="0" hangingPunct="1">
              <a:defRPr lang="es-MX" sz="700" kern="120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4C516AA-FB82-406E-92B4-29137CAFC627}" type="slidenum">
              <a:rPr lang="es-MX" smtClean="0"/>
              <a:pPr algn="ctr"/>
              <a:t>7</a:t>
            </a:fld>
            <a:endParaRPr lang="es-MX"/>
          </a:p>
        </p:txBody>
      </p:sp>
      <p:graphicFrame>
        <p:nvGraphicFramePr>
          <p:cNvPr id="7" name="28 Tabla">
            <a:extLst>
              <a:ext uri="{FF2B5EF4-FFF2-40B4-BE49-F238E27FC236}">
                <a16:creationId xmlns:a16="http://schemas.microsoft.com/office/drawing/2014/main" id="{ED14FA8E-FA88-03A9-7AAA-89AE365292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194430"/>
              </p:ext>
            </p:extLst>
          </p:nvPr>
        </p:nvGraphicFramePr>
        <p:xfrm>
          <a:off x="2915816" y="1273736"/>
          <a:ext cx="4176464" cy="5184582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692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56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4471">
                <a:tc gridSpan="3">
                  <a:txBody>
                    <a:bodyPr/>
                    <a:lstStyle/>
                    <a:p>
                      <a:pPr algn="ctr"/>
                      <a:r>
                        <a:rPr lang="es-MX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Preferencia</a:t>
                      </a:r>
                      <a:r>
                        <a:rPr lang="es-MX" sz="18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BRUTA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447">
                <a:tc gridSpan="2"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Partido y candidato(a)</a:t>
                      </a:r>
                    </a:p>
                  </a:txBody>
                  <a:tcPr anchor="ctr"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12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Porcentaje (%)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algn="ctr"/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Santiago Taboada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Santiago Taboada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algn="ctr"/>
                      <a:endParaRPr lang="es-MX" sz="9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Santiago Taboada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es-MX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Santiago Taboada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600932894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Clara Brugada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algn="l" fontAlgn="b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Clara Brugada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94055481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algn="l" fontAlgn="b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Clara Brugada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es-MX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Clara Brugada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18681289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algn="l" fontAlgn="b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Salomón Chertorivski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711751990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algn="l" fontAlgn="b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Nulo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425656679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algn="l" fontAlgn="b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Ninguno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algn="l" fontAlgn="b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 sabe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579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es-MX" sz="900" b="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s-ES" sz="85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 contesta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sz="9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 gridSpan="2">
                  <a:txBody>
                    <a:bodyPr/>
                    <a:lstStyle/>
                    <a:p>
                      <a:pPr algn="ctr"/>
                      <a:r>
                        <a:rPr lang="es-MX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</a:t>
                      </a:r>
                    </a:p>
                  </a:txBody>
                  <a:tcPr anchor="ctr"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12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R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8" name="4 Marcador de gráfico">
            <a:extLst>
              <a:ext uri="{FF2B5EF4-FFF2-40B4-BE49-F238E27FC236}">
                <a16:creationId xmlns:a16="http://schemas.microsoft.com/office/drawing/2014/main" id="{F21C4562-B610-A96B-E74F-6DFE488A50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0150126"/>
              </p:ext>
            </p:extLst>
          </p:nvPr>
        </p:nvGraphicFramePr>
        <p:xfrm>
          <a:off x="4861314" y="1955975"/>
          <a:ext cx="2213197" cy="4222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2">
            <a:extLst>
              <a:ext uri="{FF2B5EF4-FFF2-40B4-BE49-F238E27FC236}">
                <a16:creationId xmlns:a16="http://schemas.microsoft.com/office/drawing/2014/main" id="{5FD8E194-B8B1-78D9-944D-8D94E9EDF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1596" y="2037611"/>
            <a:ext cx="239580" cy="239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29CFEB42-6BB0-D3C7-6872-EFBF51A09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0390" y="4571539"/>
            <a:ext cx="218056" cy="21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20502256-36FC-7496-8793-72C28E4BD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1300" y="2342136"/>
            <a:ext cx="239131" cy="239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FB7AB04-A703-A251-5770-173DB2726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3238" y="2660313"/>
            <a:ext cx="239580" cy="239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28 Imagen">
            <a:extLst>
              <a:ext uri="{FF2B5EF4-FFF2-40B4-BE49-F238E27FC236}">
                <a16:creationId xmlns:a16="http://schemas.microsoft.com/office/drawing/2014/main" id="{DC1554D0-6A42-4107-B42D-5B3E2B39F4B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442" y="3931895"/>
            <a:ext cx="237600" cy="237600"/>
          </a:xfrm>
          <a:prstGeom prst="rect">
            <a:avLst/>
          </a:prstGeom>
        </p:spPr>
      </p:pic>
      <p:pic>
        <p:nvPicPr>
          <p:cNvPr id="16" name="25 Imagen">
            <a:extLst>
              <a:ext uri="{FF2B5EF4-FFF2-40B4-BE49-F238E27FC236}">
                <a16:creationId xmlns:a16="http://schemas.microsoft.com/office/drawing/2014/main" id="{BE0E5ACA-848E-8222-8998-DC8FE0DB52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1309" y="3607327"/>
            <a:ext cx="237137" cy="237600"/>
          </a:xfrm>
          <a:prstGeom prst="rect">
            <a:avLst/>
          </a:prstGeom>
        </p:spPr>
      </p:pic>
      <p:pic>
        <p:nvPicPr>
          <p:cNvPr id="17" name="26 Imagen">
            <a:extLst>
              <a:ext uri="{FF2B5EF4-FFF2-40B4-BE49-F238E27FC236}">
                <a16:creationId xmlns:a16="http://schemas.microsoft.com/office/drawing/2014/main" id="{6B514852-F42D-B2BD-B108-E84881FCD4E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80" y="3294951"/>
            <a:ext cx="234166" cy="234900"/>
          </a:xfrm>
          <a:prstGeom prst="rect">
            <a:avLst/>
          </a:prstGeom>
        </p:spPr>
      </p:pic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DD09A776-3E20-5E1B-12B3-673F07475E7E}"/>
              </a:ext>
            </a:extLst>
          </p:cNvPr>
          <p:cNvSpPr/>
          <p:nvPr/>
        </p:nvSpPr>
        <p:spPr>
          <a:xfrm>
            <a:off x="2915816" y="2037611"/>
            <a:ext cx="4158695" cy="1213062"/>
          </a:xfrm>
          <a:prstGeom prst="roundRect">
            <a:avLst/>
          </a:prstGeom>
          <a:noFill/>
          <a:ln>
            <a:gradFill>
              <a:gsLst>
                <a:gs pos="22000">
                  <a:srgbClr val="0070C0"/>
                </a:gs>
                <a:gs pos="54000">
                  <a:srgbClr val="C00000"/>
                </a:gs>
                <a:gs pos="8400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Rectángulo: esquinas redondeadas 27">
            <a:extLst>
              <a:ext uri="{FF2B5EF4-FFF2-40B4-BE49-F238E27FC236}">
                <a16:creationId xmlns:a16="http://schemas.microsoft.com/office/drawing/2014/main" id="{23F3D3EA-CE65-9082-2EA5-35B494E8DB13}"/>
              </a:ext>
            </a:extLst>
          </p:cNvPr>
          <p:cNvSpPr/>
          <p:nvPr/>
        </p:nvSpPr>
        <p:spPr>
          <a:xfrm>
            <a:off x="2915816" y="3288670"/>
            <a:ext cx="4158695" cy="1213062"/>
          </a:xfrm>
          <a:prstGeom prst="roundRect">
            <a:avLst/>
          </a:prstGeom>
          <a:noFill/>
          <a:ln>
            <a:gradFill>
              <a:gsLst>
                <a:gs pos="22000">
                  <a:srgbClr val="2E0000"/>
                </a:gs>
                <a:gs pos="45000">
                  <a:srgbClr val="00B050"/>
                </a:gs>
                <a:gs pos="78000">
                  <a:srgbClr val="C0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D0970634-7E57-E4F7-835D-A770920261D4}"/>
              </a:ext>
            </a:extLst>
          </p:cNvPr>
          <p:cNvSpPr txBox="1"/>
          <p:nvPr/>
        </p:nvSpPr>
        <p:spPr>
          <a:xfrm>
            <a:off x="5812939" y="2459476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32 %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8B53CD39-9A78-2A37-E458-83FE0D71D208}"/>
              </a:ext>
            </a:extLst>
          </p:cNvPr>
          <p:cNvSpPr txBox="1"/>
          <p:nvPr/>
        </p:nvSpPr>
        <p:spPr>
          <a:xfrm>
            <a:off x="6107840" y="3640423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rgbClr val="3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46 %</a:t>
            </a:r>
          </a:p>
        </p:txBody>
      </p:sp>
      <p:sp>
        <p:nvSpPr>
          <p:cNvPr id="5" name="12 Marcador de texto">
            <a:extLst>
              <a:ext uri="{FF2B5EF4-FFF2-40B4-BE49-F238E27FC236}">
                <a16:creationId xmlns:a16="http://schemas.microsoft.com/office/drawing/2014/main" id="{B0F8568E-C587-D48F-D80D-36B2385739FB}"/>
              </a:ext>
            </a:extLst>
          </p:cNvPr>
          <p:cNvSpPr txBox="1">
            <a:spLocks/>
          </p:cNvSpPr>
          <p:nvPr/>
        </p:nvSpPr>
        <p:spPr>
          <a:xfrm>
            <a:off x="76146" y="0"/>
            <a:ext cx="369332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946525" algn="l"/>
                <a:tab pos="4210050" algn="l"/>
                <a:tab pos="4486275" algn="l"/>
              </a:tabLst>
            </a:pPr>
            <a:r>
              <a:rPr lang="es-MX" sz="1200" dirty="0"/>
              <a:t>Parametría; </a:t>
            </a:r>
            <a:r>
              <a:rPr lang="es-MX" sz="1200" b="1" dirty="0"/>
              <a:t>ENCUESTA EN VIVIENDA </a:t>
            </a:r>
            <a:r>
              <a:rPr lang="es-MX" sz="1200" dirty="0"/>
              <a:t>/1000 casos / Error (+/-) 3.1 % / Del 23 al 26 de febrero  de 2024</a:t>
            </a:r>
          </a:p>
        </p:txBody>
      </p:sp>
    </p:spTree>
    <p:extLst>
      <p:ext uri="{BB962C8B-B14F-4D97-AF65-F5344CB8AC3E}">
        <p14:creationId xmlns:p14="http://schemas.microsoft.com/office/powerpoint/2010/main" val="1127317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04448" y="6381328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marL="0" algn="l" defTabSz="914400" rtl="0" eaLnBrk="1" latinLnBrk="0" hangingPunct="1">
              <a:defRPr lang="es-MX" sz="700" kern="120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4C516AA-FB82-406E-92B4-29137CAFC627}" type="slidenum">
              <a:rPr lang="es-MX" smtClean="0"/>
              <a:pPr algn="ctr"/>
              <a:t>8</a:t>
            </a:fld>
            <a:endParaRPr lang="es-MX"/>
          </a:p>
        </p:txBody>
      </p:sp>
      <p:sp>
        <p:nvSpPr>
          <p:cNvPr id="29" name="2 Título"/>
          <p:cNvSpPr>
            <a:spLocks noGrp="1"/>
          </p:cNvSpPr>
          <p:nvPr>
            <p:ph type="title"/>
          </p:nvPr>
        </p:nvSpPr>
        <p:spPr>
          <a:xfrm>
            <a:off x="683568" y="86152"/>
            <a:ext cx="8352928" cy="276999"/>
          </a:xfrm>
        </p:spPr>
        <p:txBody>
          <a:bodyPr/>
          <a:lstStyle/>
          <a:p>
            <a:r>
              <a:rPr lang="es-MX" dirty="0"/>
              <a:t>ATRIBUTOS DE LOS CANDIDATOS(A) A </a:t>
            </a:r>
            <a:r>
              <a:rPr lang="es-MX" b="1" dirty="0"/>
              <a:t>JEFE(A) DE GOBIERNO</a:t>
            </a:r>
          </a:p>
        </p:txBody>
      </p:sp>
      <p:sp>
        <p:nvSpPr>
          <p:cNvPr id="5" name="1 Marcador de contenido">
            <a:extLst>
              <a:ext uri="{FF2B5EF4-FFF2-40B4-BE49-F238E27FC236}">
                <a16:creationId xmlns:a16="http://schemas.microsoft.com/office/drawing/2014/main" id="{3AF25A2F-EFD4-04C5-A26E-FD4B280D4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5" y="392625"/>
            <a:ext cx="8352928" cy="584775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s-MX" dirty="0">
                <a:latin typeface="+mj-lt"/>
              </a:rPr>
              <a:t>De los candidatos y candidata a jefe o jefa de </a:t>
            </a:r>
            <a:r>
              <a:rPr lang="es-MX" b="1" dirty="0">
                <a:latin typeface="+mj-lt"/>
              </a:rPr>
              <a:t>gobierno de la Ciudad de México</a:t>
            </a:r>
            <a:r>
              <a:rPr lang="es-MX" dirty="0">
                <a:latin typeface="+mj-lt"/>
              </a:rPr>
              <a:t>, </a:t>
            </a:r>
          </a:p>
          <a:p>
            <a:pPr marL="0" indent="0">
              <a:spcBef>
                <a:spcPts val="0"/>
              </a:spcBef>
            </a:pPr>
            <a:r>
              <a:rPr lang="es-MX" dirty="0">
                <a:latin typeface="+mj-lt"/>
              </a:rPr>
              <a:t>¿quién considera que (…)?</a:t>
            </a:r>
          </a:p>
        </p:txBody>
      </p:sp>
      <p:graphicFrame>
        <p:nvGraphicFramePr>
          <p:cNvPr id="6" name="5 Gráfico">
            <a:extLst>
              <a:ext uri="{FF2B5EF4-FFF2-40B4-BE49-F238E27FC236}">
                <a16:creationId xmlns:a16="http://schemas.microsoft.com/office/drawing/2014/main" id="{B797F50A-5CB8-FBA2-B202-E7204C7368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0355482"/>
              </p:ext>
            </p:extLst>
          </p:nvPr>
        </p:nvGraphicFramePr>
        <p:xfrm>
          <a:off x="635705" y="903375"/>
          <a:ext cx="8136904" cy="5827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12 Marcador de texto">
            <a:extLst>
              <a:ext uri="{FF2B5EF4-FFF2-40B4-BE49-F238E27FC236}">
                <a16:creationId xmlns:a16="http://schemas.microsoft.com/office/drawing/2014/main" id="{F964662F-A534-A1B6-E99C-2D023634E659}"/>
              </a:ext>
            </a:extLst>
          </p:cNvPr>
          <p:cNvSpPr txBox="1">
            <a:spLocks/>
          </p:cNvSpPr>
          <p:nvPr/>
        </p:nvSpPr>
        <p:spPr>
          <a:xfrm>
            <a:off x="76146" y="0"/>
            <a:ext cx="369332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946525" algn="l"/>
                <a:tab pos="4210050" algn="l"/>
                <a:tab pos="4486275" algn="l"/>
              </a:tabLst>
            </a:pPr>
            <a:r>
              <a:rPr lang="es-MX" sz="1200" dirty="0"/>
              <a:t>Parametría; </a:t>
            </a:r>
            <a:r>
              <a:rPr lang="es-MX" sz="1200" b="1" dirty="0"/>
              <a:t>ENCUESTA EN VIVIENDA </a:t>
            </a:r>
            <a:r>
              <a:rPr lang="es-MX" sz="1200" dirty="0"/>
              <a:t>/1000 casos / Error (+/-) 3.1 % / Del 23 al 26 de febrero  de 2024</a:t>
            </a:r>
          </a:p>
        </p:txBody>
      </p:sp>
    </p:spTree>
    <p:extLst>
      <p:ext uri="{BB962C8B-B14F-4D97-AF65-F5344CB8AC3E}">
        <p14:creationId xmlns:p14="http://schemas.microsoft.com/office/powerpoint/2010/main" val="896963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3B759-4A42-04CE-8476-3C029794F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Título">
            <a:extLst>
              <a:ext uri="{FF2B5EF4-FFF2-40B4-BE49-F238E27FC236}">
                <a16:creationId xmlns:a16="http://schemas.microsoft.com/office/drawing/2014/main" id="{E6483E54-5ADF-03C0-F6E3-6B85BE7C7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116632"/>
            <a:ext cx="8352928" cy="276999"/>
          </a:xfrm>
        </p:spPr>
        <p:txBody>
          <a:bodyPr/>
          <a:lstStyle/>
          <a:p>
            <a:r>
              <a:rPr lang="es-MX" dirty="0"/>
              <a:t>CONOCIMIENTO LA </a:t>
            </a:r>
            <a:r>
              <a:rPr lang="es-MX" b="1" dirty="0"/>
              <a:t>ELECCIÓN</a:t>
            </a:r>
            <a:endParaRPr lang="es-MX" dirty="0"/>
          </a:p>
        </p:txBody>
      </p:sp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D8FE15C3-B074-7E0D-C4C6-C4408DE98F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698793"/>
            <a:ext cx="8352928" cy="338554"/>
          </a:xfrm>
        </p:spPr>
        <p:txBody>
          <a:bodyPr/>
          <a:lstStyle/>
          <a:p>
            <a:pPr marL="0" indent="0"/>
            <a:r>
              <a:rPr lang="es-MX" dirty="0"/>
              <a:t>¿Sabe usted cuándo son las próximas elecciones en la </a:t>
            </a:r>
            <a:r>
              <a:rPr lang="es-MX" b="1" dirty="0"/>
              <a:t>Ciudad de México</a:t>
            </a:r>
            <a:r>
              <a:rPr lang="es-MX" dirty="0"/>
              <a:t>? </a:t>
            </a:r>
          </a:p>
        </p:txBody>
      </p:sp>
      <p:sp>
        <p:nvSpPr>
          <p:cNvPr id="2" name="1 Marcador de número de diapositiva">
            <a:extLst>
              <a:ext uri="{FF2B5EF4-FFF2-40B4-BE49-F238E27FC236}">
                <a16:creationId xmlns:a16="http://schemas.microsoft.com/office/drawing/2014/main" id="{7E9F327E-17F6-C708-40C9-5CD94649F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8464" y="6520259"/>
            <a:ext cx="432048" cy="365125"/>
          </a:xfrm>
        </p:spPr>
        <p:txBody>
          <a:bodyPr/>
          <a:lstStyle/>
          <a:p>
            <a:pPr algn="ctr"/>
            <a:fld id="{64C516AA-FB82-406E-92B4-29137CAFC627}" type="slidenum">
              <a:rPr lang="es-MX" smtClean="0"/>
              <a:pPr algn="ctr"/>
              <a:t>9</a:t>
            </a:fld>
            <a:endParaRPr lang="es-MX"/>
          </a:p>
        </p:txBody>
      </p:sp>
      <p:graphicFrame>
        <p:nvGraphicFramePr>
          <p:cNvPr id="4" name="10 Tabla">
            <a:extLst>
              <a:ext uri="{FF2B5EF4-FFF2-40B4-BE49-F238E27FC236}">
                <a16:creationId xmlns:a16="http://schemas.microsoft.com/office/drawing/2014/main" id="{F9EB1EB1-F636-E037-8740-BDF24E65575B}"/>
              </a:ext>
            </a:extLst>
          </p:cNvPr>
          <p:cNvGraphicFramePr>
            <a:graphicFrameLocks noGrp="1"/>
          </p:cNvGraphicFramePr>
          <p:nvPr/>
        </p:nvGraphicFramePr>
        <p:xfrm>
          <a:off x="1484813" y="1342509"/>
          <a:ext cx="6750437" cy="511521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47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12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012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183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Dic-23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i="0" u="none" strike="noStrike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Feb-24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0226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Sí, el 2 de junio del 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5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Sí, en junio del 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5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Sí, en el 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5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Otra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5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  <a:r>
                        <a:rPr lang="es-MX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es-MX" sz="1400" b="1" i="0" u="none" strike="noStrike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Nc</a:t>
                      </a:r>
                      <a:endParaRPr lang="es-MX" sz="14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288" marR="288" marT="288" marB="0" anchor="ctr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graphicFrame>
        <p:nvGraphicFramePr>
          <p:cNvPr id="9" name="8 Gráfico">
            <a:extLst>
              <a:ext uri="{FF2B5EF4-FFF2-40B4-BE49-F238E27FC236}">
                <a16:creationId xmlns:a16="http://schemas.microsoft.com/office/drawing/2014/main" id="{4DAAAE79-5891-69D8-0D4E-E9E63ACD8365}"/>
              </a:ext>
            </a:extLst>
          </p:cNvPr>
          <p:cNvGraphicFramePr/>
          <p:nvPr/>
        </p:nvGraphicFramePr>
        <p:xfrm>
          <a:off x="3369631" y="1988839"/>
          <a:ext cx="2376265" cy="4608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8 Gráfico">
            <a:extLst>
              <a:ext uri="{FF2B5EF4-FFF2-40B4-BE49-F238E27FC236}">
                <a16:creationId xmlns:a16="http://schemas.microsoft.com/office/drawing/2014/main" id="{F0A32E88-2953-B4C7-01E4-A4588770C4E9}"/>
              </a:ext>
            </a:extLst>
          </p:cNvPr>
          <p:cNvGraphicFramePr/>
          <p:nvPr/>
        </p:nvGraphicFramePr>
        <p:xfrm>
          <a:off x="5785713" y="1988839"/>
          <a:ext cx="2376265" cy="4608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12 Marcador de texto">
            <a:extLst>
              <a:ext uri="{FF2B5EF4-FFF2-40B4-BE49-F238E27FC236}">
                <a16:creationId xmlns:a16="http://schemas.microsoft.com/office/drawing/2014/main" id="{925B078B-2469-AA4B-7F4D-18C62888BCEF}"/>
              </a:ext>
            </a:extLst>
          </p:cNvPr>
          <p:cNvSpPr txBox="1">
            <a:spLocks/>
          </p:cNvSpPr>
          <p:nvPr/>
        </p:nvSpPr>
        <p:spPr>
          <a:xfrm>
            <a:off x="76146" y="0"/>
            <a:ext cx="369332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3946525" algn="l"/>
                <a:tab pos="4210050" algn="l"/>
                <a:tab pos="4486275" algn="l"/>
              </a:tabLst>
            </a:pPr>
            <a:r>
              <a:rPr lang="es-MX" sz="1200" dirty="0"/>
              <a:t>Parametría; </a:t>
            </a:r>
            <a:r>
              <a:rPr lang="es-MX" sz="1200" b="1" dirty="0"/>
              <a:t>ENCUESTA EN VIVIENDA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41568671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25431</TotalTime>
  <Words>776</Words>
  <Application>Microsoft Office PowerPoint</Application>
  <PresentationFormat>Presentación en pantalla (4:3)</PresentationFormat>
  <Paragraphs>167</Paragraphs>
  <Slides>10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3" baseType="lpstr">
      <vt:lpstr>Arial</vt:lpstr>
      <vt:lpstr>Calibri</vt:lpstr>
      <vt:lpstr>Tema de Office</vt:lpstr>
      <vt:lpstr>ENCUESTA EN VIVIENDA</vt:lpstr>
      <vt:lpstr>CONOCIMIENTO Y OPINIÓN DE CANDIDATOS(A)</vt:lpstr>
      <vt:lpstr>CONOCIMIENTO Y OPINIÓN DE CANDIDATOS(A)</vt:lpstr>
      <vt:lpstr>CONOCIMIENTO Y OPINIÓN EFECTIVA* DE CLARA BRUGADA TENDENCIA DE RESULTADOS </vt:lpstr>
      <vt:lpstr>CONOCIMIENTO Y OPINIÓN EFECTIVA* DE SALOMÓN CHERTORIVSKI TENDENCIA DE RESULTADOS </vt:lpstr>
      <vt:lpstr>CONOCIMIENTO Y OPINIÓN EFECTIVA* DE SANTIAGO TABOADA TENDENCIA DE RESULTADOS </vt:lpstr>
      <vt:lpstr>PREFERENCIA ELECTORAL PARA JEFE(A) DE GOBIERNO</vt:lpstr>
      <vt:lpstr>ATRIBUTOS DE LOS CANDIDATOS(A) A JEFE(A) DE GOBIERNO</vt:lpstr>
      <vt:lpstr>CONOCIMIENTO LA ELECCIÓN</vt:lpstr>
      <vt:lpstr>NOTA METODOLÓGICA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ALVA</dc:creator>
  <cp:lastModifiedBy>office1 365</cp:lastModifiedBy>
  <cp:revision>4094</cp:revision>
  <dcterms:created xsi:type="dcterms:W3CDTF">2011-11-29T20:03:16Z</dcterms:created>
  <dcterms:modified xsi:type="dcterms:W3CDTF">2024-03-04T02:20:40Z</dcterms:modified>
</cp:coreProperties>
</file>